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orbel" panose="020B0503020204020204" pitchFamily="34" charset="0"/>
      <p:regular r:id="rId53"/>
      <p:bold r:id="rId54"/>
      <p:italic r:id="rId55"/>
      <p:boldItalic r:id="rId56"/>
    </p:embeddedFont>
    <p:embeddedFont>
      <p:font typeface="Open Sans" panose="020B0606030504020204" pitchFamily="34" charset="0"/>
      <p:regular r:id="rId57"/>
      <p:bold r:id="rId58"/>
      <p:italic r:id="rId59"/>
      <p:boldItalic r:id="rId60"/>
    </p:embeddedFont>
    <p:embeddedFont>
      <p:font typeface="Roboto" panose="02000000000000000000" pitchFamily="2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07B1E2-78B4-4A13-8EB7-0684596D46F1}">
  <a:tblStyle styleId="{7707B1E2-78B4-4A13-8EB7-0684596D46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3c169d0235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3c169d023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c169d0235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3c169d0235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c169d0235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13c169d023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3c169d0235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13c169d023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c169d0235_0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13c169d0235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c169d0235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13c169d023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3c169d0235_0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13c169d0235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c169d0235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g13c169d0235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3c169d0235_0_1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13c169d0235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c169d0235_0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13c169d0235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3c169d0235_0_2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13c169d0235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3c169d0235_0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13c169d0235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3c169d0235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13c169d023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3c169d0235_0_2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13c169d0235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3c169d0235_0_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g13c169d023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3c169d0235_0_2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13c169d0235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3c169d0235_0_2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13c169d0235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3c169d0235_0_2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13c169d0235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3c169d0235_0_2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13c169d0235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3c169d0235_0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13c169d0235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c169d023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13c169d02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3c169d0235_0_3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3c169d0235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3c169d0235_0_3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13c169d0235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3c169d0235_0_3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13c169d0235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3c169d0235_0_3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13c169d0235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3c169d0235_0_3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g13c169d0235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3c169d0235_0_3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13c169d0235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3c169d0235_0_3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g13c169d0235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3c169d0235_0_3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13c169d0235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3c169d0235_0_3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g13c169d0235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3c169d0235_0_3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13c169d0235_0_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c169d0235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13c169d023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3c169d0235_0_3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g13c169d0235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7" name="Google Shape;5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c169d0235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3c169d02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c169d023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13c169d0235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3c169d0235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c169d0235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3c169d023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c169d0235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3c169d0235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c169d0235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3c169d023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033" y="17295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>
  <p:cSld name="OBJECT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1284160" y="13343"/>
            <a:ext cx="65757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700" b="0" i="1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744854" y="1142431"/>
            <a:ext cx="3909300" cy="30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700" b="0" i="0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4709159" y="870584"/>
            <a:ext cx="2535600" cy="3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698366" y="4833906"/>
            <a:ext cx="526800" cy="1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4749012" y="4833906"/>
            <a:ext cx="696300" cy="1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62582" y="4833906"/>
            <a:ext cx="193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88900" marR="0" lvl="0" indent="0" algn="l" rtl="0">
              <a:lnSpc>
                <a:spcPct val="118750"/>
              </a:lnSpc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8900" marR="0" lvl="1" indent="0" algn="l" rtl="0">
              <a:lnSpc>
                <a:spcPct val="118750"/>
              </a:lnSpc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8900" marR="0" lvl="2" indent="0" algn="l" rtl="0">
              <a:lnSpc>
                <a:spcPct val="118750"/>
              </a:lnSpc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88900" marR="0" lvl="3" indent="0" algn="l" rtl="0">
              <a:lnSpc>
                <a:spcPct val="118750"/>
              </a:lnSpc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8900" marR="0" lvl="4" indent="0" algn="l" rtl="0">
              <a:lnSpc>
                <a:spcPct val="118750"/>
              </a:lnSpc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88900" marR="0" lvl="5" indent="0" algn="l" rtl="0">
              <a:lnSpc>
                <a:spcPct val="118750"/>
              </a:lnSpc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8900" marR="0" lvl="6" indent="0" algn="l" rtl="0">
              <a:lnSpc>
                <a:spcPct val="118750"/>
              </a:lnSpc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8900" marR="0" lvl="7" indent="0" algn="l" rtl="0">
              <a:lnSpc>
                <a:spcPct val="118750"/>
              </a:lnSpc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8900" marR="0" lvl="8" indent="0" algn="l" rtl="0">
              <a:lnSpc>
                <a:spcPct val="118750"/>
              </a:lnSpc>
              <a:spcBef>
                <a:spcPts val="0"/>
              </a:spcBef>
              <a:buNone/>
              <a:defRPr sz="900" b="0" i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970612" y="514351"/>
            <a:ext cx="7717200" cy="3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1100"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100"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100"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014602"/>
            <a:ext cx="8520600" cy="263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●"/>
              <a:defRPr sz="21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■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218975" y="189731"/>
            <a:ext cx="75342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65"/>
              </a:buClr>
              <a:buSzPts val="2800"/>
              <a:buFont typeface="Arial"/>
              <a:buNone/>
              <a:defRPr sz="1800" b="1" i="1" u="none" strike="noStrike" cap="none">
                <a:solidFill>
                  <a:srgbClr val="00266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34442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325374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974550" y="4528550"/>
            <a:ext cx="1093248" cy="6149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pac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1459250" y="687500"/>
            <a:ext cx="7093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 b="1">
                <a:solidFill>
                  <a:schemeClr val="lt2"/>
                </a:solidFill>
              </a:rPr>
              <a:t>U.S. General Services Administration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4" name="Google Shape;84;p16" descr="Small Business Works&#10;Image of a storefront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425" y="4100925"/>
            <a:ext cx="1782400" cy="1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>
            <a:spLocks noGrp="1"/>
          </p:cNvSpPr>
          <p:nvPr>
            <p:ph type="title" idx="4294967295"/>
          </p:nvPr>
        </p:nvSpPr>
        <p:spPr>
          <a:xfrm>
            <a:off x="2571750" y="2091875"/>
            <a:ext cx="6039000" cy="1262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59A8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Small Business Works 2022: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Navigating Equity in Procurement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59A8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6" descr="GSA log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00" y="311500"/>
            <a:ext cx="698675" cy="6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 idx="4294967295"/>
          </p:nvPr>
        </p:nvSpPr>
        <p:spPr>
          <a:xfrm>
            <a:off x="457735" y="260776"/>
            <a:ext cx="8228400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300"/>
              <a:buFont typeface="Arial Narrow"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Decoding the Solicitation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1026379" y="928319"/>
            <a:ext cx="68010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 Narrow"/>
              <a:buNone/>
            </a:pPr>
            <a:r>
              <a:rPr lang="en-US" sz="2400" b="0" i="0" u="none" strike="noStrike" cap="none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Getting Ready to Respond to an </a:t>
            </a:r>
            <a:r>
              <a:rPr lang="en-US" sz="2400" b="0" i="0" u="sng" strike="noStrike" cap="none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Invitation to Bid</a:t>
            </a:r>
            <a:endParaRPr sz="1100"/>
          </a:p>
        </p:txBody>
      </p:sp>
      <p:pic>
        <p:nvPicPr>
          <p:cNvPr id="205" name="Google Shape;205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5119" y="1737005"/>
            <a:ext cx="6698559" cy="230448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207" name="Google Shape;20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 idx="4294967295"/>
          </p:nvPr>
        </p:nvSpPr>
        <p:spPr>
          <a:xfrm>
            <a:off x="528750" y="57148"/>
            <a:ext cx="8228400" cy="540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300"/>
              <a:buFont typeface="Arial Narrow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Responding to Invitation for Bibs (IFBs)</a:t>
            </a:r>
          </a:p>
        </p:txBody>
      </p:sp>
      <p:grpSp>
        <p:nvGrpSpPr>
          <p:cNvPr id="214" name="Google Shape;214;p26" descr="Three blue arrows pointing right with the words Buyer's Request, Bid, Award."/>
          <p:cNvGrpSpPr/>
          <p:nvPr/>
        </p:nvGrpSpPr>
        <p:grpSpPr>
          <a:xfrm>
            <a:off x="992568" y="597350"/>
            <a:ext cx="7158859" cy="1041673"/>
            <a:chOff x="2797" y="175336"/>
            <a:chExt cx="9545145" cy="1388897"/>
          </a:xfrm>
        </p:grpSpPr>
        <p:sp>
          <p:nvSpPr>
            <p:cNvPr id="215" name="Google Shape;215;p26"/>
            <p:cNvSpPr/>
            <p:nvPr/>
          </p:nvSpPr>
          <p:spPr>
            <a:xfrm>
              <a:off x="2797" y="185710"/>
              <a:ext cx="3408000" cy="1363200"/>
            </a:xfrm>
            <a:prstGeom prst="chevron">
              <a:avLst>
                <a:gd name="adj" fmla="val 50000"/>
              </a:avLst>
            </a:prstGeom>
            <a:solidFill>
              <a:srgbClr val="2113D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 txBox="1"/>
            <p:nvPr/>
          </p:nvSpPr>
          <p:spPr>
            <a:xfrm>
              <a:off x="684391" y="185710"/>
              <a:ext cx="2044800" cy="13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000" tIns="28000" rIns="28000" bIns="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Buyer’s Request</a:t>
              </a:r>
              <a:endParaRPr sz="1100"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3124808" y="175336"/>
              <a:ext cx="3408000" cy="1363200"/>
            </a:xfrm>
            <a:prstGeom prst="chevron">
              <a:avLst>
                <a:gd name="adj" fmla="val 50000"/>
              </a:avLst>
            </a:prstGeom>
            <a:solidFill>
              <a:srgbClr val="2113D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 txBox="1"/>
            <p:nvPr/>
          </p:nvSpPr>
          <p:spPr>
            <a:xfrm>
              <a:off x="3806402" y="175336"/>
              <a:ext cx="2044800" cy="13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32000" rIns="32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Bid</a:t>
              </a:r>
              <a:endParaRPr sz="1100"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6139942" y="201033"/>
              <a:ext cx="3408000" cy="1363200"/>
            </a:xfrm>
            <a:prstGeom prst="chevron">
              <a:avLst>
                <a:gd name="adj" fmla="val 50000"/>
              </a:avLst>
            </a:prstGeom>
            <a:solidFill>
              <a:srgbClr val="2113D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 txBox="1"/>
            <p:nvPr/>
          </p:nvSpPr>
          <p:spPr>
            <a:xfrm>
              <a:off x="6821536" y="201033"/>
              <a:ext cx="2044800" cy="136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32000" rIns="32000" bIns="3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Award</a:t>
              </a:r>
              <a:endParaRPr sz="1100"/>
            </a:p>
          </p:txBody>
        </p:sp>
      </p:grpSp>
      <p:sp>
        <p:nvSpPr>
          <p:cNvPr id="221" name="Google Shape;221;p26"/>
          <p:cNvSpPr txBox="1"/>
          <p:nvPr/>
        </p:nvSpPr>
        <p:spPr>
          <a:xfrm>
            <a:off x="383262" y="1708806"/>
            <a:ext cx="8519400" cy="28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State the customer’s needs and requirements as you understand them.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Now is the time:</a:t>
            </a:r>
            <a:endParaRPr sz="1100"/>
          </a:p>
          <a:p>
            <a:pPr marL="342900" marR="0" lvl="1" indent="-165100" algn="l" rtl="0"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List the products or services your company provides that will help the customer achieve their objectives.</a:t>
            </a:r>
            <a:endParaRPr sz="1100"/>
          </a:p>
          <a:p>
            <a:pPr marL="342900" marR="0" lvl="1" indent="-165100" algn="l" rtl="0"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Compare costs of your product or service with one or more competitors.</a:t>
            </a:r>
            <a:endParaRPr sz="1100"/>
          </a:p>
          <a:p>
            <a:pPr marL="342900" marR="0" lvl="1" indent="-165100" algn="l" rtl="0"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Submit amount incl. price-related factors; i.e., shipping &amp; handling you want to be paid from the customer. This will be a firm-fixed price for common items.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If award is won, deliver.  If award is not won, request a “debriefing.”</a:t>
            </a:r>
            <a:endParaRPr sz="1100"/>
          </a:p>
        </p:txBody>
      </p:sp>
      <p:sp>
        <p:nvSpPr>
          <p:cNvPr id="222" name="Google Shape;22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223" name="Google Shape;22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224" name="Google Shape;224;p26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title" idx="4294967295"/>
          </p:nvPr>
        </p:nvSpPr>
        <p:spPr>
          <a:xfrm>
            <a:off x="179875" y="269825"/>
            <a:ext cx="7880700" cy="438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influences awards based on Bids?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87657">
            <a:off x="7733" y="1115308"/>
            <a:ext cx="7222772" cy="3630406"/>
            <a:chOff x="-343740" y="-436165"/>
            <a:chExt cx="9491627" cy="4821000"/>
          </a:xfrm>
        </p:grpSpPr>
        <p:sp>
          <p:nvSpPr>
            <p:cNvPr id="231" name="Google Shape;231;p27"/>
            <p:cNvSpPr/>
            <p:nvPr/>
          </p:nvSpPr>
          <p:spPr>
            <a:xfrm rot="-327527">
              <a:off x="-162109" y="-105398"/>
              <a:ext cx="7152337" cy="415946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2732" y="15000"/>
                  </a:quadBezTo>
                  <a:lnTo>
                    <a:pt x="101759" y="0"/>
                  </a:lnTo>
                  <a:lnTo>
                    <a:pt x="120000" y="24000"/>
                  </a:lnTo>
                  <a:lnTo>
                    <a:pt x="105650" y="60000"/>
                  </a:lnTo>
                  <a:lnTo>
                    <a:pt x="104678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noFill/>
            <a:ln w="66675" cap="flat" cmpd="sng">
              <a:solidFill>
                <a:srgbClr val="D1051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1172073" y="2567032"/>
              <a:ext cx="271500" cy="288600"/>
            </a:xfrm>
            <a:prstGeom prst="ellipse">
              <a:avLst/>
            </a:prstGeom>
            <a:solidFill>
              <a:srgbClr val="00206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1571505" y="2752666"/>
              <a:ext cx="54357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7"/>
            <p:cNvSpPr txBox="1"/>
            <p:nvPr/>
          </p:nvSpPr>
          <p:spPr>
            <a:xfrm>
              <a:off x="1571505" y="2752666"/>
              <a:ext cx="5435700" cy="4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Bid Responsiveness</a:t>
              </a:r>
              <a:endParaRPr sz="1100"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2134218" y="1922488"/>
              <a:ext cx="337800" cy="344400"/>
            </a:xfrm>
            <a:prstGeom prst="ellipse">
              <a:avLst/>
            </a:prstGeom>
            <a:solidFill>
              <a:srgbClr val="00206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2577885" y="2117672"/>
              <a:ext cx="4180800" cy="49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7"/>
            <p:cNvSpPr txBox="1"/>
            <p:nvPr/>
          </p:nvSpPr>
          <p:spPr>
            <a:xfrm>
              <a:off x="2577885" y="2117672"/>
              <a:ext cx="4180800" cy="49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6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Bidder Responsibility</a:t>
              </a:r>
              <a:endParaRPr sz="1100"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3219934" y="1279247"/>
              <a:ext cx="379200" cy="379200"/>
            </a:xfrm>
            <a:prstGeom prst="ellipse">
              <a:avLst/>
            </a:prstGeom>
            <a:solidFill>
              <a:srgbClr val="00206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4188546" y="1526858"/>
              <a:ext cx="2001000" cy="46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/>
            <p:cNvSpPr txBox="1"/>
            <p:nvPr/>
          </p:nvSpPr>
          <p:spPr>
            <a:xfrm>
              <a:off x="3923827" y="1549294"/>
              <a:ext cx="2001000" cy="46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06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Price</a:t>
              </a:r>
              <a:endParaRPr sz="1100"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4397851" y="787862"/>
              <a:ext cx="422700" cy="445500"/>
            </a:xfrm>
            <a:prstGeom prst="ellipse">
              <a:avLst/>
            </a:prstGeom>
            <a:solidFill>
              <a:srgbClr val="00206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2484087" y="903833"/>
              <a:ext cx="5647800" cy="53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/>
            <p:cNvSpPr txBox="1"/>
            <p:nvPr/>
          </p:nvSpPr>
          <p:spPr>
            <a:xfrm>
              <a:off x="3500087" y="864666"/>
              <a:ext cx="5647800" cy="53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18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	  </a:t>
              </a: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Price-Related Factors</a:t>
              </a:r>
              <a:endParaRPr sz="1100"/>
            </a:p>
            <a:p>
              <a:pPr marL="0" marR="0" lvl="0" indent="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4" name="Google Shape;244;p27" descr="Image of hands shaking wit the words Contract Awarded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385300"/>
            <a:ext cx="1777075" cy="165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246" name="Google Shape;246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247" name="Google Shape;247;p27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>
            <a:spLocks noGrp="1"/>
          </p:cNvSpPr>
          <p:nvPr>
            <p:ph type="title" idx="4294967295"/>
          </p:nvPr>
        </p:nvSpPr>
        <p:spPr>
          <a:xfrm>
            <a:off x="224240" y="19477"/>
            <a:ext cx="8228400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3300"/>
              <a:buFont typeface="Arial Narrow"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Decoding the Solicitation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1051779" y="667970"/>
            <a:ext cx="68010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400"/>
              <a:buFont typeface="Arial Narrow"/>
              <a:buNone/>
            </a:pPr>
            <a:r>
              <a:rPr lang="en-US" sz="2400" b="0" i="0" u="none" strike="noStrike" cap="none">
                <a:solidFill>
                  <a:srgbClr val="2113DD"/>
                </a:solidFill>
                <a:latin typeface="Arial Narrow"/>
                <a:ea typeface="Arial Narrow"/>
                <a:cs typeface="Arial Narrow"/>
                <a:sym typeface="Arial Narrow"/>
              </a:rPr>
              <a:t>Getting Ready to Respond to a Request for Proposal</a:t>
            </a:r>
            <a:endParaRPr sz="1100"/>
          </a:p>
        </p:txBody>
      </p:sp>
      <p:pic>
        <p:nvPicPr>
          <p:cNvPr id="254" name="Google Shape;254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4079" y="1478362"/>
            <a:ext cx="6698559" cy="229991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257" name="Google Shape;257;p28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>
            <a:spLocks noGrp="1"/>
          </p:cNvSpPr>
          <p:nvPr>
            <p:ph type="title" idx="4294967295"/>
          </p:nvPr>
        </p:nvSpPr>
        <p:spPr>
          <a:xfrm>
            <a:off x="1430700" y="338025"/>
            <a:ext cx="5823600" cy="44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Responding to a Request for Proposal</a:t>
            </a:r>
          </a:p>
        </p:txBody>
      </p:sp>
      <p:sp>
        <p:nvSpPr>
          <p:cNvPr id="263" name="Google Shape;263;p29"/>
          <p:cNvSpPr txBox="1"/>
          <p:nvPr/>
        </p:nvSpPr>
        <p:spPr>
          <a:xfrm>
            <a:off x="717550" y="996319"/>
            <a:ext cx="8204100" cy="31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Read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and </a:t>
            </a:r>
            <a:r>
              <a:rPr lang="en-US" sz="2400" b="1" i="0" u="none" strike="noStrike" cap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re-read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it!</a:t>
            </a:r>
            <a:endParaRPr sz="11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Read</a:t>
            </a:r>
            <a:r>
              <a:rPr lang="en-US" sz="2400" b="0" i="0" u="none" strike="noStrike" cap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reference to the FAR and related Supplements</a:t>
            </a:r>
            <a:endParaRPr sz="11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Assume nothing.</a:t>
            </a:r>
            <a:endParaRPr sz="11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Understand everything.</a:t>
            </a:r>
            <a:endParaRPr sz="11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If given the opportunity, submit questions.</a:t>
            </a:r>
            <a:endParaRPr sz="110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Order any specs and standards immediately.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400"/>
              <a:buFont typeface="Arial Narrow"/>
              <a:buNone/>
            </a:pPr>
            <a:r>
              <a:rPr lang="en-US" sz="2400" b="1" i="1" u="sng" strike="noStrike" cap="none">
                <a:solidFill>
                  <a:srgbClr val="2113DD"/>
                </a:solidFill>
                <a:latin typeface="Arial Narrow"/>
                <a:ea typeface="Arial Narrow"/>
                <a:cs typeface="Arial Narrow"/>
                <a:sym typeface="Arial Narrow"/>
              </a:rPr>
              <a:t>Bonus</a:t>
            </a:r>
            <a:r>
              <a:rPr lang="en-US" sz="2400" b="1" i="1" u="none" strike="noStrike" cap="none">
                <a:solidFill>
                  <a:srgbClr val="2113DD"/>
                </a:solidFill>
                <a:latin typeface="Arial Narrow"/>
                <a:ea typeface="Arial Narrow"/>
                <a:cs typeface="Arial Narrow"/>
                <a:sym typeface="Arial Narrow"/>
              </a:rPr>
              <a:t>: 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Be aware of the type of solicitation and type of pricing.</a:t>
            </a:r>
            <a:r>
              <a:rPr lang="en-US" sz="2400" b="0" i="1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(Next 4 slides)</a:t>
            </a:r>
            <a:endParaRPr sz="11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265" name="Google Shape;265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266" name="Google Shape;266;p29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>
            <a:spLocks noGrp="1"/>
          </p:cNvSpPr>
          <p:nvPr>
            <p:ph type="title" idx="4294967295"/>
          </p:nvPr>
        </p:nvSpPr>
        <p:spPr>
          <a:xfrm>
            <a:off x="1717268" y="266684"/>
            <a:ext cx="5823600" cy="1023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There are Different Types of Contracts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2113DD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72" name="Google Shape;272;p30" descr="Chart showing Risks and Contract Types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8708" y="878390"/>
            <a:ext cx="6606581" cy="3278982"/>
          </a:xfrm>
          <a:prstGeom prst="rect">
            <a:avLst/>
          </a:prstGeom>
          <a:noFill/>
          <a:ln w="53975" cap="flat" cmpd="sng">
            <a:solidFill>
              <a:srgbClr val="2113DD"/>
            </a:solidFill>
            <a:prstDash val="solid"/>
            <a:round/>
            <a:headEnd type="none" w="sm" len="sm"/>
            <a:tailEnd type="none" w="sm" len="sm"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273" name="Google Shape;273;p30"/>
          <p:cNvSpPr txBox="1"/>
          <p:nvPr/>
        </p:nvSpPr>
        <p:spPr>
          <a:xfrm>
            <a:off x="206375" y="4208173"/>
            <a:ext cx="87315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2113DD"/>
                </a:solidFill>
                <a:latin typeface="Arial Narrow"/>
                <a:ea typeface="Arial Narrow"/>
                <a:cs typeface="Arial Narrow"/>
                <a:sym typeface="Arial Narrow"/>
              </a:rPr>
              <a:t>The solicitation document will tell you which form of pricing is expected.</a:t>
            </a:r>
            <a:endParaRPr sz="1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275" name="Google Shape;275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276" name="Google Shape;276;p30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>
            <a:spLocks noGrp="1"/>
          </p:cNvSpPr>
          <p:nvPr>
            <p:ph type="title" idx="4294967295"/>
          </p:nvPr>
        </p:nvSpPr>
        <p:spPr>
          <a:xfrm>
            <a:off x="1473200" y="140426"/>
            <a:ext cx="6197700" cy="484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Responding to a Request for Proposal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113DD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2" name="Google Shape;282;p31"/>
          <p:cNvSpPr txBox="1"/>
          <p:nvPr/>
        </p:nvSpPr>
        <p:spPr>
          <a:xfrm>
            <a:off x="984250" y="781645"/>
            <a:ext cx="73662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300" b="1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READ and RE-READ 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and summarize in your own words what the customer’s needs and requirements as you understand them.</a:t>
            </a:r>
            <a:endParaRPr sz="1100"/>
          </a:p>
          <a:p>
            <a:pPr marL="7239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lphaLcPeriod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Identify the </a:t>
            </a:r>
            <a:r>
              <a:rPr lang="en-US" sz="2100" b="1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“Must,” “Will,” and “Shall”</a:t>
            </a:r>
            <a:r>
              <a:rPr lang="en-US" sz="21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actions contractors must fulfill</a:t>
            </a:r>
            <a:endParaRPr sz="1100"/>
          </a:p>
          <a:p>
            <a:pPr marL="7239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lphaLcPeriod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Participate in pre-proposal conferences</a:t>
            </a:r>
            <a:endParaRPr sz="1100"/>
          </a:p>
          <a:p>
            <a:pPr marL="7239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lphaLcPeriod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Submit and/or </a:t>
            </a:r>
            <a:r>
              <a:rPr lang="en-US" sz="2100" b="1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read, re-read 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answers to the Qs &amp; As within the requisite time frame</a:t>
            </a:r>
            <a:endParaRPr sz="1100"/>
          </a:p>
          <a:p>
            <a:pPr marL="7239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lphaLcPeriod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Envision how you are the Customer’s Solution Expert</a:t>
            </a:r>
            <a:endParaRPr sz="1100"/>
          </a:p>
          <a:p>
            <a:pPr marL="7239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lphaLcPeriod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Anticipate what will be called for</a:t>
            </a:r>
            <a:endParaRPr sz="1100"/>
          </a:p>
          <a:p>
            <a:pPr marL="7239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lphaLcPeriod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Identify resources needed</a:t>
            </a:r>
            <a:endParaRPr sz="1100"/>
          </a:p>
          <a:p>
            <a:pPr marL="723900" marR="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AutoNum type="alphaLcPeriod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Form a team, if necessary</a:t>
            </a:r>
            <a:endParaRPr sz="21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3" name="Google Shape;283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284" name="Google Shape;284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285" name="Google Shape;285;p31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2"/>
          <p:cNvSpPr txBox="1">
            <a:spLocks noGrp="1"/>
          </p:cNvSpPr>
          <p:nvPr>
            <p:ph type="title" idx="4294967295"/>
          </p:nvPr>
        </p:nvSpPr>
        <p:spPr>
          <a:xfrm>
            <a:off x="1716454" y="163367"/>
            <a:ext cx="5823600" cy="44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Key “Action” Words Matrix</a:t>
            </a:r>
          </a:p>
        </p:txBody>
      </p:sp>
      <p:pic>
        <p:nvPicPr>
          <p:cNvPr id="291" name="Google Shape;291;p32" descr="Image of a Key &quot;Action&quot; Words Matrix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925" y="671765"/>
            <a:ext cx="6788151" cy="386517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2" name="Google Shape;29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293" name="Google Shape;29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294" name="Google Shape;294;p32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>
            <a:spLocks noGrp="1"/>
          </p:cNvSpPr>
          <p:nvPr>
            <p:ph type="title" idx="4294967295"/>
          </p:nvPr>
        </p:nvSpPr>
        <p:spPr>
          <a:xfrm>
            <a:off x="1610518" y="399292"/>
            <a:ext cx="5823600" cy="817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FEDERAL UNIFORM CONTRACT FORMAT</a:t>
            </a:r>
          </a:p>
        </p:txBody>
      </p:sp>
      <p:sp>
        <p:nvSpPr>
          <p:cNvPr id="300" name="Google Shape;300;p33"/>
          <p:cNvSpPr txBox="1"/>
          <p:nvPr/>
        </p:nvSpPr>
        <p:spPr>
          <a:xfrm>
            <a:off x="571501" y="1252404"/>
            <a:ext cx="79059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Every RFP and IFB, the government tells you the exact work you’ll be doing, how to organize the proposal, and how it will be scored and awarded. </a:t>
            </a:r>
            <a:endParaRPr sz="1100"/>
          </a:p>
        </p:txBody>
      </p:sp>
      <p:sp>
        <p:nvSpPr>
          <p:cNvPr id="301" name="Google Shape;301;p33"/>
          <p:cNvSpPr txBox="1"/>
          <p:nvPr/>
        </p:nvSpPr>
        <p:spPr>
          <a:xfrm>
            <a:off x="622300" y="2250680"/>
            <a:ext cx="78105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Follow the RFP to develop your Response.  </a:t>
            </a:r>
            <a:endParaRPr sz="1100"/>
          </a:p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Government is telling </a:t>
            </a:r>
            <a:r>
              <a:rPr lang="en-US" sz="2300" b="1" i="0" u="none" strike="noStrike" cap="none">
                <a:solidFill>
                  <a:srgbClr val="2113DD"/>
                </a:solidFill>
                <a:latin typeface="Arial Narrow"/>
                <a:ea typeface="Arial Narrow"/>
                <a:cs typeface="Arial Narrow"/>
                <a:sym typeface="Arial Narrow"/>
              </a:rPr>
              <a:t>what </a:t>
            </a:r>
            <a:r>
              <a:rPr lang="en-US" sz="2300" b="1" i="0" u="sng" strike="noStrike" cap="none">
                <a:solidFill>
                  <a:srgbClr val="2113DD"/>
                </a:solidFill>
                <a:latin typeface="Arial Narrow"/>
                <a:ea typeface="Arial Narrow"/>
                <a:cs typeface="Arial Narrow"/>
                <a:sym typeface="Arial Narrow"/>
              </a:rPr>
              <a:t>their needs </a:t>
            </a:r>
            <a:r>
              <a:rPr lang="en-US" sz="2300" b="1" i="0" u="none" strike="noStrike" cap="none">
                <a:solidFill>
                  <a:srgbClr val="2113DD"/>
                </a:solidFill>
                <a:latin typeface="Arial Narrow"/>
                <a:ea typeface="Arial Narrow"/>
                <a:cs typeface="Arial Narrow"/>
                <a:sym typeface="Arial Narrow"/>
              </a:rPr>
              <a:t>are </a:t>
            </a: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</a:t>
            </a:r>
            <a:r>
              <a:rPr lang="en-US" sz="23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300" b="1" i="0" u="sng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not</a:t>
            </a:r>
            <a:r>
              <a:rPr lang="en-US" sz="2300" b="1" i="0" u="sng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300" b="1" i="0" u="sng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what you envision they are or should be</a:t>
            </a:r>
            <a:r>
              <a:rPr lang="en-US" sz="2300" b="0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and more importantly, </a:t>
            </a:r>
            <a:r>
              <a:rPr lang="en-US" sz="2300" b="1" i="0" u="sng" strike="noStrike" cap="none">
                <a:solidFill>
                  <a:srgbClr val="2113DD"/>
                </a:solidFill>
                <a:latin typeface="Arial Narrow"/>
                <a:ea typeface="Arial Narrow"/>
                <a:cs typeface="Arial Narrow"/>
                <a:sym typeface="Arial Narrow"/>
              </a:rPr>
              <a:t>how</a:t>
            </a:r>
            <a:r>
              <a:rPr lang="en-US" sz="2300" b="1" i="1" u="none" strike="noStrike" cap="none">
                <a:solidFill>
                  <a:srgbClr val="2113DD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300" b="1" i="0" u="none" strike="noStrike" cap="none">
                <a:solidFill>
                  <a:srgbClr val="2113DD"/>
                </a:solidFill>
                <a:latin typeface="Arial Narrow"/>
                <a:ea typeface="Arial Narrow"/>
                <a:cs typeface="Arial Narrow"/>
                <a:sym typeface="Arial Narrow"/>
              </a:rPr>
              <a:t>will you satisfy those needs</a:t>
            </a: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endParaRPr sz="1100"/>
          </a:p>
          <a:p>
            <a:pPr marL="3429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Start early!</a:t>
            </a:r>
            <a:endParaRPr sz="23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2" name="Google Shape;302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304" name="Google Shape;304;p33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>
            <a:spLocks noGrp="1"/>
          </p:cNvSpPr>
          <p:nvPr>
            <p:ph type="title" idx="4294967295"/>
          </p:nvPr>
        </p:nvSpPr>
        <p:spPr>
          <a:xfrm>
            <a:off x="2286000" y="134001"/>
            <a:ext cx="4572000" cy="789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6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Federal Uniform Contract Format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4"/>
          <p:cNvSpPr txBox="1"/>
          <p:nvPr/>
        </p:nvSpPr>
        <p:spPr>
          <a:xfrm>
            <a:off x="552725" y="563500"/>
            <a:ext cx="8168100" cy="45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Part 1 – The Schedule</a:t>
            </a:r>
            <a:endParaRPr sz="1100"/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Section A. Standard Form 18, 33, 30, 1449, etc. </a:t>
            </a:r>
            <a:endParaRPr sz="1100"/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Section B. Supplies or Services and Prices/Costs </a:t>
            </a:r>
            <a:endParaRPr sz="1100"/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Section C. Statement of Work (SOW) or Performance Work Statement (PWS)</a:t>
            </a:r>
            <a:endParaRPr sz="1100"/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Section D. Packaging and Marking</a:t>
            </a:r>
            <a:endParaRPr sz="1100"/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Section E  Inspection and Acceptance</a:t>
            </a:r>
            <a:endParaRPr sz="1100"/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Section F  Deliveries or Performance</a:t>
            </a:r>
            <a:endParaRPr sz="1100"/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Section G Contract Administration Data</a:t>
            </a:r>
            <a:endParaRPr sz="1100"/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Section H Special Contract Requirements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Part II – Contract Clauses </a:t>
            </a:r>
            <a:endParaRPr sz="1100"/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Section I.  Contract Clauses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Part III – List of Documents, Exhibits and Other Attachments</a:t>
            </a:r>
            <a:endParaRPr sz="1100"/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Section J. List of Attachments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Part IV – Representations and Instructions</a:t>
            </a:r>
            <a:endParaRPr sz="1100"/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Section K. Representation and Certifications and Other Statements of Offerors</a:t>
            </a:r>
            <a:endParaRPr sz="1100"/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Section L. Instructions to Offerors</a:t>
            </a:r>
            <a:endParaRPr sz="1100"/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FF0066"/>
                </a:solidFill>
                <a:latin typeface="Arial Narrow"/>
                <a:ea typeface="Arial Narrow"/>
                <a:cs typeface="Arial Narrow"/>
                <a:sym typeface="Arial Narrow"/>
              </a:rPr>
              <a:t>Section M. Evaluation Criteria for Contract Award </a:t>
            </a:r>
            <a:endParaRPr sz="1100"/>
          </a:p>
        </p:txBody>
      </p:sp>
      <p:sp>
        <p:nvSpPr>
          <p:cNvPr id="311" name="Google Shape;311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312" name="Google Shape;312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313" name="Google Shape;313;p34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>
            <a:spLocks noGrp="1"/>
          </p:cNvSpPr>
          <p:nvPr>
            <p:ph type="title" idx="4294967295"/>
          </p:nvPr>
        </p:nvSpPr>
        <p:spPr>
          <a:xfrm>
            <a:off x="684215" y="482203"/>
            <a:ext cx="7769225" cy="64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Effective and Successful Proposal Writing Techniques for Small Businesses</a:t>
            </a:r>
          </a:p>
        </p:txBody>
      </p:sp>
      <p:sp>
        <p:nvSpPr>
          <p:cNvPr id="92" name="Google Shape;92;p17"/>
          <p:cNvSpPr txBox="1"/>
          <p:nvPr/>
        </p:nvSpPr>
        <p:spPr>
          <a:xfrm>
            <a:off x="3224275" y="2364475"/>
            <a:ext cx="5919900" cy="20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>
                <a:solidFill>
                  <a:srgbClr val="0059A8"/>
                </a:solidFill>
              </a:rPr>
              <a:t>Nancy C. Cleveland</a:t>
            </a:r>
            <a:r>
              <a:rPr lang="en-US" sz="1300">
                <a:solidFill>
                  <a:schemeClr val="dk1"/>
                </a:solidFill>
              </a:rPr>
              <a:t> </a:t>
            </a:r>
            <a:r>
              <a:rPr lang="en-US" sz="3600" b="1">
                <a:solidFill>
                  <a:srgbClr val="3864B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>
                <a:solidFill>
                  <a:srgbClr val="3864B2"/>
                </a:solidFill>
              </a:rPr>
              <a:t>Procurement and Veterans Affairs Certified Verification Counselor</a:t>
            </a:r>
            <a:endParaRPr sz="190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>
                <a:solidFill>
                  <a:srgbClr val="3864B2"/>
                </a:solidFill>
              </a:rPr>
              <a:t> </a:t>
            </a:r>
            <a:endParaRPr sz="190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>
                <a:solidFill>
                  <a:srgbClr val="3864B2"/>
                </a:solidFill>
              </a:rPr>
              <a:t>Georgia Tech Procurement Assistance Centers (GTPAC) </a:t>
            </a:r>
            <a:endParaRPr sz="1900">
              <a:solidFill>
                <a:srgbClr val="3864B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rgbClr val="3864B2"/>
              </a:solidFill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94" name="Google Shape;94;p17" descr="Photo of Nancy C. Clevelan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900" y="1441825"/>
            <a:ext cx="2249475" cy="29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>
            <a:spLocks noGrp="1"/>
          </p:cNvSpPr>
          <p:nvPr>
            <p:ph type="title" idx="4294967295"/>
          </p:nvPr>
        </p:nvSpPr>
        <p:spPr>
          <a:xfrm>
            <a:off x="44450" y="231128"/>
            <a:ext cx="9099600" cy="900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700"/>
              <a:buFont typeface="Arial Narrow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Understanding the Relationship - The Solicitation and Your Proposal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5"/>
          <p:cNvSpPr txBox="1"/>
          <p:nvPr/>
        </p:nvSpPr>
        <p:spPr>
          <a:xfrm>
            <a:off x="1412968" y="1194013"/>
            <a:ext cx="2310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You Must Know This</a:t>
            </a:r>
            <a:endParaRPr sz="1100"/>
          </a:p>
        </p:txBody>
      </p:sp>
      <p:sp>
        <p:nvSpPr>
          <p:cNvPr id="320" name="Google Shape;320;p35"/>
          <p:cNvSpPr txBox="1"/>
          <p:nvPr/>
        </p:nvSpPr>
        <p:spPr>
          <a:xfrm>
            <a:off x="5236707" y="1209820"/>
            <a:ext cx="22971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Understand This</a:t>
            </a:r>
            <a:endParaRPr sz="1100"/>
          </a:p>
        </p:txBody>
      </p:sp>
      <p:sp>
        <p:nvSpPr>
          <p:cNvPr id="321" name="Google Shape;321;p35"/>
          <p:cNvSpPr txBox="1"/>
          <p:nvPr/>
        </p:nvSpPr>
        <p:spPr>
          <a:xfrm>
            <a:off x="1424477" y="1586429"/>
            <a:ext cx="22674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Solicitation</a:t>
            </a:r>
            <a:endParaRPr sz="1100"/>
          </a:p>
        </p:txBody>
      </p:sp>
      <p:sp>
        <p:nvSpPr>
          <p:cNvPr id="322" name="Google Shape;322;p35"/>
          <p:cNvSpPr txBox="1"/>
          <p:nvPr/>
        </p:nvSpPr>
        <p:spPr>
          <a:xfrm>
            <a:off x="5090713" y="1588837"/>
            <a:ext cx="2586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Contractor Proposal</a:t>
            </a:r>
            <a:endParaRPr sz="1100"/>
          </a:p>
        </p:txBody>
      </p:sp>
      <p:grpSp>
        <p:nvGrpSpPr>
          <p:cNvPr id="323" name="Google Shape;323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3571" y="1960021"/>
            <a:ext cx="3056652" cy="2194832"/>
            <a:chOff x="8478" y="108599"/>
            <a:chExt cx="4075536" cy="2926442"/>
          </a:xfrm>
        </p:grpSpPr>
        <p:sp>
          <p:nvSpPr>
            <p:cNvPr id="324" name="Google Shape;324;p35"/>
            <p:cNvSpPr/>
            <p:nvPr/>
          </p:nvSpPr>
          <p:spPr>
            <a:xfrm>
              <a:off x="8478" y="162241"/>
              <a:ext cx="2450400" cy="28728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1212124" y="162241"/>
              <a:ext cx="2858700" cy="28728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 txBox="1"/>
            <p:nvPr/>
          </p:nvSpPr>
          <p:spPr>
            <a:xfrm>
              <a:off x="1212124" y="162241"/>
              <a:ext cx="14295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Statement of Work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Section C</a:t>
              </a:r>
              <a:endParaRPr sz="1100"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428806" y="1054919"/>
              <a:ext cx="1592700" cy="15927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2EE8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1225160" y="956697"/>
              <a:ext cx="2858700" cy="17892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2EE8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 txBox="1"/>
            <p:nvPr/>
          </p:nvSpPr>
          <p:spPr>
            <a:xfrm>
              <a:off x="1225160" y="956697"/>
              <a:ext cx="1429500" cy="82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Section L</a:t>
              </a:r>
              <a:endParaRPr sz="1100"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857612" y="1790015"/>
              <a:ext cx="735000" cy="7350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5999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1225160" y="1790015"/>
              <a:ext cx="2858700" cy="7350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rgbClr val="5999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 txBox="1"/>
            <p:nvPr/>
          </p:nvSpPr>
          <p:spPr>
            <a:xfrm>
              <a:off x="1225160" y="1790015"/>
              <a:ext cx="1429500" cy="73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Section M</a:t>
              </a:r>
              <a:endParaRPr sz="1100"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2654514" y="108599"/>
              <a:ext cx="1429500" cy="8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 txBox="1"/>
            <p:nvPr/>
          </p:nvSpPr>
          <p:spPr>
            <a:xfrm>
              <a:off x="2654514" y="108599"/>
              <a:ext cx="1429500" cy="88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575" tIns="48575" rIns="48575" bIns="48575" anchor="ctr" anchorCtr="0">
              <a:noAutofit/>
            </a:bodyPr>
            <a:lstStyle/>
            <a:p>
              <a:pPr marL="127000" marR="0" lvl="1" indent="-1333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 Narrow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Performance Work Statement</a:t>
              </a:r>
              <a:endParaRPr sz="1100"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2654514" y="878688"/>
              <a:ext cx="1429500" cy="86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 txBox="1"/>
            <p:nvPr/>
          </p:nvSpPr>
          <p:spPr>
            <a:xfrm>
              <a:off x="2654514" y="878688"/>
              <a:ext cx="1429500" cy="86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575" tIns="48575" rIns="48575" bIns="48575" anchor="ctr" anchorCtr="0">
              <a:noAutofit/>
            </a:bodyPr>
            <a:lstStyle/>
            <a:p>
              <a:pPr marL="127000" marR="0" lvl="1" indent="-1333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 Narrow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Instructions to Offerors</a:t>
              </a:r>
              <a:endParaRPr sz="1100"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2654514" y="1709900"/>
              <a:ext cx="14295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 txBox="1"/>
            <p:nvPr/>
          </p:nvSpPr>
          <p:spPr>
            <a:xfrm>
              <a:off x="2654514" y="1709900"/>
              <a:ext cx="1429500" cy="8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575" tIns="48575" rIns="48575" bIns="48575" anchor="ctr" anchorCtr="0">
              <a:noAutofit/>
            </a:bodyPr>
            <a:lstStyle/>
            <a:p>
              <a:pPr marL="127000" marR="0" lvl="1" indent="-1333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 Narrow"/>
                <a:buChar char="•"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Evaluation Factors</a:t>
              </a:r>
              <a:endParaRPr sz="1100"/>
            </a:p>
          </p:txBody>
        </p:sp>
      </p:grpSp>
      <p:sp>
        <p:nvSpPr>
          <p:cNvPr id="339" name="Google Shape;339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3327" y="1981252"/>
            <a:ext cx="2122500" cy="1947000"/>
          </a:xfrm>
          <a:prstGeom prst="frame">
            <a:avLst>
              <a:gd name="adj1" fmla="val 1853"/>
            </a:avLst>
          </a:prstGeom>
          <a:solidFill>
            <a:srgbClr val="2113DD"/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5"/>
          <p:cNvSpPr txBox="1"/>
          <p:nvPr/>
        </p:nvSpPr>
        <p:spPr>
          <a:xfrm>
            <a:off x="3881584" y="2136148"/>
            <a:ext cx="1451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Requirement</a:t>
            </a:r>
            <a:endParaRPr sz="1100"/>
          </a:p>
        </p:txBody>
      </p:sp>
      <p:sp>
        <p:nvSpPr>
          <p:cNvPr id="341" name="Google Shape;341;p35"/>
          <p:cNvSpPr txBox="1"/>
          <p:nvPr/>
        </p:nvSpPr>
        <p:spPr>
          <a:xfrm>
            <a:off x="3924463" y="2719207"/>
            <a:ext cx="1107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Format</a:t>
            </a:r>
            <a:endParaRPr sz="1100"/>
          </a:p>
        </p:txBody>
      </p:sp>
      <p:sp>
        <p:nvSpPr>
          <p:cNvPr id="342" name="Google Shape;342;p35"/>
          <p:cNvSpPr txBox="1"/>
          <p:nvPr/>
        </p:nvSpPr>
        <p:spPr>
          <a:xfrm>
            <a:off x="3623309" y="3302266"/>
            <a:ext cx="17100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Degree of Value</a:t>
            </a:r>
            <a:endParaRPr sz="1100"/>
          </a:p>
        </p:txBody>
      </p:sp>
      <p:sp>
        <p:nvSpPr>
          <p:cNvPr id="343" name="Google Shape;343;p35"/>
          <p:cNvSpPr txBox="1"/>
          <p:nvPr/>
        </p:nvSpPr>
        <p:spPr>
          <a:xfrm>
            <a:off x="5712706" y="2280625"/>
            <a:ext cx="15423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Technical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Past Performance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Price</a:t>
            </a:r>
            <a:endParaRPr sz="1100"/>
          </a:p>
        </p:txBody>
      </p:sp>
      <p:sp>
        <p:nvSpPr>
          <p:cNvPr id="344" name="Google Shape;344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345" name="Google Shape;345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346" name="Google Shape;346;p35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6"/>
          <p:cNvSpPr txBox="1">
            <a:spLocks noGrp="1"/>
          </p:cNvSpPr>
          <p:nvPr>
            <p:ph type="title" idx="4294967295"/>
          </p:nvPr>
        </p:nvSpPr>
        <p:spPr>
          <a:xfrm>
            <a:off x="3176984" y="216643"/>
            <a:ext cx="2790000" cy="484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Gating Process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6"/>
          <p:cNvSpPr txBox="1"/>
          <p:nvPr/>
        </p:nvSpPr>
        <p:spPr>
          <a:xfrm>
            <a:off x="1124875" y="732713"/>
            <a:ext cx="7503600" cy="46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Is the opportunity consistent with your business plan?</a:t>
            </a:r>
            <a:endParaRPr sz="1100"/>
          </a:p>
          <a:p>
            <a:pPr marL="3429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Do you have adequate capacity,  equipment and personnel?</a:t>
            </a:r>
            <a:endParaRPr sz="1100"/>
          </a:p>
          <a:p>
            <a:pPr marL="3429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Do you have (or can you acquire) sufficient experience?</a:t>
            </a:r>
            <a:endParaRPr sz="1100"/>
          </a:p>
          <a:p>
            <a:pPr marL="3429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Can you beat the competition?</a:t>
            </a:r>
            <a:endParaRPr sz="1100"/>
          </a:p>
          <a:p>
            <a:pPr marL="3429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Is the risk manageable?</a:t>
            </a:r>
            <a:endParaRPr sz="1100"/>
          </a:p>
          <a:p>
            <a:pPr marL="3429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Can you make money?</a:t>
            </a:r>
            <a:endParaRPr sz="1100"/>
          </a:p>
          <a:p>
            <a:pPr marL="342900" marR="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Make a “Go / No-Go” decision 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lang="en-US" sz="1500" b="0" i="0" u="none" strike="noStrike" cap="none">
                <a:solidFill>
                  <a:srgbClr val="2113DD"/>
                </a:solidFill>
                <a:latin typeface="Arial Narrow"/>
                <a:ea typeface="Arial Narrow"/>
                <a:cs typeface="Arial Narrow"/>
                <a:sym typeface="Arial Narrow"/>
              </a:rPr>
              <a:t>tool on next slide </a:t>
            </a:r>
            <a:endParaRPr sz="2400" b="1" i="0" u="none" strike="noStrike" cap="none">
              <a:solidFill>
                <a:srgbClr val="2113D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3" name="Google Shape;353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354" name="Google Shape;354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355" name="Google Shape;355;p36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" name="Google Shape;360;p37"/>
          <p:cNvGraphicFramePr/>
          <p:nvPr>
            <p:extLst>
              <p:ext uri="{D42A27DB-BD31-4B8C-83A1-F6EECF244321}">
                <p14:modId xmlns:p14="http://schemas.microsoft.com/office/powerpoint/2010/main" val="1087376643"/>
              </p:ext>
            </p:extLst>
          </p:nvPr>
        </p:nvGraphicFramePr>
        <p:xfrm>
          <a:off x="114298" y="56097"/>
          <a:ext cx="8915450" cy="4984960"/>
        </p:xfrm>
        <a:graphic>
          <a:graphicData uri="http://schemas.openxmlformats.org/drawingml/2006/table">
            <a:tbl>
              <a:tblPr firstRow="1">
                <a:noFill/>
                <a:tableStyleId>{7707B1E2-78B4-4A13-8EB7-0684596D46F1}</a:tableStyleId>
              </a:tblPr>
              <a:tblGrid>
                <a:gridCol w="211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3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7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6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38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032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9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28600">
                <a:tc gridSpan="1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0" i="0" u="none" strike="noStrike" dirty="0">
                          <a:solidFill>
                            <a:srgbClr val="2113DD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Go/No-Go Decision Tool</a:t>
                      </a:r>
                      <a:endParaRPr sz="1100" dirty="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2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Proposal/Project Manager         ___________________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Name of Agency                                ____________________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2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Office Location                         ___________________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Solicitation #                                      ____________________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0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 Unit                           ___________________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Estimated Total Value                          ____________________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325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Estimated Proposal Cost            ___________________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Per Year Value                                    ____________________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100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Bid Factors</a:t>
                      </a:r>
                      <a:endParaRPr sz="1100"/>
                    </a:p>
                  </a:txBody>
                  <a:tcPr marL="1625" marR="1625" marT="16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Bid Factor Scoring Scale</a:t>
                      </a:r>
                      <a:endParaRPr sz="1100"/>
                    </a:p>
                  </a:txBody>
                  <a:tcPr marL="1625" marR="1625" marT="1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Estimated Score </a:t>
                      </a:r>
                      <a:endParaRPr sz="110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Negative</a:t>
                      </a:r>
                      <a:endParaRPr sz="1100"/>
                    </a:p>
                  </a:txBody>
                  <a:tcPr marL="1625" marR="1625" marT="1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Neutral</a:t>
                      </a: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Positive</a:t>
                      </a: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Our Company</a:t>
                      </a:r>
                      <a:endParaRPr sz="110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Top Competitor</a:t>
                      </a:r>
                      <a:endParaRPr sz="110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1.Are you known by the client?      </a:t>
                      </a:r>
                      <a:endParaRPr sz="110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Unknown to this client</a:t>
                      </a:r>
                      <a:endParaRPr sz="1100"/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Known to client, but not fully cultivated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Well-developed working relationship; previous contracts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2.Is this the first you heard of procurement?</a:t>
                      </a:r>
                      <a:endParaRPr sz="110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Did not expect RFP; unprepared</a:t>
                      </a:r>
                      <a:endParaRPr sz="1100"/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Generally up-to-date; no major negatives 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Known 3-12 months; good favorable, confirmed intelligence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3.What is our overall technical capability/position?</a:t>
                      </a:r>
                      <a:endParaRPr sz="110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Not qualified; weak relevant experience</a:t>
                      </a:r>
                      <a:endParaRPr sz="1100"/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Capable; understand problem; experienced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Can meet/exceed every requirement; technically superior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4.Can we provide proof of qualified staff?</a:t>
                      </a:r>
                      <a:endParaRPr sz="110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Limited in-house staff available</a:t>
                      </a:r>
                      <a:endParaRPr sz="1100"/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Good in-house staff available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Best in-house staff available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5.Are subcontractors needed?    </a:t>
                      </a:r>
                      <a:endParaRPr sz="110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Yes, but will dilute position</a:t>
                      </a:r>
                      <a:endParaRPr sz="1100"/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Yes, but will have little or no effect 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Yes, and will enhance overall proposal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6.What is the financial potential?</a:t>
                      </a:r>
                      <a:endParaRPr sz="110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Marginal long term; no short-term return</a:t>
                      </a:r>
                      <a:endParaRPr sz="1100"/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Good long term; questionable short term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Excellent long term; excellent short term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4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7.Can we respond with a complete, compelling proposal?</a:t>
                      </a:r>
                      <a:endParaRPr sz="110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Unclear understanding of problem/project needs; limited response </a:t>
                      </a:r>
                      <a:endParaRPr sz="1100"/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Understand problems, project &amp; client needs; can respond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Can meet/exceed all requirements; have compelling story; know hot buttons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8.Who are our competitors?</a:t>
                      </a:r>
                      <a:endParaRPr sz="110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Competitor is strongly favored or UNKNOWN</a:t>
                      </a:r>
                      <a:endParaRPr sz="1100"/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Open competition with no strong favorite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We are strongly favored over competition; incumbent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9.Is project within our geographic region?</a:t>
                      </a:r>
                      <a:endParaRPr sz="110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Poor geographic presence/experience</a:t>
                      </a:r>
                      <a:endParaRPr sz="1100"/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Good geographic presence/experience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Strong geographic presence and experience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 dirty="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3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10.What is our pricing competitiveness?</a:t>
                      </a:r>
                      <a:endParaRPr sz="110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Must cut corners; cost share; risky</a:t>
                      </a:r>
                      <a:endParaRPr sz="1100"/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Reasonable &amp; competitive; reasonable risks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Honest, credible price within known limits; acceptable risks</a:t>
                      </a:r>
                      <a:endParaRPr sz="14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1625" marR="1625" marT="16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9825">
                <a:tc gridSpan="1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score of factors evaluated</a:t>
                      </a:r>
                      <a:endParaRPr sz="110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2875">
                <a:tc gridSpan="1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Maximum potential score (number of factors evaluated above times 10)</a:t>
                      </a:r>
                      <a:endParaRPr sz="110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100"/>
                    </a:p>
                  </a:txBody>
                  <a:tcPr marL="1625" marR="1625" marT="16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6025">
                <a:tc gridSpan="1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Decision (Total score should be about 75+% of maximum score for a "Go" decision, or better than the top competitor.) _______Go ________No Go</a:t>
                      </a:r>
                      <a:endParaRPr sz="1100" dirty="0"/>
                    </a:p>
                  </a:txBody>
                  <a:tcPr marL="1625" marR="1625" marT="16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61" name="Google Shape;361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362" name="Google Shape;362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363" name="Google Shape;363;p37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622C4-7853-F4DC-C619-669C11F437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71700" y="3495973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>
                <a:solidFill>
                  <a:schemeClr val="bg1"/>
                </a:solidFill>
              </a:rPr>
              <a:t>Go/No-Go Decision Tool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"/>
          <p:cNvSpPr txBox="1">
            <a:spLocks noGrp="1"/>
          </p:cNvSpPr>
          <p:nvPr>
            <p:ph type="title" idx="4294967295"/>
          </p:nvPr>
        </p:nvSpPr>
        <p:spPr>
          <a:xfrm>
            <a:off x="1828800" y="343627"/>
            <a:ext cx="5505600" cy="900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 Narrow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Digest the Statement of Work (SOW)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8"/>
          <p:cNvSpPr txBox="1"/>
          <p:nvPr/>
        </p:nvSpPr>
        <p:spPr>
          <a:xfrm>
            <a:off x="844550" y="1105786"/>
            <a:ext cx="8140800" cy="3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Make sure you can perform </a:t>
            </a:r>
            <a:r>
              <a:rPr lang="en-US" sz="2400" b="1" i="0" u="sng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all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the work.</a:t>
            </a:r>
            <a:endParaRPr sz="110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Call in others who can assist,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form a team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sz="110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Begin to articulate </a:t>
            </a:r>
            <a:r>
              <a:rPr lang="en-US" sz="2400" b="1" i="0" u="sng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why you should be awarded the contract.</a:t>
            </a:r>
            <a:endParaRPr sz="2400" b="0" i="0" u="sng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Plan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to incorporate this thinking into your proposal</a:t>
            </a:r>
            <a:endParaRPr sz="1100"/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1" i="0" u="sng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Rate yourself objectively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against any evaluation criteria </a:t>
            </a:r>
            <a:endParaRPr sz="2400" b="1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0" name="Google Shape;370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371" name="Google Shape;371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372" name="Google Shape;372;p38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>
            <a:spLocks noGrp="1"/>
          </p:cNvSpPr>
          <p:nvPr>
            <p:ph type="title" idx="4294967295"/>
          </p:nvPr>
        </p:nvSpPr>
        <p:spPr>
          <a:xfrm>
            <a:off x="1530350" y="362676"/>
            <a:ext cx="5702400" cy="900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Responding to a Request for Proposal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113DD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378" name="Google Shape;378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96895" y="970809"/>
            <a:ext cx="3790285" cy="3747312"/>
            <a:chOff x="113449" y="13672"/>
            <a:chExt cx="5053713" cy="4996416"/>
          </a:xfrm>
        </p:grpSpPr>
        <p:sp>
          <p:nvSpPr>
            <p:cNvPr id="379" name="Google Shape;379;p39"/>
            <p:cNvSpPr/>
            <p:nvPr/>
          </p:nvSpPr>
          <p:spPr>
            <a:xfrm>
              <a:off x="1509620" y="13672"/>
              <a:ext cx="2605200" cy="2605200"/>
            </a:xfrm>
            <a:prstGeom prst="ellipse">
              <a:avLst/>
            </a:prstGeom>
            <a:gradFill>
              <a:gsLst>
                <a:gs pos="0">
                  <a:srgbClr val="F08B54">
                    <a:alpha val="49803"/>
                  </a:srgbClr>
                </a:gs>
                <a:gs pos="50000">
                  <a:srgbClr val="F67A26">
                    <a:alpha val="49803"/>
                  </a:srgbClr>
                </a:gs>
                <a:gs pos="100000">
                  <a:srgbClr val="E36A18">
                    <a:alpha val="4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9"/>
            <p:cNvSpPr txBox="1"/>
            <p:nvPr/>
          </p:nvSpPr>
          <p:spPr>
            <a:xfrm>
              <a:off x="1810219" y="364372"/>
              <a:ext cx="200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 Narrow"/>
                <a:buNone/>
              </a:pPr>
              <a:r>
                <a:rPr lang="en-US" sz="1100" b="1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Market entry strategies – Who’s Buying/Bought What Your Selling?</a:t>
              </a:r>
              <a:endParaRPr sz="11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1" name="Google Shape;381;p39"/>
            <p:cNvSpPr/>
            <p:nvPr/>
          </p:nvSpPr>
          <p:spPr>
            <a:xfrm>
              <a:off x="2431762" y="1172132"/>
              <a:ext cx="2735400" cy="2669700"/>
            </a:xfrm>
            <a:prstGeom prst="ellipse">
              <a:avLst/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9"/>
            <p:cNvSpPr txBox="1"/>
            <p:nvPr/>
          </p:nvSpPr>
          <p:spPr>
            <a:xfrm>
              <a:off x="3904658" y="1480189"/>
              <a:ext cx="1052100" cy="20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 Narrow"/>
                <a:buNone/>
              </a:pPr>
              <a:r>
                <a:rPr lang="en-US" sz="1100" b="1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Who is the Actual End User?</a:t>
              </a:r>
              <a:endParaRPr sz="1100"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1383007" y="2259088"/>
              <a:ext cx="2814000" cy="2751000"/>
            </a:xfrm>
            <a:prstGeom prst="ellipse">
              <a:avLst/>
            </a:prstGeom>
            <a:gradFill>
              <a:gsLst>
                <a:gs pos="0">
                  <a:srgbClr val="FFC647">
                    <a:alpha val="49803"/>
                  </a:srgbClr>
                </a:gs>
                <a:gs pos="50000">
                  <a:srgbClr val="FFC600">
                    <a:alpha val="49803"/>
                  </a:srgbClr>
                </a:gs>
                <a:gs pos="100000">
                  <a:srgbClr val="E3B400">
                    <a:alpha val="4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9"/>
            <p:cNvSpPr txBox="1"/>
            <p:nvPr/>
          </p:nvSpPr>
          <p:spPr>
            <a:xfrm>
              <a:off x="1707715" y="3766795"/>
              <a:ext cx="2164800" cy="87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 Narrow"/>
                <a:buNone/>
              </a:pPr>
              <a:r>
                <a:rPr lang="en-US" sz="1100" b="1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Current Incumbent/Awardee, Contract Type, Term of Contract, Dollar Value of the Contract</a:t>
              </a:r>
              <a:endParaRPr sz="1100"/>
            </a:p>
          </p:txBody>
        </p:sp>
        <p:sp>
          <p:nvSpPr>
            <p:cNvPr id="385" name="Google Shape;385;p39"/>
            <p:cNvSpPr/>
            <p:nvPr/>
          </p:nvSpPr>
          <p:spPr>
            <a:xfrm>
              <a:off x="113449" y="1108253"/>
              <a:ext cx="3126900" cy="2669700"/>
            </a:xfrm>
            <a:prstGeom prst="ellipse">
              <a:avLst/>
            </a:prstGeom>
            <a:gradFill>
              <a:gsLst>
                <a:gs pos="0">
                  <a:srgbClr val="6EA5DA">
                    <a:alpha val="49803"/>
                  </a:srgbClr>
                </a:gs>
                <a:gs pos="50000">
                  <a:srgbClr val="529BDA">
                    <a:alpha val="49803"/>
                  </a:srgbClr>
                </a:gs>
                <a:gs pos="100000">
                  <a:srgbClr val="4188C8">
                    <a:alpha val="4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9"/>
            <p:cNvSpPr txBox="1"/>
            <p:nvPr/>
          </p:nvSpPr>
          <p:spPr>
            <a:xfrm>
              <a:off x="353972" y="1416310"/>
              <a:ext cx="1202700" cy="20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 Narrow"/>
                <a:buNone/>
              </a:pPr>
              <a:r>
                <a:rPr lang="en-US" sz="1100" b="1" i="0" u="none" strike="noStrike" cap="non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Your Solutions, Resources, Differentiators, Competitive  Pricing</a:t>
              </a:r>
              <a:endParaRPr sz="1100"/>
            </a:p>
          </p:txBody>
        </p:sp>
      </p:grpSp>
      <p:sp>
        <p:nvSpPr>
          <p:cNvPr id="387" name="Google Shape;387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388" name="Google Shape;388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389" name="Google Shape;389;p39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0"/>
          <p:cNvSpPr txBox="1"/>
          <p:nvPr/>
        </p:nvSpPr>
        <p:spPr>
          <a:xfrm>
            <a:off x="912813" y="1129047"/>
            <a:ext cx="7894500" cy="32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Responsiveness</a:t>
            </a:r>
            <a:r>
              <a:rPr lang="en-US" sz="2100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refers to </a:t>
            </a: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your</a:t>
            </a:r>
            <a:r>
              <a:rPr lang="en-US" sz="2100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100" b="1" u="sng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OFFER</a:t>
            </a:r>
            <a:r>
              <a:rPr lang="en-US" sz="2100" b="1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your submittal in response to the invitation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85800" marR="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Following instructions.</a:t>
            </a:r>
            <a:endParaRPr sz="1100"/>
          </a:p>
          <a:p>
            <a:pPr marL="685800" marR="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Timeliness</a:t>
            </a:r>
            <a:endParaRPr sz="1100"/>
          </a:p>
          <a:p>
            <a:pPr marL="685800" marR="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Compliant</a:t>
            </a:r>
            <a:endParaRPr sz="1100"/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1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Responsibility</a:t>
            </a:r>
            <a:r>
              <a:rPr lang="en-US" sz="21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refers to </a:t>
            </a:r>
            <a:r>
              <a:rPr lang="en-US" sz="2100" b="1" u="sng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YOU</a:t>
            </a:r>
            <a:r>
              <a:rPr lang="en-US" sz="2100" b="1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your qualifications and ability to perform.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685800" marR="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 judgement is made about your wherewithal</a:t>
            </a:r>
            <a:endParaRPr sz="2100" b="1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5" name="Google Shape;395;p40"/>
          <p:cNvSpPr txBox="1">
            <a:spLocks noGrp="1"/>
          </p:cNvSpPr>
          <p:nvPr>
            <p:ph type="title" idx="4294967295"/>
          </p:nvPr>
        </p:nvSpPr>
        <p:spPr>
          <a:xfrm>
            <a:off x="633413" y="413010"/>
            <a:ext cx="7894500" cy="900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The Concepts of Responsiveness and Responsibility</a:t>
            </a:r>
          </a:p>
        </p:txBody>
      </p:sp>
      <p:sp>
        <p:nvSpPr>
          <p:cNvPr id="396" name="Google Shape;396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397" name="Google Shape;397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398" name="Google Shape;398;p40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1"/>
          <p:cNvSpPr txBox="1">
            <a:spLocks noGrp="1"/>
          </p:cNvSpPr>
          <p:nvPr>
            <p:ph type="title" idx="4294967295"/>
          </p:nvPr>
        </p:nvSpPr>
        <p:spPr>
          <a:xfrm>
            <a:off x="2286000" y="375301"/>
            <a:ext cx="4572000" cy="44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The Technical Proposal</a:t>
            </a:r>
          </a:p>
        </p:txBody>
      </p:sp>
      <p:sp>
        <p:nvSpPr>
          <p:cNvPr id="404" name="Google Shape;404;p41"/>
          <p:cNvSpPr txBox="1"/>
          <p:nvPr/>
        </p:nvSpPr>
        <p:spPr>
          <a:xfrm>
            <a:off x="679450" y="928244"/>
            <a:ext cx="7785000" cy="3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May be required to address</a:t>
            </a:r>
            <a:endParaRPr sz="1100"/>
          </a:p>
          <a:p>
            <a:pPr marL="685800" marR="0" lvl="1" indent="-3365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/>
              <a:buChar char="o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Management &amp; personnel</a:t>
            </a:r>
            <a:endParaRPr sz="1100"/>
          </a:p>
          <a:p>
            <a:pPr marL="685800" marR="0" lvl="1" indent="-3365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/>
              <a:buChar char="o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Past performance</a:t>
            </a:r>
            <a:endParaRPr sz="1100"/>
          </a:p>
          <a:p>
            <a:pPr marL="685800" marR="0" lvl="1" indent="-3365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/>
              <a:buChar char="o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Technical issues – how you will technically perform the work required</a:t>
            </a:r>
            <a:endParaRPr sz="1100"/>
          </a:p>
          <a:p>
            <a:pPr marL="685800" marR="0" lvl="1" indent="-3365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/>
              <a:buChar char="o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Facilities</a:t>
            </a:r>
            <a:endParaRPr sz="1100"/>
          </a:p>
          <a:p>
            <a:pPr marL="685800" marR="0" lvl="1" indent="-3365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/>
              <a:buChar char="o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Quality assurance</a:t>
            </a:r>
            <a:endParaRPr sz="1100"/>
          </a:p>
          <a:p>
            <a:pPr marL="685800" marR="0" lvl="1" indent="-3365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/>
              <a:buChar char="o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Environmental concerns</a:t>
            </a:r>
            <a:endParaRPr sz="1100"/>
          </a:p>
          <a:p>
            <a:pPr marL="685800" marR="0" lvl="1" indent="-3365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/>
              <a:buChar char="o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Security</a:t>
            </a:r>
            <a:endParaRPr sz="1100"/>
          </a:p>
          <a:p>
            <a:pPr marL="342900" marR="0" lvl="0" indent="-3365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Look for guidance in SOW – Sections C, L and M</a:t>
            </a:r>
            <a:endParaRPr sz="1100"/>
          </a:p>
          <a:p>
            <a:pPr marL="342900" marR="0" lvl="0" indent="-33655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Explain how you will perform the SOW in clear</a:t>
            </a:r>
            <a:r>
              <a:rPr lang="en-US" sz="2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and 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concise terms</a:t>
            </a:r>
            <a:endParaRPr sz="1100"/>
          </a:p>
        </p:txBody>
      </p:sp>
      <p:sp>
        <p:nvSpPr>
          <p:cNvPr id="405" name="Google Shape;405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406" name="Google Shape;406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407" name="Google Shape;407;p41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2"/>
          <p:cNvSpPr txBox="1">
            <a:spLocks noGrp="1"/>
          </p:cNvSpPr>
          <p:nvPr>
            <p:ph type="title" idx="4294967295"/>
          </p:nvPr>
        </p:nvSpPr>
        <p:spPr>
          <a:xfrm>
            <a:off x="2120899" y="298538"/>
            <a:ext cx="4572000" cy="44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The Technical Proposal</a:t>
            </a:r>
          </a:p>
        </p:txBody>
      </p:sp>
      <p:sp>
        <p:nvSpPr>
          <p:cNvPr id="413" name="Google Shape;413;p42"/>
          <p:cNvSpPr txBox="1"/>
          <p:nvPr/>
        </p:nvSpPr>
        <p:spPr>
          <a:xfrm>
            <a:off x="692150" y="1055734"/>
            <a:ext cx="7886700" cy="3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Your proposal must be more than just compliant and complete; it needs to be compelling. Your proposal must convince the Customer that not only can you do the job, but it also distinguishes you as their choice to do the job.</a:t>
            </a:r>
            <a:endParaRPr sz="1100"/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endParaRPr sz="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Attention to detail is paramount.  If you are asked 100 questions, answer 100, not 99 or 101.</a:t>
            </a:r>
            <a:endParaRPr sz="1100"/>
          </a:p>
          <a:p>
            <a:pPr marL="3429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Your proposal </a:t>
            </a:r>
            <a:r>
              <a:rPr lang="en-US" sz="21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now</a:t>
            </a: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will be viewed as your work later (no errors)</a:t>
            </a:r>
            <a:endParaRPr sz="1100"/>
          </a:p>
          <a:p>
            <a:pPr marL="3429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1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You cannot be late</a:t>
            </a: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! </a:t>
            </a:r>
            <a:endParaRPr sz="1100"/>
          </a:p>
        </p:txBody>
      </p:sp>
      <p:sp>
        <p:nvSpPr>
          <p:cNvPr id="414" name="Google Shape;414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415" name="Google Shape;415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416" name="Google Shape;416;p42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3"/>
          <p:cNvSpPr txBox="1">
            <a:spLocks noGrp="1"/>
          </p:cNvSpPr>
          <p:nvPr>
            <p:ph type="title" idx="4294967295"/>
          </p:nvPr>
        </p:nvSpPr>
        <p:spPr>
          <a:xfrm>
            <a:off x="1635125" y="474076"/>
            <a:ext cx="5874000" cy="817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Master the Evaluation (Selection)Criteria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3"/>
          <p:cNvSpPr txBox="1"/>
          <p:nvPr/>
        </p:nvSpPr>
        <p:spPr>
          <a:xfrm>
            <a:off x="856059" y="1028700"/>
            <a:ext cx="7543800" cy="29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Understand that these are the grounds on which you will be selected – or not.</a:t>
            </a:r>
            <a:endParaRPr sz="1100"/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If you were the buyer, think about what qualities in a vendor you would look for.</a:t>
            </a:r>
            <a:endParaRPr sz="1100"/>
          </a:p>
          <a:p>
            <a:pPr marL="342900" marR="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Create a method you can refer to the selection criteria, – often – and figure out how you can incorporate them into your proposal. </a:t>
            </a:r>
            <a:endParaRPr sz="2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424" name="Google Shape;424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425" name="Google Shape;425;p43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title" idx="4294967295"/>
          </p:nvPr>
        </p:nvSpPr>
        <p:spPr>
          <a:xfrm>
            <a:off x="1079500" y="280126"/>
            <a:ext cx="6984900" cy="900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5900" marR="0" lvl="0" indent="-215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 Narrow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Assign Responsibilities and Update Task Schedule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4"/>
          <p:cNvSpPr txBox="1"/>
          <p:nvPr/>
        </p:nvSpPr>
        <p:spPr>
          <a:xfrm>
            <a:off x="628651" y="1059797"/>
            <a:ext cx="8064600" cy="3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Make sure everyone knows their role, who’s in charge, and what the deadlines are</a:t>
            </a:r>
            <a:endParaRPr sz="1100"/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Update proposal development schedule daily</a:t>
            </a:r>
            <a:endParaRPr sz="1100"/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Establish back-up plans</a:t>
            </a:r>
            <a:endParaRPr sz="1100"/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Don’t forget to allow time for delivery</a:t>
            </a:r>
            <a:endParaRPr sz="1100"/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Identify documents, specifications and standards needed.</a:t>
            </a:r>
            <a:endParaRPr sz="21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Make a GANTT Chart</a:t>
            </a:r>
            <a:endParaRPr sz="1100"/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113DD"/>
                </a:solidFill>
                <a:latin typeface="Arial Narrow"/>
                <a:ea typeface="Arial Narrow"/>
                <a:cs typeface="Arial Narrow"/>
                <a:sym typeface="Arial Narrow"/>
              </a:rPr>
              <a:t>Blue team </a:t>
            </a: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writes the proposal or bid </a:t>
            </a:r>
            <a:endParaRPr sz="1100"/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Red team reviews your drafts along the way and cross-references them with the solicitation</a:t>
            </a:r>
            <a:endParaRPr sz="1100"/>
          </a:p>
        </p:txBody>
      </p:sp>
      <p:sp>
        <p:nvSpPr>
          <p:cNvPr id="432" name="Google Shape;432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433" name="Google Shape;433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434" name="Google Shape;434;p44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1203325" y="451451"/>
            <a:ext cx="6838800" cy="4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1625600" marR="0" lvl="4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i="0" u="none" strike="noStrike" cap="none">
                <a:solidFill>
                  <a:schemeClr val="dk1"/>
                </a:solidFill>
              </a:rPr>
              <a:t>GTPAC – Who We Are and What We Do</a:t>
            </a:r>
            <a:endParaRPr sz="1100"/>
          </a:p>
          <a:p>
            <a:pPr marL="1625600" marR="0" lvl="4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i="0" u="none" strike="noStrike" cap="none">
                <a:solidFill>
                  <a:schemeClr val="dk1"/>
                </a:solidFill>
              </a:rPr>
              <a:t>The Acquisition Process</a:t>
            </a:r>
            <a:endParaRPr sz="1100"/>
          </a:p>
          <a:p>
            <a:pPr marL="1625600" marR="0" lvl="4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i="0" u="none" strike="noStrike" cap="none">
                <a:solidFill>
                  <a:schemeClr val="dk1"/>
                </a:solidFill>
              </a:rPr>
              <a:t>Difference between RFPs and IFBs</a:t>
            </a:r>
            <a:endParaRPr sz="1100"/>
          </a:p>
          <a:p>
            <a:pPr marL="1625600" marR="0" lvl="4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i="0" u="none" strike="noStrike" cap="none">
                <a:solidFill>
                  <a:schemeClr val="dk1"/>
                </a:solidFill>
              </a:rPr>
              <a:t>Proposal Writing Preliminaries</a:t>
            </a:r>
            <a:endParaRPr sz="1100"/>
          </a:p>
          <a:p>
            <a:pPr marL="1371600" marR="0" lvl="4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0" u="none" strike="noStrike" cap="none">
                <a:solidFill>
                  <a:schemeClr val="dk1"/>
                </a:solidFill>
              </a:rPr>
              <a:t>	Read, Understand, Plan, Prepare</a:t>
            </a:r>
            <a:endParaRPr sz="1100"/>
          </a:p>
          <a:p>
            <a:pPr marL="1371600" marR="0" lvl="4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0" u="none" strike="noStrike" cap="none">
                <a:solidFill>
                  <a:schemeClr val="dk1"/>
                </a:solidFill>
              </a:rPr>
              <a:t>	Think about who will read your proposal.</a:t>
            </a:r>
            <a:endParaRPr sz="1100"/>
          </a:p>
          <a:p>
            <a:pPr marL="1625600" marR="0" lvl="4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i="0" u="none" strike="noStrike" cap="none">
                <a:solidFill>
                  <a:schemeClr val="dk1"/>
                </a:solidFill>
              </a:rPr>
              <a:t>Bringing It All Together</a:t>
            </a:r>
            <a:endParaRPr sz="1100"/>
          </a:p>
          <a:p>
            <a:pPr marL="1625600" marR="0" lvl="4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i="0" u="none" strike="noStrike" cap="none">
                <a:solidFill>
                  <a:schemeClr val="dk1"/>
                </a:solidFill>
              </a:rPr>
              <a:t>Keys to Successful Written Proposals</a:t>
            </a:r>
            <a:endParaRPr sz="1100"/>
          </a:p>
          <a:p>
            <a:pPr marL="1625600" marR="0" lvl="4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i="0" u="none" strike="noStrike" cap="none">
                <a:solidFill>
                  <a:schemeClr val="dk1"/>
                </a:solidFill>
              </a:rPr>
              <a:t>Proposals Lose Points</a:t>
            </a:r>
            <a:endParaRPr sz="1100"/>
          </a:p>
        </p:txBody>
      </p:sp>
      <p:sp>
        <p:nvSpPr>
          <p:cNvPr id="100" name="Google Shape;100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03" name="Google Shape;103;p18"/>
          <p:cNvSpPr>
            <a:spLocks noGrp="1"/>
          </p:cNvSpPr>
          <p:nvPr>
            <p:ph type="title" idx="4294967295"/>
          </p:nvPr>
        </p:nvSpPr>
        <p:spPr>
          <a:xfrm>
            <a:off x="628640" y="119578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We’ll Cover: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title" idx="4294967295"/>
          </p:nvPr>
        </p:nvSpPr>
        <p:spPr>
          <a:xfrm>
            <a:off x="1308100" y="8278"/>
            <a:ext cx="6858000" cy="869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600"/>
              <a:buFont typeface="Arial Narrow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SOLICITATION TITLE AND ID NUMBER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600"/>
              <a:buFont typeface="Arial Narrow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DATE TRACKING GANTT CHART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0" name="Google Shape;440;p45"/>
          <p:cNvGraphicFramePr/>
          <p:nvPr>
            <p:extLst>
              <p:ext uri="{D42A27DB-BD31-4B8C-83A1-F6EECF244321}">
                <p14:modId xmlns:p14="http://schemas.microsoft.com/office/powerpoint/2010/main" val="768109368"/>
              </p:ext>
            </p:extLst>
          </p:nvPr>
        </p:nvGraphicFramePr>
        <p:xfrm>
          <a:off x="1250949" y="869438"/>
          <a:ext cx="6743700" cy="4159090"/>
        </p:xfrm>
        <a:graphic>
          <a:graphicData uri="http://schemas.openxmlformats.org/drawingml/2006/table">
            <a:tbl>
              <a:tblPr firstRow="1">
                <a:noFill/>
                <a:tableStyleId>{7707B1E2-78B4-4A13-8EB7-0684596D46F1}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5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29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>
                          <a:solidFill>
                            <a:srgbClr val="32531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 Tracking Gantt Chart</a:t>
                      </a:r>
                      <a:endParaRPr sz="1100"/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solidFill>
                            <a:srgbClr val="4A7C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Track today's date?</a:t>
                      </a:r>
                      <a:endParaRPr sz="1100"/>
                    </a:p>
                  </a:txBody>
                  <a:tcPr marL="52475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solidFill>
                            <a:srgbClr val="4A7C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Milestones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solidFill>
                            <a:srgbClr val="4A7C2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Tasks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1" u="none" strike="noStrike">
                          <a:solidFill>
                            <a:srgbClr val="455F5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This column should be ordered sequentially.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1" u="none" strike="noStrike">
                          <a:solidFill>
                            <a:srgbClr val="455F5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The position column, charts milestones within the task chart.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1" u="none" strike="noStrike">
                          <a:solidFill>
                            <a:srgbClr val="455F5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Enter the date for a milestone in this column.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1" u="none" strike="noStrike">
                          <a:solidFill>
                            <a:srgbClr val="455F5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Enter a milestone description in this column. These descriptions will appear in the chart.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1" u="none" strike="noStrike">
                          <a:solidFill>
                            <a:srgbClr val="455F5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This column should be ordered sequentially.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1" u="none" strike="noStrike">
                          <a:solidFill>
                            <a:srgbClr val="455F5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Enter the start date for each task below. For best results sort this column in ascending order.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1" u="none" strike="noStrike">
                          <a:solidFill>
                            <a:srgbClr val="455F5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Enter the end date for each task or activity below, in this column.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 i="1" u="none" strike="noStrike">
                          <a:solidFill>
                            <a:srgbClr val="455F5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Enter tasks and/or activities in this column.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solidFill>
                            <a:srgbClr val="4A7C29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No.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solidFill>
                            <a:srgbClr val="4A7C29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Position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solidFill>
                            <a:srgbClr val="4A7C29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date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solidFill>
                            <a:srgbClr val="4A7C29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Milestone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solidFill>
                            <a:srgbClr val="4A7C29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No.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solidFill>
                            <a:srgbClr val="4A7C29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Start Date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solidFill>
                            <a:srgbClr val="4A7C29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End Date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>
                          <a:solidFill>
                            <a:srgbClr val="4A7C29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Task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7/5/2022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Milestone 1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6/25/2022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6/26/2022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Activity 1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7/21/2022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Milestone 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6/26/2022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6/27/2022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Activity 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7/31/2022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Milestone 3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6/26/2022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7/1/2022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Activity 3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8/10/2022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Milestone 4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6/27/2022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7/4/2022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Activity 4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8/25/2022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Milestone 5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7/4/2022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7/14/2022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Activity 5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9/4/2022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Milestone 6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7/8/2022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8/7/2022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Activity 6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7/11/2022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7/26/2022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Activity 7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7/21/2022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7/26/2022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Activity 8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7/30/2022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8/1/2022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Activity 9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8/5/2022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9/4/2022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Activity 10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8/7/2022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8/30/2022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Activity 11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8/15/2022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8/20/2022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32531C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Activity 12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 add more Milestones, add a new row above this one.</a:t>
                      </a:r>
                      <a:endParaRPr sz="110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000000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>
                        <a:solidFill>
                          <a:srgbClr val="32531C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03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 add more Tasks, add a new row above this one.</a:t>
                      </a:r>
                      <a:endParaRPr sz="1100" dirty="0"/>
                    </a:p>
                  </a:txBody>
                  <a:tcPr marL="0" marR="0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441" name="Google Shape;441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442" name="Google Shape;442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443" name="Google Shape;443;p45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6"/>
          <p:cNvSpPr txBox="1">
            <a:spLocks noGrp="1"/>
          </p:cNvSpPr>
          <p:nvPr>
            <p:ph type="title" idx="4294967295"/>
          </p:nvPr>
        </p:nvSpPr>
        <p:spPr>
          <a:xfrm>
            <a:off x="2070100" y="180328"/>
            <a:ext cx="5556000" cy="1316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 Narrow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SOLICITATION TITLE AND ID NUMBER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 Narrow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DATE TRACKING GANTT CHART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46" descr="A Gantt Chart graphing 8 tasks and milestones at a time, with a highlighted marker tracking the current date. A scrollbar above the chart allows paginating through all of the tasks and milestones in the Chart Data workshee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6194" y="1080575"/>
            <a:ext cx="6331500" cy="39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451" name="Google Shape;451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452" name="Google Shape;452;p46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7"/>
          <p:cNvSpPr txBox="1">
            <a:spLocks noGrp="1"/>
          </p:cNvSpPr>
          <p:nvPr>
            <p:ph type="title" idx="4294967295"/>
          </p:nvPr>
        </p:nvSpPr>
        <p:spPr>
          <a:xfrm>
            <a:off x="2209800" y="253305"/>
            <a:ext cx="4572000" cy="484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 Narrow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General Proposal Outline</a:t>
            </a:r>
          </a:p>
        </p:txBody>
      </p:sp>
      <p:sp>
        <p:nvSpPr>
          <p:cNvPr id="458" name="Google Shape;458;p47"/>
          <p:cNvSpPr txBox="1"/>
          <p:nvPr/>
        </p:nvSpPr>
        <p:spPr>
          <a:xfrm>
            <a:off x="352425" y="938885"/>
            <a:ext cx="8439000" cy="3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Executive Summary and/or Introduction 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Who you are (incl. your team), and what the reader can expect in the following pages.  This section has all the answers at a highly, concise level for the CO/KO, Contracting and Evaluation Team </a:t>
            </a:r>
            <a:endParaRPr sz="1100"/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Technical Approach</a:t>
            </a:r>
            <a:endParaRPr sz="1100"/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Management Approach</a:t>
            </a:r>
            <a:endParaRPr sz="1100"/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Key Project Personnel and Resumes</a:t>
            </a:r>
            <a:endParaRPr sz="1100"/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Past Performance</a:t>
            </a:r>
            <a:endParaRPr sz="1100"/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Risk and Risk Mitigation</a:t>
            </a:r>
            <a:endParaRPr sz="1100"/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Quality Control</a:t>
            </a:r>
            <a:endParaRPr sz="1100"/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Cost/Price Proposal – 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Requirement as a separate volume </a:t>
            </a:r>
            <a:endParaRPr sz="2100" b="1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9" name="Google Shape;459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460" name="Google Shape;460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461" name="Google Shape;461;p47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8"/>
          <p:cNvSpPr txBox="1">
            <a:spLocks noGrp="1"/>
          </p:cNvSpPr>
          <p:nvPr>
            <p:ph type="title" idx="4294967295"/>
          </p:nvPr>
        </p:nvSpPr>
        <p:spPr>
          <a:xfrm>
            <a:off x="2368550" y="356251"/>
            <a:ext cx="4572000" cy="44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Keys to Proposal Success</a:t>
            </a:r>
          </a:p>
        </p:txBody>
      </p:sp>
      <p:sp>
        <p:nvSpPr>
          <p:cNvPr id="467" name="Google Shape;467;p48"/>
          <p:cNvSpPr txBox="1"/>
          <p:nvPr/>
        </p:nvSpPr>
        <p:spPr>
          <a:xfrm>
            <a:off x="717549" y="844583"/>
            <a:ext cx="8083500" cy="3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Executive Summary should be written by the “Proposal Manager” or lead person in charge </a:t>
            </a:r>
            <a:endParaRPr sz="1100"/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Most Important Section (sets the stage and flow of the proposal)</a:t>
            </a:r>
            <a:endParaRPr sz="1100"/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Style and language must be convincing</a:t>
            </a:r>
            <a:endParaRPr sz="1100"/>
          </a:p>
          <a:p>
            <a:pPr marL="342900" marR="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Write Exec Summary </a:t>
            </a:r>
            <a:r>
              <a:rPr lang="en-US" sz="21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first</a:t>
            </a:r>
            <a:endParaRPr sz="1100"/>
          </a:p>
          <a:p>
            <a:pPr marL="685800" marR="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Influences train of thought</a:t>
            </a:r>
            <a:endParaRPr sz="1100"/>
          </a:p>
          <a:p>
            <a:pPr marL="685800" marR="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Guides rest of proposal</a:t>
            </a:r>
            <a:endParaRPr sz="1100"/>
          </a:p>
          <a:p>
            <a:pPr marL="685800" marR="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Difficult if done last</a:t>
            </a:r>
            <a:endParaRPr sz="1100"/>
          </a:p>
          <a:p>
            <a:pPr marL="685800" marR="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Adjust as necessary as you write other parts</a:t>
            </a:r>
            <a:endParaRPr sz="1100"/>
          </a:p>
          <a:p>
            <a:pPr marL="685800" marR="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May use some graphics</a:t>
            </a:r>
            <a:endParaRPr sz="1100"/>
          </a:p>
          <a:p>
            <a:pPr marL="685800" marR="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Limit to one/two pages</a:t>
            </a:r>
            <a:endParaRPr sz="1100"/>
          </a:p>
        </p:txBody>
      </p:sp>
      <p:sp>
        <p:nvSpPr>
          <p:cNvPr id="468" name="Google Shape;468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469" name="Google Shape;469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470" name="Google Shape;470;p48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9"/>
          <p:cNvSpPr txBox="1">
            <a:spLocks noGrp="1"/>
          </p:cNvSpPr>
          <p:nvPr>
            <p:ph type="title" idx="4294967295"/>
          </p:nvPr>
        </p:nvSpPr>
        <p:spPr>
          <a:xfrm>
            <a:off x="2432051" y="388001"/>
            <a:ext cx="4572000" cy="44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The Cost/Price Proposal</a:t>
            </a:r>
          </a:p>
        </p:txBody>
      </p:sp>
      <p:sp>
        <p:nvSpPr>
          <p:cNvPr id="476" name="Google Shape;476;p49"/>
          <p:cNvSpPr txBox="1"/>
          <p:nvPr/>
        </p:nvSpPr>
        <p:spPr>
          <a:xfrm>
            <a:off x="1174750" y="940408"/>
            <a:ext cx="7086600" cy="3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Make best offer first time  </a:t>
            </a:r>
            <a:endParaRPr sz="1100"/>
          </a:p>
          <a:p>
            <a:pPr marL="25400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Best And Final Offer (BAFO) request may come into play, but don’t count on it</a:t>
            </a:r>
            <a:endParaRPr sz="1100"/>
          </a:p>
          <a:p>
            <a:pPr marL="254000" marR="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Double-check numbers</a:t>
            </a:r>
            <a:endParaRPr sz="1100"/>
          </a:p>
          <a:p>
            <a:pPr marL="254000" marR="0" lvl="0" indent="-260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Make it easy to read</a:t>
            </a:r>
            <a:endParaRPr sz="1100"/>
          </a:p>
          <a:p>
            <a:pPr marL="596900" marR="0" lvl="1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ourier New"/>
              <a:buChar char="o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Not in business to lose money</a:t>
            </a:r>
            <a:endParaRPr sz="1100"/>
          </a:p>
          <a:p>
            <a:pPr marL="596900" marR="0" lvl="1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ourier New"/>
              <a:buChar char="o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Recover costs &amp; Return on investment </a:t>
            </a:r>
            <a:endParaRPr sz="1100"/>
          </a:p>
          <a:p>
            <a:pPr marL="596900" marR="0" lvl="1" indent="-260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ourier New"/>
              <a:buChar char="o"/>
            </a:pPr>
            <a:r>
              <a:rPr lang="en-US" sz="23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Reasonable profit (govt. expects you will make some profit)</a:t>
            </a:r>
            <a:endParaRPr sz="1100"/>
          </a:p>
        </p:txBody>
      </p:sp>
      <p:sp>
        <p:nvSpPr>
          <p:cNvPr id="477" name="Google Shape;477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478" name="Google Shape;478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479" name="Google Shape;479;p49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0"/>
          <p:cNvSpPr txBox="1">
            <a:spLocks noGrp="1"/>
          </p:cNvSpPr>
          <p:nvPr>
            <p:ph type="title" idx="4294967295"/>
          </p:nvPr>
        </p:nvSpPr>
        <p:spPr>
          <a:xfrm>
            <a:off x="2546350" y="273701"/>
            <a:ext cx="4572000" cy="44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The Cost/Price Proposal</a:t>
            </a:r>
          </a:p>
        </p:txBody>
      </p:sp>
      <p:sp>
        <p:nvSpPr>
          <p:cNvPr id="485" name="Google Shape;485;p50"/>
          <p:cNvSpPr txBox="1"/>
          <p:nvPr/>
        </p:nvSpPr>
        <p:spPr>
          <a:xfrm>
            <a:off x="825501" y="1131501"/>
            <a:ext cx="7620000" cy="3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When estimating costs/price</a:t>
            </a:r>
            <a:endParaRPr sz="1100"/>
          </a:p>
          <a:p>
            <a:pPr marL="25400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540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Factor your direct costs (actual cost of the goods, labor, supplies, equipment) necessary carry out the requirements of the contract, award, task order</a:t>
            </a:r>
            <a:endParaRPr sz="1100"/>
          </a:p>
          <a:p>
            <a:pPr marL="254000" marR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540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But don’t forget your indirect costs to perform (overhead + general and administrative expenses or G&amp;A), this includes management salaries, utilities, insurance, bonding, rent, janitorial, office supplies, transportation, depreciation, legal fees, training, tax issues and liability </a:t>
            </a:r>
            <a:endParaRPr sz="1100"/>
          </a:p>
        </p:txBody>
      </p:sp>
      <p:sp>
        <p:nvSpPr>
          <p:cNvPr id="486" name="Google Shape;486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487" name="Google Shape;487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488" name="Google Shape;488;p50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1"/>
          <p:cNvSpPr txBox="1"/>
          <p:nvPr/>
        </p:nvSpPr>
        <p:spPr>
          <a:xfrm>
            <a:off x="492125" y="625452"/>
            <a:ext cx="8321700" cy="52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Factor in a reasonable profit or fee</a:t>
            </a:r>
            <a:endParaRPr sz="1100"/>
          </a:p>
          <a:p>
            <a:pPr marL="3429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100"/>
              <a:buFont typeface="Arial"/>
              <a:buChar char="•"/>
            </a:pPr>
            <a:r>
              <a:rPr lang="en-US" sz="2100" i="0" u="none" strike="noStrike" cap="none">
                <a:solidFill>
                  <a:srgbClr val="2113DD"/>
                </a:solidFill>
                <a:latin typeface="Arial Narrow"/>
                <a:ea typeface="Arial Narrow"/>
                <a:cs typeface="Arial Narrow"/>
                <a:sym typeface="Arial Narrow"/>
              </a:rPr>
              <a:t>Direct costs + Indirect costs (overhead + G&amp;A) + Profit/fee = Bid price</a:t>
            </a:r>
            <a:endParaRPr sz="1100"/>
          </a:p>
          <a:p>
            <a:pPr marL="3429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Army Contracting Guide:</a:t>
            </a:r>
            <a:endParaRPr sz="1100"/>
          </a:p>
          <a:p>
            <a:pPr marL="685800" marR="0" lvl="1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/>
              <a:buChar char="o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While overhead varies per type of contact, typically 15% of total direct costs</a:t>
            </a:r>
            <a:endParaRPr sz="1100"/>
          </a:p>
          <a:p>
            <a:pPr marL="685800" marR="0" lvl="1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ourier New"/>
              <a:buChar char="o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G&amp;A is normally between 12-15% of the sum of direct costs + overhead</a:t>
            </a:r>
            <a:endParaRPr sz="1100"/>
          </a:p>
          <a:p>
            <a:pPr marL="137160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100"/>
              <a:buFont typeface="Arial Narrow"/>
              <a:buNone/>
            </a:pPr>
            <a:r>
              <a:rPr lang="en-US" sz="2100" b="0" i="0" u="none" strike="noStrike" cap="none">
                <a:solidFill>
                  <a:srgbClr val="2113DD"/>
                </a:solidFill>
                <a:latin typeface="Arial Narrow"/>
                <a:ea typeface="Arial Narrow"/>
                <a:cs typeface="Arial Narrow"/>
                <a:sym typeface="Arial Narrow"/>
              </a:rPr>
              <a:t>Formula:  G&amp;A + Overhead = Total Indirect Costs</a:t>
            </a:r>
            <a:endParaRPr sz="1100"/>
          </a:p>
          <a:p>
            <a:pPr marL="68580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Typical profit on fixed price contract is 5% (large) and 12% (small business, always somewhere between 5%-12%</a:t>
            </a:r>
            <a:endParaRPr sz="11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If cost contract (reimbursed for actual costs), profit/fees on cost contracts generally run 5% for all firm sizes.</a:t>
            </a:r>
            <a:endParaRPr sz="1100"/>
          </a:p>
        </p:txBody>
      </p:sp>
      <p:sp>
        <p:nvSpPr>
          <p:cNvPr id="494" name="Google Shape;494;p51"/>
          <p:cNvSpPr txBox="1">
            <a:spLocks noGrp="1"/>
          </p:cNvSpPr>
          <p:nvPr>
            <p:ph type="title" idx="4294967295"/>
          </p:nvPr>
        </p:nvSpPr>
        <p:spPr>
          <a:xfrm>
            <a:off x="2366963" y="182254"/>
            <a:ext cx="4572000" cy="44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The Cost/Price Proposal</a:t>
            </a:r>
          </a:p>
        </p:txBody>
      </p:sp>
      <p:sp>
        <p:nvSpPr>
          <p:cNvPr id="495" name="Google Shape;495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496" name="Google Shape;496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497" name="Google Shape;497;p51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2"/>
          <p:cNvSpPr txBox="1"/>
          <p:nvPr/>
        </p:nvSpPr>
        <p:spPr>
          <a:xfrm>
            <a:off x="628650" y="757849"/>
            <a:ext cx="82869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End your proposal briefly summarizing the problem, solution, and benefits. Emphasize the significant parts and submit a proposal that makes it stand out by restating ideas or facts you want your audience to remember.</a:t>
            </a:r>
            <a:endParaRPr sz="1100"/>
          </a:p>
        </p:txBody>
      </p:sp>
      <p:sp>
        <p:nvSpPr>
          <p:cNvPr id="503" name="Google Shape;503;p52"/>
          <p:cNvSpPr txBox="1">
            <a:spLocks noGrp="1"/>
          </p:cNvSpPr>
          <p:nvPr>
            <p:ph type="title" idx="4294967295"/>
          </p:nvPr>
        </p:nvSpPr>
        <p:spPr>
          <a:xfrm>
            <a:off x="2286000" y="254651"/>
            <a:ext cx="4572000" cy="44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Bringing It All Together</a:t>
            </a:r>
          </a:p>
        </p:txBody>
      </p:sp>
      <p:sp>
        <p:nvSpPr>
          <p:cNvPr id="504" name="Google Shape;504;p52"/>
          <p:cNvSpPr txBox="1"/>
          <p:nvPr/>
        </p:nvSpPr>
        <p:spPr>
          <a:xfrm>
            <a:off x="700088" y="1783699"/>
            <a:ext cx="81438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team of people must read your proposal along with every other proposal submitted. </a:t>
            </a:r>
            <a:endParaRPr sz="1100"/>
          </a:p>
          <a:p>
            <a:pPr marL="177800" marR="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Make your proposal compelling, stands out! </a:t>
            </a:r>
            <a:endParaRPr sz="1100"/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Make responses to the contract requirements clear and easy to identify and understand.</a:t>
            </a:r>
            <a:endParaRPr sz="1100"/>
          </a:p>
          <a:p>
            <a:pPr marL="177800" marR="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Be detailed regarding your execution plan.</a:t>
            </a:r>
            <a:endParaRPr sz="1100"/>
          </a:p>
          <a:p>
            <a:pPr marL="177800" marR="0" lvl="0" indent="-17145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Make your proposal EASY TO READ.</a:t>
            </a:r>
            <a:endParaRPr sz="1100"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506" name="Google Shape;506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507" name="Google Shape;507;p52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3"/>
          <p:cNvSpPr txBox="1"/>
          <p:nvPr/>
        </p:nvSpPr>
        <p:spPr>
          <a:xfrm>
            <a:off x="658813" y="903965"/>
            <a:ext cx="8080500" cy="4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purpose of a proposal is to </a:t>
            </a:r>
            <a:r>
              <a:rPr lang="en-US" sz="2100" i="0" u="sng" strike="noStrike" cap="none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sell &amp; win </a:t>
            </a:r>
            <a:r>
              <a:rPr lang="en-US"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award</a:t>
            </a:r>
            <a:endParaRPr sz="1100"/>
          </a:p>
          <a:p>
            <a:pPr marL="177800" marR="0" lvl="0" indent="-1841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2100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Winning proposals distinguish themselves from the competition</a:t>
            </a:r>
            <a:endParaRPr sz="1100"/>
          </a:p>
          <a:p>
            <a:pPr marL="457200" marR="0" lvl="1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rbel"/>
              <a:buChar char="–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Convince the evaluators that you are better than the competition</a:t>
            </a:r>
            <a:endParaRPr sz="1100"/>
          </a:p>
          <a:p>
            <a:pPr marL="457200" marR="0" lvl="1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rbel"/>
              <a:buChar char="–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Convince the evaluators that your solution is clearly advantageous to them due to factors such as understanding buyer’s need/goal, technical merit, value added, price, risk adverse, team wherewithal, etc. </a:t>
            </a:r>
            <a:endParaRPr sz="1100"/>
          </a:p>
          <a:p>
            <a:pPr marL="457200" marR="0" lvl="1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rbel"/>
              <a:buChar char="–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Convince the evaluators that your firm will cause the least amount of problems, disruptions</a:t>
            </a:r>
            <a:endParaRPr sz="1100"/>
          </a:p>
          <a:p>
            <a:pPr marL="457200" marR="0" lvl="1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rbel"/>
              <a:buChar char="–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 do not like risk – they want certainty, character, capability, delivery </a:t>
            </a:r>
            <a:endParaRPr sz="1100"/>
          </a:p>
          <a:p>
            <a:pPr marL="457200" marR="0" lvl="1" indent="-209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rbel"/>
              <a:buChar char="–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Headings and Sub-headings included in your proposal </a:t>
            </a:r>
            <a:r>
              <a:rPr lang="en-US" sz="2100" b="0" i="0" u="sng" strike="noStrike" cap="none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parallels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the organization and requirements in the solicitation</a:t>
            </a:r>
            <a:endParaRPr sz="21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3" name="Google Shape;513;p53"/>
          <p:cNvSpPr txBox="1">
            <a:spLocks noGrp="1"/>
          </p:cNvSpPr>
          <p:nvPr>
            <p:ph type="title" idx="4294967295"/>
          </p:nvPr>
        </p:nvSpPr>
        <p:spPr>
          <a:xfrm>
            <a:off x="2038351" y="262451"/>
            <a:ext cx="4572000" cy="484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Keys to Proposal Success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2113DD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4" name="Google Shape;514;p5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515" name="Google Shape;515;p5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516" name="Google Shape;516;p53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4"/>
          <p:cNvSpPr txBox="1">
            <a:spLocks noGrp="1"/>
          </p:cNvSpPr>
          <p:nvPr>
            <p:ph type="title" idx="4294967295"/>
          </p:nvPr>
        </p:nvSpPr>
        <p:spPr>
          <a:xfrm>
            <a:off x="2082802" y="385661"/>
            <a:ext cx="4572000" cy="44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113DD"/>
              </a:buClr>
              <a:buSzPts val="2700"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2113DD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Proposals Lose Points</a:t>
            </a:r>
          </a:p>
        </p:txBody>
      </p:sp>
      <p:sp>
        <p:nvSpPr>
          <p:cNvPr id="522" name="Google Shape;522;p54"/>
          <p:cNvSpPr txBox="1"/>
          <p:nvPr/>
        </p:nvSpPr>
        <p:spPr>
          <a:xfrm>
            <a:off x="1466850" y="993960"/>
            <a:ext cx="7042200" cy="3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191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Lack of preparation </a:t>
            </a:r>
            <a:endParaRPr sz="21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191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Failure to follow instructions – non-responsive</a:t>
            </a:r>
            <a:endParaRPr sz="1100"/>
          </a:p>
          <a:p>
            <a:pPr marL="4191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Questionable understanding of requirements</a:t>
            </a:r>
            <a:endParaRPr sz="1100"/>
          </a:p>
          <a:p>
            <a:pPr marL="4191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Incomplete responses—no specifics</a:t>
            </a:r>
            <a:endParaRPr sz="1100"/>
          </a:p>
          <a:p>
            <a:pPr marL="4191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Noncompliance with specification</a:t>
            </a:r>
            <a:endParaRPr sz="1100"/>
          </a:p>
          <a:p>
            <a:pPr marL="4191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Insufficient resources or insufficient information about resources</a:t>
            </a:r>
            <a:endParaRPr sz="1100"/>
          </a:p>
          <a:p>
            <a:pPr marL="4191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Technical/price imbalance – you can be too low or too high (shows you don’t understand req.)</a:t>
            </a:r>
            <a:endParaRPr sz="1100"/>
          </a:p>
          <a:p>
            <a:pPr marL="4191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Poor proposal organization – not logical</a:t>
            </a:r>
            <a:endParaRPr sz="1100"/>
          </a:p>
          <a:p>
            <a:pPr marL="4191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Wordiness, but not addressing key factors </a:t>
            </a:r>
            <a:endParaRPr sz="1100"/>
          </a:p>
        </p:txBody>
      </p:sp>
      <p:sp>
        <p:nvSpPr>
          <p:cNvPr id="523" name="Google Shape;523;p5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524" name="Google Shape;524;p5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525" name="Google Shape;525;p54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67092" y="800385"/>
            <a:ext cx="4827079" cy="3897630"/>
            <a:chOff x="5556122" y="1067180"/>
            <a:chExt cx="6436105" cy="5196840"/>
          </a:xfrm>
        </p:grpSpPr>
        <p:sp>
          <p:nvSpPr>
            <p:cNvPr id="109" name="Google Shape;109;p19"/>
            <p:cNvSpPr/>
            <p:nvPr/>
          </p:nvSpPr>
          <p:spPr>
            <a:xfrm>
              <a:off x="5556122" y="1067180"/>
              <a:ext cx="5196840" cy="5196840"/>
            </a:xfrm>
            <a:custGeom>
              <a:avLst/>
              <a:gdLst/>
              <a:ahLst/>
              <a:cxnLst/>
              <a:rect l="l" t="t" r="r" b="b"/>
              <a:pathLst>
                <a:path w="5196840" h="5196840" extrusionOk="0">
                  <a:moveTo>
                    <a:pt x="2598420" y="0"/>
                  </a:moveTo>
                  <a:lnTo>
                    <a:pt x="0" y="5196840"/>
                  </a:lnTo>
                  <a:lnTo>
                    <a:pt x="5196840" y="5196840"/>
                  </a:lnTo>
                  <a:lnTo>
                    <a:pt x="2598420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7695818" y="1588388"/>
              <a:ext cx="4296409" cy="1257300"/>
            </a:xfrm>
            <a:custGeom>
              <a:avLst/>
              <a:gdLst/>
              <a:ahLst/>
              <a:cxnLst/>
              <a:rect l="l" t="t" r="r" b="b"/>
              <a:pathLst>
                <a:path w="4296409" h="1257300" extrusionOk="0">
                  <a:moveTo>
                    <a:pt x="4086605" y="0"/>
                  </a:moveTo>
                  <a:lnTo>
                    <a:pt x="209550" y="0"/>
                  </a:lnTo>
                  <a:lnTo>
                    <a:pt x="161512" y="5536"/>
                  </a:lnTo>
                  <a:lnTo>
                    <a:pt x="117410" y="21304"/>
                  </a:lnTo>
                  <a:lnTo>
                    <a:pt x="78501" y="46046"/>
                  </a:lnTo>
                  <a:lnTo>
                    <a:pt x="46046" y="78501"/>
                  </a:lnTo>
                  <a:lnTo>
                    <a:pt x="21304" y="117410"/>
                  </a:lnTo>
                  <a:lnTo>
                    <a:pt x="5536" y="161512"/>
                  </a:lnTo>
                  <a:lnTo>
                    <a:pt x="0" y="209550"/>
                  </a:lnTo>
                  <a:lnTo>
                    <a:pt x="0" y="1047750"/>
                  </a:lnTo>
                  <a:lnTo>
                    <a:pt x="5536" y="1095787"/>
                  </a:lnTo>
                  <a:lnTo>
                    <a:pt x="21304" y="1139889"/>
                  </a:lnTo>
                  <a:lnTo>
                    <a:pt x="46046" y="1178798"/>
                  </a:lnTo>
                  <a:lnTo>
                    <a:pt x="78501" y="1211253"/>
                  </a:lnTo>
                  <a:lnTo>
                    <a:pt x="117410" y="1235995"/>
                  </a:lnTo>
                  <a:lnTo>
                    <a:pt x="161512" y="1251763"/>
                  </a:lnTo>
                  <a:lnTo>
                    <a:pt x="209550" y="1257300"/>
                  </a:lnTo>
                  <a:lnTo>
                    <a:pt x="4086605" y="1257300"/>
                  </a:lnTo>
                  <a:lnTo>
                    <a:pt x="4134643" y="1251763"/>
                  </a:lnTo>
                  <a:lnTo>
                    <a:pt x="4178745" y="1235995"/>
                  </a:lnTo>
                  <a:lnTo>
                    <a:pt x="4217654" y="1211253"/>
                  </a:lnTo>
                  <a:lnTo>
                    <a:pt x="4250109" y="1178798"/>
                  </a:lnTo>
                  <a:lnTo>
                    <a:pt x="4274851" y="1139889"/>
                  </a:lnTo>
                  <a:lnTo>
                    <a:pt x="4290619" y="1095787"/>
                  </a:lnTo>
                  <a:lnTo>
                    <a:pt x="4296156" y="1047750"/>
                  </a:lnTo>
                  <a:lnTo>
                    <a:pt x="4296156" y="209550"/>
                  </a:lnTo>
                  <a:lnTo>
                    <a:pt x="4290619" y="161512"/>
                  </a:lnTo>
                  <a:lnTo>
                    <a:pt x="4274851" y="117410"/>
                  </a:lnTo>
                  <a:lnTo>
                    <a:pt x="4250109" y="78501"/>
                  </a:lnTo>
                  <a:lnTo>
                    <a:pt x="4217654" y="46046"/>
                  </a:lnTo>
                  <a:lnTo>
                    <a:pt x="4178745" y="21304"/>
                  </a:lnTo>
                  <a:lnTo>
                    <a:pt x="4134643" y="5536"/>
                  </a:lnTo>
                  <a:lnTo>
                    <a:pt x="4086605" y="0"/>
                  </a:lnTo>
                  <a:close/>
                </a:path>
              </a:pathLst>
            </a:custGeom>
            <a:solidFill>
              <a:srgbClr val="FFFFFF">
                <a:alpha val="8980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9"/>
            <p:cNvSpPr/>
            <p:nvPr/>
          </p:nvSpPr>
          <p:spPr>
            <a:xfrm>
              <a:off x="7695818" y="1588388"/>
              <a:ext cx="4296409" cy="1257300"/>
            </a:xfrm>
            <a:custGeom>
              <a:avLst/>
              <a:gdLst/>
              <a:ahLst/>
              <a:cxnLst/>
              <a:rect l="l" t="t" r="r" b="b"/>
              <a:pathLst>
                <a:path w="4296409" h="1257300" extrusionOk="0">
                  <a:moveTo>
                    <a:pt x="0" y="209550"/>
                  </a:moveTo>
                  <a:lnTo>
                    <a:pt x="5536" y="161512"/>
                  </a:lnTo>
                  <a:lnTo>
                    <a:pt x="21304" y="117410"/>
                  </a:lnTo>
                  <a:lnTo>
                    <a:pt x="46046" y="78501"/>
                  </a:lnTo>
                  <a:lnTo>
                    <a:pt x="78501" y="46046"/>
                  </a:lnTo>
                  <a:lnTo>
                    <a:pt x="117410" y="21304"/>
                  </a:lnTo>
                  <a:lnTo>
                    <a:pt x="161512" y="5536"/>
                  </a:lnTo>
                  <a:lnTo>
                    <a:pt x="209550" y="0"/>
                  </a:lnTo>
                  <a:lnTo>
                    <a:pt x="4086605" y="0"/>
                  </a:lnTo>
                  <a:lnTo>
                    <a:pt x="4134643" y="5536"/>
                  </a:lnTo>
                  <a:lnTo>
                    <a:pt x="4178745" y="21304"/>
                  </a:lnTo>
                  <a:lnTo>
                    <a:pt x="4217654" y="46046"/>
                  </a:lnTo>
                  <a:lnTo>
                    <a:pt x="4250109" y="78501"/>
                  </a:lnTo>
                  <a:lnTo>
                    <a:pt x="4274851" y="117410"/>
                  </a:lnTo>
                  <a:lnTo>
                    <a:pt x="4290619" y="161512"/>
                  </a:lnTo>
                  <a:lnTo>
                    <a:pt x="4296156" y="209550"/>
                  </a:lnTo>
                  <a:lnTo>
                    <a:pt x="4296156" y="1047750"/>
                  </a:lnTo>
                  <a:lnTo>
                    <a:pt x="4290619" y="1095787"/>
                  </a:lnTo>
                  <a:lnTo>
                    <a:pt x="4274851" y="1139889"/>
                  </a:lnTo>
                  <a:lnTo>
                    <a:pt x="4250109" y="1178798"/>
                  </a:lnTo>
                  <a:lnTo>
                    <a:pt x="4217654" y="1211253"/>
                  </a:lnTo>
                  <a:lnTo>
                    <a:pt x="4178745" y="1235995"/>
                  </a:lnTo>
                  <a:lnTo>
                    <a:pt x="4134643" y="1251763"/>
                  </a:lnTo>
                  <a:lnTo>
                    <a:pt x="4086605" y="1257300"/>
                  </a:lnTo>
                  <a:lnTo>
                    <a:pt x="209550" y="1257300"/>
                  </a:lnTo>
                  <a:lnTo>
                    <a:pt x="161512" y="1251763"/>
                  </a:lnTo>
                  <a:lnTo>
                    <a:pt x="117410" y="1235995"/>
                  </a:lnTo>
                  <a:lnTo>
                    <a:pt x="78501" y="1211253"/>
                  </a:lnTo>
                  <a:lnTo>
                    <a:pt x="46046" y="1178798"/>
                  </a:lnTo>
                  <a:lnTo>
                    <a:pt x="21304" y="1139889"/>
                  </a:lnTo>
                  <a:lnTo>
                    <a:pt x="5536" y="1095787"/>
                  </a:lnTo>
                  <a:lnTo>
                    <a:pt x="0" y="1047750"/>
                  </a:lnTo>
                  <a:lnTo>
                    <a:pt x="0" y="209550"/>
                  </a:lnTo>
                  <a:close/>
                </a:path>
              </a:pathLst>
            </a:custGeom>
            <a:noFill/>
            <a:ln w="25400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7662290" y="3084957"/>
              <a:ext cx="4270375" cy="1321435"/>
            </a:xfrm>
            <a:custGeom>
              <a:avLst/>
              <a:gdLst/>
              <a:ahLst/>
              <a:cxnLst/>
              <a:rect l="l" t="t" r="r" b="b"/>
              <a:pathLst>
                <a:path w="4270375" h="1321435" extrusionOk="0">
                  <a:moveTo>
                    <a:pt x="4050029" y="0"/>
                  </a:moveTo>
                  <a:lnTo>
                    <a:pt x="220217" y="0"/>
                  </a:lnTo>
                  <a:lnTo>
                    <a:pt x="175824" y="4472"/>
                  </a:lnTo>
                  <a:lnTo>
                    <a:pt x="134481" y="17299"/>
                  </a:lnTo>
                  <a:lnTo>
                    <a:pt x="97073" y="37598"/>
                  </a:lnTo>
                  <a:lnTo>
                    <a:pt x="64484" y="64484"/>
                  </a:lnTo>
                  <a:lnTo>
                    <a:pt x="37598" y="97073"/>
                  </a:lnTo>
                  <a:lnTo>
                    <a:pt x="17299" y="134481"/>
                  </a:lnTo>
                  <a:lnTo>
                    <a:pt x="4472" y="175824"/>
                  </a:lnTo>
                  <a:lnTo>
                    <a:pt x="0" y="220217"/>
                  </a:lnTo>
                  <a:lnTo>
                    <a:pt x="0" y="1101089"/>
                  </a:lnTo>
                  <a:lnTo>
                    <a:pt x="4472" y="1145483"/>
                  </a:lnTo>
                  <a:lnTo>
                    <a:pt x="17299" y="1186826"/>
                  </a:lnTo>
                  <a:lnTo>
                    <a:pt x="37598" y="1224234"/>
                  </a:lnTo>
                  <a:lnTo>
                    <a:pt x="64484" y="1256823"/>
                  </a:lnTo>
                  <a:lnTo>
                    <a:pt x="97073" y="1283709"/>
                  </a:lnTo>
                  <a:lnTo>
                    <a:pt x="134481" y="1304008"/>
                  </a:lnTo>
                  <a:lnTo>
                    <a:pt x="175824" y="1316835"/>
                  </a:lnTo>
                  <a:lnTo>
                    <a:pt x="220217" y="1321307"/>
                  </a:lnTo>
                  <a:lnTo>
                    <a:pt x="4050029" y="1321307"/>
                  </a:lnTo>
                  <a:lnTo>
                    <a:pt x="4094423" y="1316835"/>
                  </a:lnTo>
                  <a:lnTo>
                    <a:pt x="4135766" y="1304008"/>
                  </a:lnTo>
                  <a:lnTo>
                    <a:pt x="4173174" y="1283709"/>
                  </a:lnTo>
                  <a:lnTo>
                    <a:pt x="4205763" y="1256823"/>
                  </a:lnTo>
                  <a:lnTo>
                    <a:pt x="4232649" y="1224234"/>
                  </a:lnTo>
                  <a:lnTo>
                    <a:pt x="4252948" y="1186826"/>
                  </a:lnTo>
                  <a:lnTo>
                    <a:pt x="4265775" y="1145483"/>
                  </a:lnTo>
                  <a:lnTo>
                    <a:pt x="4270248" y="1101089"/>
                  </a:lnTo>
                  <a:lnTo>
                    <a:pt x="4270248" y="220217"/>
                  </a:lnTo>
                  <a:lnTo>
                    <a:pt x="4265775" y="175824"/>
                  </a:lnTo>
                  <a:lnTo>
                    <a:pt x="4252948" y="134481"/>
                  </a:lnTo>
                  <a:lnTo>
                    <a:pt x="4232649" y="97073"/>
                  </a:lnTo>
                  <a:lnTo>
                    <a:pt x="4205763" y="64484"/>
                  </a:lnTo>
                  <a:lnTo>
                    <a:pt x="4173174" y="37598"/>
                  </a:lnTo>
                  <a:lnTo>
                    <a:pt x="4135766" y="17299"/>
                  </a:lnTo>
                  <a:lnTo>
                    <a:pt x="4094423" y="4472"/>
                  </a:lnTo>
                  <a:lnTo>
                    <a:pt x="4050029" y="0"/>
                  </a:lnTo>
                  <a:close/>
                </a:path>
              </a:pathLst>
            </a:custGeom>
            <a:solidFill>
              <a:srgbClr val="FFFFFF">
                <a:alpha val="8980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9"/>
            <p:cNvSpPr/>
            <p:nvPr/>
          </p:nvSpPr>
          <p:spPr>
            <a:xfrm>
              <a:off x="7662290" y="3084957"/>
              <a:ext cx="4270375" cy="1321435"/>
            </a:xfrm>
            <a:custGeom>
              <a:avLst/>
              <a:gdLst/>
              <a:ahLst/>
              <a:cxnLst/>
              <a:rect l="l" t="t" r="r" b="b"/>
              <a:pathLst>
                <a:path w="4270375" h="1321435" extrusionOk="0">
                  <a:moveTo>
                    <a:pt x="0" y="220217"/>
                  </a:moveTo>
                  <a:lnTo>
                    <a:pt x="4472" y="175824"/>
                  </a:lnTo>
                  <a:lnTo>
                    <a:pt x="17299" y="134481"/>
                  </a:lnTo>
                  <a:lnTo>
                    <a:pt x="37598" y="97073"/>
                  </a:lnTo>
                  <a:lnTo>
                    <a:pt x="64484" y="64484"/>
                  </a:lnTo>
                  <a:lnTo>
                    <a:pt x="97073" y="37598"/>
                  </a:lnTo>
                  <a:lnTo>
                    <a:pt x="134481" y="17299"/>
                  </a:lnTo>
                  <a:lnTo>
                    <a:pt x="175824" y="4472"/>
                  </a:lnTo>
                  <a:lnTo>
                    <a:pt x="220217" y="0"/>
                  </a:lnTo>
                  <a:lnTo>
                    <a:pt x="4050029" y="0"/>
                  </a:lnTo>
                  <a:lnTo>
                    <a:pt x="4094423" y="4472"/>
                  </a:lnTo>
                  <a:lnTo>
                    <a:pt x="4135766" y="17299"/>
                  </a:lnTo>
                  <a:lnTo>
                    <a:pt x="4173174" y="37598"/>
                  </a:lnTo>
                  <a:lnTo>
                    <a:pt x="4205763" y="64484"/>
                  </a:lnTo>
                  <a:lnTo>
                    <a:pt x="4232649" y="97073"/>
                  </a:lnTo>
                  <a:lnTo>
                    <a:pt x="4252948" y="134481"/>
                  </a:lnTo>
                  <a:lnTo>
                    <a:pt x="4265775" y="175824"/>
                  </a:lnTo>
                  <a:lnTo>
                    <a:pt x="4270248" y="220217"/>
                  </a:lnTo>
                  <a:lnTo>
                    <a:pt x="4270248" y="1101089"/>
                  </a:lnTo>
                  <a:lnTo>
                    <a:pt x="4265775" y="1145483"/>
                  </a:lnTo>
                  <a:lnTo>
                    <a:pt x="4252948" y="1186826"/>
                  </a:lnTo>
                  <a:lnTo>
                    <a:pt x="4232649" y="1224234"/>
                  </a:lnTo>
                  <a:lnTo>
                    <a:pt x="4205763" y="1256823"/>
                  </a:lnTo>
                  <a:lnTo>
                    <a:pt x="4173174" y="1283709"/>
                  </a:lnTo>
                  <a:lnTo>
                    <a:pt x="4135766" y="1304008"/>
                  </a:lnTo>
                  <a:lnTo>
                    <a:pt x="4094423" y="1316835"/>
                  </a:lnTo>
                  <a:lnTo>
                    <a:pt x="4050029" y="1321307"/>
                  </a:lnTo>
                  <a:lnTo>
                    <a:pt x="220217" y="1321307"/>
                  </a:lnTo>
                  <a:lnTo>
                    <a:pt x="175824" y="1316835"/>
                  </a:lnTo>
                  <a:lnTo>
                    <a:pt x="134481" y="1304008"/>
                  </a:lnTo>
                  <a:lnTo>
                    <a:pt x="97073" y="1283709"/>
                  </a:lnTo>
                  <a:lnTo>
                    <a:pt x="64484" y="1256823"/>
                  </a:lnTo>
                  <a:lnTo>
                    <a:pt x="37598" y="1224234"/>
                  </a:lnTo>
                  <a:lnTo>
                    <a:pt x="17299" y="1186826"/>
                  </a:lnTo>
                  <a:lnTo>
                    <a:pt x="4472" y="1145483"/>
                  </a:lnTo>
                  <a:lnTo>
                    <a:pt x="0" y="1101089"/>
                  </a:lnTo>
                  <a:lnTo>
                    <a:pt x="0" y="220217"/>
                  </a:lnTo>
                  <a:close/>
                </a:path>
              </a:pathLst>
            </a:custGeom>
            <a:noFill/>
            <a:ln w="25400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19"/>
          <p:cNvSpPr txBox="1"/>
          <p:nvPr/>
        </p:nvSpPr>
        <p:spPr>
          <a:xfrm>
            <a:off x="5887212" y="1268921"/>
            <a:ext cx="2921400" cy="22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0" marR="5080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Teaches Georgia-based businesses how to  navigate the government procurement  processes, identify opportunities, prepare to  compete for and win contracts</a:t>
            </a: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5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270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Seminars, Webinars, Workshops, Small Group  Round Tables, Industry Days and Outreach  Programs</a:t>
            </a:r>
            <a:endParaRPr sz="1100"/>
          </a:p>
        </p:txBody>
      </p:sp>
      <p:grpSp>
        <p:nvGrpSpPr>
          <p:cNvPr id="115" name="Google Shape;115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03284" y="3557873"/>
            <a:ext cx="3307080" cy="988695"/>
            <a:chOff x="7604379" y="4743830"/>
            <a:chExt cx="4409440" cy="1318260"/>
          </a:xfrm>
        </p:grpSpPr>
        <p:sp>
          <p:nvSpPr>
            <p:cNvPr id="116" name="Google Shape;116;p19"/>
            <p:cNvSpPr/>
            <p:nvPr/>
          </p:nvSpPr>
          <p:spPr>
            <a:xfrm>
              <a:off x="7604379" y="4743830"/>
              <a:ext cx="4409440" cy="1318260"/>
            </a:xfrm>
            <a:custGeom>
              <a:avLst/>
              <a:gdLst/>
              <a:ahLst/>
              <a:cxnLst/>
              <a:rect l="l" t="t" r="r" b="b"/>
              <a:pathLst>
                <a:path w="4409440" h="1318260" extrusionOk="0">
                  <a:moveTo>
                    <a:pt x="4189222" y="0"/>
                  </a:moveTo>
                  <a:lnTo>
                    <a:pt x="219710" y="0"/>
                  </a:lnTo>
                  <a:lnTo>
                    <a:pt x="175447" y="4466"/>
                  </a:lnTo>
                  <a:lnTo>
                    <a:pt x="134213" y="17273"/>
                  </a:lnTo>
                  <a:lnTo>
                    <a:pt x="96893" y="37538"/>
                  </a:lnTo>
                  <a:lnTo>
                    <a:pt x="64373" y="64373"/>
                  </a:lnTo>
                  <a:lnTo>
                    <a:pt x="37538" y="96893"/>
                  </a:lnTo>
                  <a:lnTo>
                    <a:pt x="17273" y="134213"/>
                  </a:lnTo>
                  <a:lnTo>
                    <a:pt x="4466" y="175447"/>
                  </a:lnTo>
                  <a:lnTo>
                    <a:pt x="0" y="219710"/>
                  </a:lnTo>
                  <a:lnTo>
                    <a:pt x="0" y="1098550"/>
                  </a:lnTo>
                  <a:lnTo>
                    <a:pt x="4466" y="1142827"/>
                  </a:lnTo>
                  <a:lnTo>
                    <a:pt x="17273" y="1184068"/>
                  </a:lnTo>
                  <a:lnTo>
                    <a:pt x="37538" y="1221389"/>
                  </a:lnTo>
                  <a:lnTo>
                    <a:pt x="64373" y="1253905"/>
                  </a:lnTo>
                  <a:lnTo>
                    <a:pt x="96893" y="1280735"/>
                  </a:lnTo>
                  <a:lnTo>
                    <a:pt x="134213" y="1300993"/>
                  </a:lnTo>
                  <a:lnTo>
                    <a:pt x="175447" y="1313795"/>
                  </a:lnTo>
                  <a:lnTo>
                    <a:pt x="219710" y="1318260"/>
                  </a:lnTo>
                  <a:lnTo>
                    <a:pt x="4189222" y="1318260"/>
                  </a:lnTo>
                  <a:lnTo>
                    <a:pt x="4233484" y="1313795"/>
                  </a:lnTo>
                  <a:lnTo>
                    <a:pt x="4274718" y="1300993"/>
                  </a:lnTo>
                  <a:lnTo>
                    <a:pt x="4312038" y="1280735"/>
                  </a:lnTo>
                  <a:lnTo>
                    <a:pt x="4344558" y="1253905"/>
                  </a:lnTo>
                  <a:lnTo>
                    <a:pt x="4371393" y="1221389"/>
                  </a:lnTo>
                  <a:lnTo>
                    <a:pt x="4391658" y="1184068"/>
                  </a:lnTo>
                  <a:lnTo>
                    <a:pt x="4404465" y="1142827"/>
                  </a:lnTo>
                  <a:lnTo>
                    <a:pt x="4408932" y="1098550"/>
                  </a:lnTo>
                  <a:lnTo>
                    <a:pt x="4408932" y="219710"/>
                  </a:lnTo>
                  <a:lnTo>
                    <a:pt x="4404465" y="175447"/>
                  </a:lnTo>
                  <a:lnTo>
                    <a:pt x="4391658" y="134213"/>
                  </a:lnTo>
                  <a:lnTo>
                    <a:pt x="4371393" y="96893"/>
                  </a:lnTo>
                  <a:lnTo>
                    <a:pt x="4344558" y="64373"/>
                  </a:lnTo>
                  <a:lnTo>
                    <a:pt x="4312038" y="37538"/>
                  </a:lnTo>
                  <a:lnTo>
                    <a:pt x="4274718" y="17273"/>
                  </a:lnTo>
                  <a:lnTo>
                    <a:pt x="4233484" y="4466"/>
                  </a:lnTo>
                  <a:lnTo>
                    <a:pt x="4189222" y="0"/>
                  </a:lnTo>
                  <a:close/>
                </a:path>
              </a:pathLst>
            </a:custGeom>
            <a:solidFill>
              <a:srgbClr val="FFFFFF">
                <a:alpha val="89800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>
              <a:off x="7604379" y="4743830"/>
              <a:ext cx="4409440" cy="1318260"/>
            </a:xfrm>
            <a:custGeom>
              <a:avLst/>
              <a:gdLst/>
              <a:ahLst/>
              <a:cxnLst/>
              <a:rect l="l" t="t" r="r" b="b"/>
              <a:pathLst>
                <a:path w="4409440" h="1318260" extrusionOk="0">
                  <a:moveTo>
                    <a:pt x="0" y="219710"/>
                  </a:moveTo>
                  <a:lnTo>
                    <a:pt x="4466" y="175447"/>
                  </a:lnTo>
                  <a:lnTo>
                    <a:pt x="17273" y="134213"/>
                  </a:lnTo>
                  <a:lnTo>
                    <a:pt x="37538" y="96893"/>
                  </a:lnTo>
                  <a:lnTo>
                    <a:pt x="64373" y="64373"/>
                  </a:lnTo>
                  <a:lnTo>
                    <a:pt x="96893" y="37538"/>
                  </a:lnTo>
                  <a:lnTo>
                    <a:pt x="134213" y="17273"/>
                  </a:lnTo>
                  <a:lnTo>
                    <a:pt x="175447" y="4466"/>
                  </a:lnTo>
                  <a:lnTo>
                    <a:pt x="219710" y="0"/>
                  </a:lnTo>
                  <a:lnTo>
                    <a:pt x="4189222" y="0"/>
                  </a:lnTo>
                  <a:lnTo>
                    <a:pt x="4233484" y="4466"/>
                  </a:lnTo>
                  <a:lnTo>
                    <a:pt x="4274718" y="17273"/>
                  </a:lnTo>
                  <a:lnTo>
                    <a:pt x="4312038" y="37538"/>
                  </a:lnTo>
                  <a:lnTo>
                    <a:pt x="4344558" y="64373"/>
                  </a:lnTo>
                  <a:lnTo>
                    <a:pt x="4371393" y="96893"/>
                  </a:lnTo>
                  <a:lnTo>
                    <a:pt x="4391658" y="134213"/>
                  </a:lnTo>
                  <a:lnTo>
                    <a:pt x="4404465" y="175447"/>
                  </a:lnTo>
                  <a:lnTo>
                    <a:pt x="4408932" y="219710"/>
                  </a:lnTo>
                  <a:lnTo>
                    <a:pt x="4408932" y="1098550"/>
                  </a:lnTo>
                  <a:lnTo>
                    <a:pt x="4404465" y="1142827"/>
                  </a:lnTo>
                  <a:lnTo>
                    <a:pt x="4391658" y="1184068"/>
                  </a:lnTo>
                  <a:lnTo>
                    <a:pt x="4371393" y="1221389"/>
                  </a:lnTo>
                  <a:lnTo>
                    <a:pt x="4344558" y="1253905"/>
                  </a:lnTo>
                  <a:lnTo>
                    <a:pt x="4312038" y="1280735"/>
                  </a:lnTo>
                  <a:lnTo>
                    <a:pt x="4274718" y="1300993"/>
                  </a:lnTo>
                  <a:lnTo>
                    <a:pt x="4233484" y="1313795"/>
                  </a:lnTo>
                  <a:lnTo>
                    <a:pt x="4189222" y="1318260"/>
                  </a:lnTo>
                  <a:lnTo>
                    <a:pt x="219710" y="1318260"/>
                  </a:lnTo>
                  <a:lnTo>
                    <a:pt x="175447" y="1313795"/>
                  </a:lnTo>
                  <a:lnTo>
                    <a:pt x="134213" y="1300993"/>
                  </a:lnTo>
                  <a:lnTo>
                    <a:pt x="96893" y="1280735"/>
                  </a:lnTo>
                  <a:lnTo>
                    <a:pt x="64373" y="1253905"/>
                  </a:lnTo>
                  <a:lnTo>
                    <a:pt x="37538" y="1221389"/>
                  </a:lnTo>
                  <a:lnTo>
                    <a:pt x="17273" y="1184068"/>
                  </a:lnTo>
                  <a:lnTo>
                    <a:pt x="4466" y="1142827"/>
                  </a:lnTo>
                  <a:lnTo>
                    <a:pt x="0" y="1098550"/>
                  </a:lnTo>
                  <a:lnTo>
                    <a:pt x="0" y="219710"/>
                  </a:lnTo>
                  <a:close/>
                </a:path>
              </a:pathLst>
            </a:custGeom>
            <a:noFill/>
            <a:ln w="25400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9"/>
          <p:cNvSpPr txBox="1"/>
          <p:nvPr/>
        </p:nvSpPr>
        <p:spPr>
          <a:xfrm>
            <a:off x="6023610" y="3637979"/>
            <a:ext cx="26661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ctr" rtl="0">
              <a:lnSpc>
                <a:spcPct val="119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GTPAC Clients receive additional benefits:  One-on-one Counseling</a:t>
            </a: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 Narrow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Bid Match Account</a:t>
            </a:r>
            <a:endParaRPr sz="1100"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522350" y="983377"/>
            <a:ext cx="3644700" cy="1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0">
                <a:latin typeface="Arial Narrow"/>
                <a:ea typeface="Arial Narrow"/>
                <a:cs typeface="Arial Narrow"/>
                <a:sym typeface="Arial Narrow"/>
              </a:rPr>
              <a:t>Determine Your Suitability for Government Contracting</a:t>
            </a:r>
            <a:endParaRPr sz="2600" i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501443" y="1831207"/>
            <a:ext cx="3909300" cy="29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725" rIns="0" bIns="0" anchor="t" anchorCtr="0">
            <a:spAutoFit/>
          </a:bodyPr>
          <a:lstStyle/>
          <a:p>
            <a:pPr marL="355600" marR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</a:rPr>
              <a:t>Government Marketplace poses  unique challenges:</a:t>
            </a:r>
            <a:endParaRPr sz="2100"/>
          </a:p>
          <a:p>
            <a:pPr marL="355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</a:rPr>
              <a:t>It can overwhelm or ruin a company  based on the maturity or resources it  may take to meet the challenges.</a:t>
            </a:r>
            <a:endParaRPr sz="2100"/>
          </a:p>
          <a:p>
            <a:pPr marL="482600" lvl="0" indent="0" algn="l" rtl="0">
              <a:lnSpc>
                <a:spcPct val="11925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</a:rPr>
              <a:t>No Charge to You</a:t>
            </a:r>
            <a:endParaRPr sz="3000"/>
          </a:p>
          <a:p>
            <a:pPr marL="101600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www.gtpac.org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1899964" y="272726"/>
            <a:ext cx="6223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GTPAC – Who We Are &amp; What We Do</a:t>
            </a:r>
            <a:endParaRPr sz="1100"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244061" y="4833905"/>
            <a:ext cx="6963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6/27/2022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3698366" y="4833906"/>
            <a:ext cx="14640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Nancy Cleveland - GTPAC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8462582" y="4833906"/>
            <a:ext cx="193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890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5"/>
          <p:cNvSpPr txBox="1"/>
          <p:nvPr/>
        </p:nvSpPr>
        <p:spPr>
          <a:xfrm>
            <a:off x="857249" y="812069"/>
            <a:ext cx="7550100" cy="3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2700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Little value offered</a:t>
            </a:r>
            <a:endParaRPr sz="1100"/>
          </a:p>
          <a:p>
            <a:pPr marL="1028700" marR="0" lvl="2" indent="-209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Value proposition is not conveyed</a:t>
            </a:r>
            <a:endParaRPr sz="1100"/>
          </a:p>
          <a:p>
            <a:pPr marL="1117600" marR="0" lvl="2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Hype certifications rather than conveying specific plan to help accomplish government requirements </a:t>
            </a:r>
            <a:endParaRPr sz="21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Failure to show relevance of past performance</a:t>
            </a:r>
            <a:endParaRPr sz="1100"/>
          </a:p>
          <a:p>
            <a:pPr marL="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Unsubstantiated rationale for approaches</a:t>
            </a:r>
            <a:endParaRPr sz="1100"/>
          </a:p>
          <a:p>
            <a:pPr marL="12700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Restating requirements without explaining how they will be performed</a:t>
            </a:r>
            <a:endParaRPr sz="1100"/>
          </a:p>
          <a:p>
            <a:pPr marL="12700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Selling what the government is </a:t>
            </a:r>
            <a:r>
              <a:rPr lang="en-US" sz="2100" b="0" i="0" u="sng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not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buying</a:t>
            </a:r>
            <a:endParaRPr sz="1100"/>
          </a:p>
          <a:p>
            <a:pPr marL="12700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Lack of senior leadership buy-in and resources</a:t>
            </a:r>
            <a:endParaRPr sz="1100"/>
          </a:p>
          <a:p>
            <a:pPr marL="127000" marR="0" lvl="0" indent="-133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Unprofessional appearance, typos, unnumbered pages, poor grammar, etc.</a:t>
            </a:r>
            <a:endParaRPr sz="1100"/>
          </a:p>
        </p:txBody>
      </p:sp>
      <p:pic>
        <p:nvPicPr>
          <p:cNvPr id="531" name="Google Shape;531;p55" descr="Proposals Lose Poi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6402" y="89630"/>
            <a:ext cx="4572395" cy="722438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533" name="Google Shape;533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534" name="Google Shape;534;p55"/>
          <p:cNvSpPr txBox="1">
            <a:spLocks noGrp="1"/>
          </p:cNvSpPr>
          <p:nvPr>
            <p:ph type="title" idx="4294967295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541" name="Google Shape;541;p56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7"/>
          <p:cNvSpPr txBox="1">
            <a:spLocks noGrp="1"/>
          </p:cNvSpPr>
          <p:nvPr>
            <p:ph type="title" idx="4294967295"/>
          </p:nvPr>
        </p:nvSpPr>
        <p:spPr>
          <a:xfrm>
            <a:off x="0" y="1840320"/>
            <a:ext cx="9144000" cy="1325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Thank You!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8100" y="82088"/>
            <a:ext cx="1221581" cy="1204436"/>
          </a:xfrm>
          <a:custGeom>
            <a:avLst/>
            <a:gdLst/>
            <a:ahLst/>
            <a:cxnLst/>
            <a:rect l="l" t="t" r="r" b="b"/>
            <a:pathLst>
              <a:path w="1628775" h="1605914" extrusionOk="0">
                <a:moveTo>
                  <a:pt x="0" y="802767"/>
                </a:moveTo>
                <a:lnTo>
                  <a:pt x="1382" y="755598"/>
                </a:lnTo>
                <a:lnTo>
                  <a:pt x="5477" y="709147"/>
                </a:lnTo>
                <a:lnTo>
                  <a:pt x="12209" y="663489"/>
                </a:lnTo>
                <a:lnTo>
                  <a:pt x="21501" y="618699"/>
                </a:lnTo>
                <a:lnTo>
                  <a:pt x="33278" y="574853"/>
                </a:lnTo>
                <a:lnTo>
                  <a:pt x="47462" y="532026"/>
                </a:lnTo>
                <a:lnTo>
                  <a:pt x="63978" y="490293"/>
                </a:lnTo>
                <a:lnTo>
                  <a:pt x="82749" y="449729"/>
                </a:lnTo>
                <a:lnTo>
                  <a:pt x="103698" y="410411"/>
                </a:lnTo>
                <a:lnTo>
                  <a:pt x="126751" y="372412"/>
                </a:lnTo>
                <a:lnTo>
                  <a:pt x="151829" y="335809"/>
                </a:lnTo>
                <a:lnTo>
                  <a:pt x="178857" y="300676"/>
                </a:lnTo>
                <a:lnTo>
                  <a:pt x="207759" y="267090"/>
                </a:lnTo>
                <a:lnTo>
                  <a:pt x="238458" y="235124"/>
                </a:lnTo>
                <a:lnTo>
                  <a:pt x="270878" y="204855"/>
                </a:lnTo>
                <a:lnTo>
                  <a:pt x="304942" y="176358"/>
                </a:lnTo>
                <a:lnTo>
                  <a:pt x="340574" y="149708"/>
                </a:lnTo>
                <a:lnTo>
                  <a:pt x="377698" y="124980"/>
                </a:lnTo>
                <a:lnTo>
                  <a:pt x="416238" y="102250"/>
                </a:lnTo>
                <a:lnTo>
                  <a:pt x="456116" y="81593"/>
                </a:lnTo>
                <a:lnTo>
                  <a:pt x="497258" y="63085"/>
                </a:lnTo>
                <a:lnTo>
                  <a:pt x="539586" y="46800"/>
                </a:lnTo>
                <a:lnTo>
                  <a:pt x="583024" y="32813"/>
                </a:lnTo>
                <a:lnTo>
                  <a:pt x="627497" y="21201"/>
                </a:lnTo>
                <a:lnTo>
                  <a:pt x="672926" y="12038"/>
                </a:lnTo>
                <a:lnTo>
                  <a:pt x="719237" y="5400"/>
                </a:lnTo>
                <a:lnTo>
                  <a:pt x="766352" y="1362"/>
                </a:lnTo>
                <a:lnTo>
                  <a:pt x="814197" y="0"/>
                </a:lnTo>
                <a:lnTo>
                  <a:pt x="862041" y="1362"/>
                </a:lnTo>
                <a:lnTo>
                  <a:pt x="909156" y="5400"/>
                </a:lnTo>
                <a:lnTo>
                  <a:pt x="955467" y="12038"/>
                </a:lnTo>
                <a:lnTo>
                  <a:pt x="1000896" y="21201"/>
                </a:lnTo>
                <a:lnTo>
                  <a:pt x="1045369" y="32813"/>
                </a:lnTo>
                <a:lnTo>
                  <a:pt x="1088807" y="46800"/>
                </a:lnTo>
                <a:lnTo>
                  <a:pt x="1131135" y="63085"/>
                </a:lnTo>
                <a:lnTo>
                  <a:pt x="1172277" y="81593"/>
                </a:lnTo>
                <a:lnTo>
                  <a:pt x="1212155" y="102250"/>
                </a:lnTo>
                <a:lnTo>
                  <a:pt x="1250695" y="124980"/>
                </a:lnTo>
                <a:lnTo>
                  <a:pt x="1287819" y="149708"/>
                </a:lnTo>
                <a:lnTo>
                  <a:pt x="1323451" y="176358"/>
                </a:lnTo>
                <a:lnTo>
                  <a:pt x="1357515" y="204855"/>
                </a:lnTo>
                <a:lnTo>
                  <a:pt x="1389935" y="235124"/>
                </a:lnTo>
                <a:lnTo>
                  <a:pt x="1420634" y="267090"/>
                </a:lnTo>
                <a:lnTo>
                  <a:pt x="1449536" y="300676"/>
                </a:lnTo>
                <a:lnTo>
                  <a:pt x="1476564" y="335809"/>
                </a:lnTo>
                <a:lnTo>
                  <a:pt x="1501642" y="372412"/>
                </a:lnTo>
                <a:lnTo>
                  <a:pt x="1524695" y="410411"/>
                </a:lnTo>
                <a:lnTo>
                  <a:pt x="1545644" y="449729"/>
                </a:lnTo>
                <a:lnTo>
                  <a:pt x="1564415" y="490293"/>
                </a:lnTo>
                <a:lnTo>
                  <a:pt x="1580931" y="532026"/>
                </a:lnTo>
                <a:lnTo>
                  <a:pt x="1595115" y="574853"/>
                </a:lnTo>
                <a:lnTo>
                  <a:pt x="1606892" y="618699"/>
                </a:lnTo>
                <a:lnTo>
                  <a:pt x="1616184" y="663489"/>
                </a:lnTo>
                <a:lnTo>
                  <a:pt x="1622916" y="709147"/>
                </a:lnTo>
                <a:lnTo>
                  <a:pt x="1627011" y="755598"/>
                </a:lnTo>
                <a:lnTo>
                  <a:pt x="1628393" y="802767"/>
                </a:lnTo>
                <a:lnTo>
                  <a:pt x="1627011" y="849935"/>
                </a:lnTo>
                <a:lnTo>
                  <a:pt x="1622916" y="896386"/>
                </a:lnTo>
                <a:lnTo>
                  <a:pt x="1616184" y="942044"/>
                </a:lnTo>
                <a:lnTo>
                  <a:pt x="1606892" y="986834"/>
                </a:lnTo>
                <a:lnTo>
                  <a:pt x="1595115" y="1030680"/>
                </a:lnTo>
                <a:lnTo>
                  <a:pt x="1580931" y="1073507"/>
                </a:lnTo>
                <a:lnTo>
                  <a:pt x="1564415" y="1115240"/>
                </a:lnTo>
                <a:lnTo>
                  <a:pt x="1545644" y="1155804"/>
                </a:lnTo>
                <a:lnTo>
                  <a:pt x="1524695" y="1195122"/>
                </a:lnTo>
                <a:lnTo>
                  <a:pt x="1501642" y="1233121"/>
                </a:lnTo>
                <a:lnTo>
                  <a:pt x="1476564" y="1269724"/>
                </a:lnTo>
                <a:lnTo>
                  <a:pt x="1449536" y="1304857"/>
                </a:lnTo>
                <a:lnTo>
                  <a:pt x="1420634" y="1338443"/>
                </a:lnTo>
                <a:lnTo>
                  <a:pt x="1389935" y="1370409"/>
                </a:lnTo>
                <a:lnTo>
                  <a:pt x="1357515" y="1400678"/>
                </a:lnTo>
                <a:lnTo>
                  <a:pt x="1323451" y="1429175"/>
                </a:lnTo>
                <a:lnTo>
                  <a:pt x="1287819" y="1455825"/>
                </a:lnTo>
                <a:lnTo>
                  <a:pt x="1250695" y="1480553"/>
                </a:lnTo>
                <a:lnTo>
                  <a:pt x="1212155" y="1503283"/>
                </a:lnTo>
                <a:lnTo>
                  <a:pt x="1172277" y="1523940"/>
                </a:lnTo>
                <a:lnTo>
                  <a:pt x="1131135" y="1542448"/>
                </a:lnTo>
                <a:lnTo>
                  <a:pt x="1088807" y="1558733"/>
                </a:lnTo>
                <a:lnTo>
                  <a:pt x="1045369" y="1572720"/>
                </a:lnTo>
                <a:lnTo>
                  <a:pt x="1000896" y="1584332"/>
                </a:lnTo>
                <a:lnTo>
                  <a:pt x="955467" y="1593495"/>
                </a:lnTo>
                <a:lnTo>
                  <a:pt x="909156" y="1600133"/>
                </a:lnTo>
                <a:lnTo>
                  <a:pt x="862041" y="1604171"/>
                </a:lnTo>
                <a:lnTo>
                  <a:pt x="814197" y="1605534"/>
                </a:lnTo>
                <a:lnTo>
                  <a:pt x="766352" y="1604171"/>
                </a:lnTo>
                <a:lnTo>
                  <a:pt x="719237" y="1600133"/>
                </a:lnTo>
                <a:lnTo>
                  <a:pt x="672926" y="1593495"/>
                </a:lnTo>
                <a:lnTo>
                  <a:pt x="627497" y="1584332"/>
                </a:lnTo>
                <a:lnTo>
                  <a:pt x="583024" y="1572720"/>
                </a:lnTo>
                <a:lnTo>
                  <a:pt x="539586" y="1558733"/>
                </a:lnTo>
                <a:lnTo>
                  <a:pt x="497258" y="1542448"/>
                </a:lnTo>
                <a:lnTo>
                  <a:pt x="456116" y="1523940"/>
                </a:lnTo>
                <a:lnTo>
                  <a:pt x="416238" y="1503283"/>
                </a:lnTo>
                <a:lnTo>
                  <a:pt x="377698" y="1480553"/>
                </a:lnTo>
                <a:lnTo>
                  <a:pt x="340574" y="1455825"/>
                </a:lnTo>
                <a:lnTo>
                  <a:pt x="304942" y="1429175"/>
                </a:lnTo>
                <a:lnTo>
                  <a:pt x="270878" y="1400678"/>
                </a:lnTo>
                <a:lnTo>
                  <a:pt x="238458" y="1370409"/>
                </a:lnTo>
                <a:lnTo>
                  <a:pt x="207759" y="1338443"/>
                </a:lnTo>
                <a:lnTo>
                  <a:pt x="178857" y="1304857"/>
                </a:lnTo>
                <a:lnTo>
                  <a:pt x="151829" y="1269724"/>
                </a:lnTo>
                <a:lnTo>
                  <a:pt x="126751" y="1233121"/>
                </a:lnTo>
                <a:lnTo>
                  <a:pt x="103698" y="1195122"/>
                </a:lnTo>
                <a:lnTo>
                  <a:pt x="82749" y="1155804"/>
                </a:lnTo>
                <a:lnTo>
                  <a:pt x="63978" y="1115240"/>
                </a:lnTo>
                <a:lnTo>
                  <a:pt x="47462" y="1073507"/>
                </a:lnTo>
                <a:lnTo>
                  <a:pt x="33278" y="1030680"/>
                </a:lnTo>
                <a:lnTo>
                  <a:pt x="21501" y="986834"/>
                </a:lnTo>
                <a:lnTo>
                  <a:pt x="12209" y="942044"/>
                </a:lnTo>
                <a:lnTo>
                  <a:pt x="5477" y="896386"/>
                </a:lnTo>
                <a:lnTo>
                  <a:pt x="1382" y="849935"/>
                </a:lnTo>
                <a:lnTo>
                  <a:pt x="0" y="802767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rgbClr val="00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4022742" y="568403"/>
            <a:ext cx="8529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Requirements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31" name="Google Shape;131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39524" y="737994"/>
            <a:ext cx="1547971" cy="1228397"/>
            <a:chOff x="6719569" y="983361"/>
            <a:chExt cx="2064512" cy="1638300"/>
          </a:xfrm>
        </p:grpSpPr>
        <p:sp>
          <p:nvSpPr>
            <p:cNvPr id="132" name="Google Shape;132;p20"/>
            <p:cNvSpPr/>
            <p:nvPr/>
          </p:nvSpPr>
          <p:spPr>
            <a:xfrm>
              <a:off x="6719569" y="1121790"/>
              <a:ext cx="316865" cy="449580"/>
            </a:xfrm>
            <a:custGeom>
              <a:avLst/>
              <a:gdLst/>
              <a:ahLst/>
              <a:cxnLst/>
              <a:rect l="l" t="t" r="r" b="b"/>
              <a:pathLst>
                <a:path w="316865" h="449580" extrusionOk="0">
                  <a:moveTo>
                    <a:pt x="288289" y="0"/>
                  </a:moveTo>
                  <a:lnTo>
                    <a:pt x="248157" y="89788"/>
                  </a:lnTo>
                  <a:lnTo>
                    <a:pt x="120141" y="32638"/>
                  </a:lnTo>
                  <a:lnTo>
                    <a:pt x="0" y="302133"/>
                  </a:lnTo>
                  <a:lnTo>
                    <a:pt x="128143" y="359156"/>
                  </a:lnTo>
                  <a:lnTo>
                    <a:pt x="88137" y="449072"/>
                  </a:lnTo>
                  <a:lnTo>
                    <a:pt x="316356" y="281559"/>
                  </a:lnTo>
                  <a:lnTo>
                    <a:pt x="288289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7077836" y="983361"/>
              <a:ext cx="1706245" cy="1638300"/>
            </a:xfrm>
            <a:custGeom>
              <a:avLst/>
              <a:gdLst/>
              <a:ahLst/>
              <a:cxnLst/>
              <a:rect l="l" t="t" r="r" b="b"/>
              <a:pathLst>
                <a:path w="1706245" h="1638300" extrusionOk="0">
                  <a:moveTo>
                    <a:pt x="0" y="819150"/>
                  </a:moveTo>
                  <a:lnTo>
                    <a:pt x="1350" y="772669"/>
                  </a:lnTo>
                  <a:lnTo>
                    <a:pt x="5353" y="726868"/>
                  </a:lnTo>
                  <a:lnTo>
                    <a:pt x="11936" y="681817"/>
                  </a:lnTo>
                  <a:lnTo>
                    <a:pt x="21028" y="637584"/>
                  </a:lnTo>
                  <a:lnTo>
                    <a:pt x="32556" y="594238"/>
                  </a:lnTo>
                  <a:lnTo>
                    <a:pt x="46450" y="551848"/>
                  </a:lnTo>
                  <a:lnTo>
                    <a:pt x="62635" y="510485"/>
                  </a:lnTo>
                  <a:lnTo>
                    <a:pt x="81042" y="470216"/>
                  </a:lnTo>
                  <a:lnTo>
                    <a:pt x="101597" y="431111"/>
                  </a:lnTo>
                  <a:lnTo>
                    <a:pt x="124229" y="393240"/>
                  </a:lnTo>
                  <a:lnTo>
                    <a:pt x="148865" y="356671"/>
                  </a:lnTo>
                  <a:lnTo>
                    <a:pt x="175434" y="321473"/>
                  </a:lnTo>
                  <a:lnTo>
                    <a:pt x="203864" y="287717"/>
                  </a:lnTo>
                  <a:lnTo>
                    <a:pt x="234083" y="255470"/>
                  </a:lnTo>
                  <a:lnTo>
                    <a:pt x="266018" y="224802"/>
                  </a:lnTo>
                  <a:lnTo>
                    <a:pt x="299598" y="195783"/>
                  </a:lnTo>
                  <a:lnTo>
                    <a:pt x="334751" y="168481"/>
                  </a:lnTo>
                  <a:lnTo>
                    <a:pt x="371405" y="142966"/>
                  </a:lnTo>
                  <a:lnTo>
                    <a:pt x="409487" y="119306"/>
                  </a:lnTo>
                  <a:lnTo>
                    <a:pt x="448926" y="97572"/>
                  </a:lnTo>
                  <a:lnTo>
                    <a:pt x="489650" y="77832"/>
                  </a:lnTo>
                  <a:lnTo>
                    <a:pt x="531587" y="60155"/>
                  </a:lnTo>
                  <a:lnTo>
                    <a:pt x="574665" y="44610"/>
                  </a:lnTo>
                  <a:lnTo>
                    <a:pt x="618812" y="31267"/>
                  </a:lnTo>
                  <a:lnTo>
                    <a:pt x="663955" y="20195"/>
                  </a:lnTo>
                  <a:lnTo>
                    <a:pt x="710024" y="11463"/>
                  </a:lnTo>
                  <a:lnTo>
                    <a:pt x="756945" y="5141"/>
                  </a:lnTo>
                  <a:lnTo>
                    <a:pt x="804647" y="1296"/>
                  </a:lnTo>
                  <a:lnTo>
                    <a:pt x="853059" y="0"/>
                  </a:lnTo>
                  <a:lnTo>
                    <a:pt x="901470" y="1296"/>
                  </a:lnTo>
                  <a:lnTo>
                    <a:pt x="949172" y="5141"/>
                  </a:lnTo>
                  <a:lnTo>
                    <a:pt x="996093" y="11463"/>
                  </a:lnTo>
                  <a:lnTo>
                    <a:pt x="1042162" y="20195"/>
                  </a:lnTo>
                  <a:lnTo>
                    <a:pt x="1087305" y="31267"/>
                  </a:lnTo>
                  <a:lnTo>
                    <a:pt x="1131452" y="44610"/>
                  </a:lnTo>
                  <a:lnTo>
                    <a:pt x="1174530" y="60155"/>
                  </a:lnTo>
                  <a:lnTo>
                    <a:pt x="1216467" y="77832"/>
                  </a:lnTo>
                  <a:lnTo>
                    <a:pt x="1257191" y="97572"/>
                  </a:lnTo>
                  <a:lnTo>
                    <a:pt x="1296630" y="119306"/>
                  </a:lnTo>
                  <a:lnTo>
                    <a:pt x="1334712" y="142966"/>
                  </a:lnTo>
                  <a:lnTo>
                    <a:pt x="1371366" y="168481"/>
                  </a:lnTo>
                  <a:lnTo>
                    <a:pt x="1406519" y="195783"/>
                  </a:lnTo>
                  <a:lnTo>
                    <a:pt x="1440099" y="224802"/>
                  </a:lnTo>
                  <a:lnTo>
                    <a:pt x="1472034" y="255470"/>
                  </a:lnTo>
                  <a:lnTo>
                    <a:pt x="1502253" y="287717"/>
                  </a:lnTo>
                  <a:lnTo>
                    <a:pt x="1530683" y="321473"/>
                  </a:lnTo>
                  <a:lnTo>
                    <a:pt x="1557252" y="356671"/>
                  </a:lnTo>
                  <a:lnTo>
                    <a:pt x="1581888" y="393240"/>
                  </a:lnTo>
                  <a:lnTo>
                    <a:pt x="1604520" y="431111"/>
                  </a:lnTo>
                  <a:lnTo>
                    <a:pt x="1625075" y="470216"/>
                  </a:lnTo>
                  <a:lnTo>
                    <a:pt x="1643482" y="510485"/>
                  </a:lnTo>
                  <a:lnTo>
                    <a:pt x="1659667" y="551848"/>
                  </a:lnTo>
                  <a:lnTo>
                    <a:pt x="1673561" y="594238"/>
                  </a:lnTo>
                  <a:lnTo>
                    <a:pt x="1685089" y="637584"/>
                  </a:lnTo>
                  <a:lnTo>
                    <a:pt x="1694181" y="681817"/>
                  </a:lnTo>
                  <a:lnTo>
                    <a:pt x="1700764" y="726868"/>
                  </a:lnTo>
                  <a:lnTo>
                    <a:pt x="1704767" y="772669"/>
                  </a:lnTo>
                  <a:lnTo>
                    <a:pt x="1706118" y="819150"/>
                  </a:lnTo>
                  <a:lnTo>
                    <a:pt x="1704767" y="865630"/>
                  </a:lnTo>
                  <a:lnTo>
                    <a:pt x="1700764" y="911431"/>
                  </a:lnTo>
                  <a:lnTo>
                    <a:pt x="1694181" y="956482"/>
                  </a:lnTo>
                  <a:lnTo>
                    <a:pt x="1685089" y="1000715"/>
                  </a:lnTo>
                  <a:lnTo>
                    <a:pt x="1673561" y="1044061"/>
                  </a:lnTo>
                  <a:lnTo>
                    <a:pt x="1659667" y="1086451"/>
                  </a:lnTo>
                  <a:lnTo>
                    <a:pt x="1643482" y="1127814"/>
                  </a:lnTo>
                  <a:lnTo>
                    <a:pt x="1625075" y="1168083"/>
                  </a:lnTo>
                  <a:lnTo>
                    <a:pt x="1604520" y="1207188"/>
                  </a:lnTo>
                  <a:lnTo>
                    <a:pt x="1581888" y="1245059"/>
                  </a:lnTo>
                  <a:lnTo>
                    <a:pt x="1557252" y="1281628"/>
                  </a:lnTo>
                  <a:lnTo>
                    <a:pt x="1530683" y="1316826"/>
                  </a:lnTo>
                  <a:lnTo>
                    <a:pt x="1502253" y="1350582"/>
                  </a:lnTo>
                  <a:lnTo>
                    <a:pt x="1472034" y="1382829"/>
                  </a:lnTo>
                  <a:lnTo>
                    <a:pt x="1440099" y="1413497"/>
                  </a:lnTo>
                  <a:lnTo>
                    <a:pt x="1406519" y="1442516"/>
                  </a:lnTo>
                  <a:lnTo>
                    <a:pt x="1371366" y="1469818"/>
                  </a:lnTo>
                  <a:lnTo>
                    <a:pt x="1334712" y="1495333"/>
                  </a:lnTo>
                  <a:lnTo>
                    <a:pt x="1296630" y="1518993"/>
                  </a:lnTo>
                  <a:lnTo>
                    <a:pt x="1257191" y="1540727"/>
                  </a:lnTo>
                  <a:lnTo>
                    <a:pt x="1216467" y="1560467"/>
                  </a:lnTo>
                  <a:lnTo>
                    <a:pt x="1174530" y="1578144"/>
                  </a:lnTo>
                  <a:lnTo>
                    <a:pt x="1131452" y="1593689"/>
                  </a:lnTo>
                  <a:lnTo>
                    <a:pt x="1087305" y="1607032"/>
                  </a:lnTo>
                  <a:lnTo>
                    <a:pt x="1042162" y="1618104"/>
                  </a:lnTo>
                  <a:lnTo>
                    <a:pt x="996093" y="1626836"/>
                  </a:lnTo>
                  <a:lnTo>
                    <a:pt x="949172" y="1633158"/>
                  </a:lnTo>
                  <a:lnTo>
                    <a:pt x="901470" y="1637003"/>
                  </a:lnTo>
                  <a:lnTo>
                    <a:pt x="853059" y="1638300"/>
                  </a:lnTo>
                  <a:lnTo>
                    <a:pt x="804647" y="1637003"/>
                  </a:lnTo>
                  <a:lnTo>
                    <a:pt x="756945" y="1633158"/>
                  </a:lnTo>
                  <a:lnTo>
                    <a:pt x="710024" y="1626836"/>
                  </a:lnTo>
                  <a:lnTo>
                    <a:pt x="663955" y="1618104"/>
                  </a:lnTo>
                  <a:lnTo>
                    <a:pt x="618812" y="1607032"/>
                  </a:lnTo>
                  <a:lnTo>
                    <a:pt x="574665" y="1593689"/>
                  </a:lnTo>
                  <a:lnTo>
                    <a:pt x="531587" y="1578144"/>
                  </a:lnTo>
                  <a:lnTo>
                    <a:pt x="489650" y="1560467"/>
                  </a:lnTo>
                  <a:lnTo>
                    <a:pt x="448926" y="1540727"/>
                  </a:lnTo>
                  <a:lnTo>
                    <a:pt x="409487" y="1518993"/>
                  </a:lnTo>
                  <a:lnTo>
                    <a:pt x="371405" y="1495333"/>
                  </a:lnTo>
                  <a:lnTo>
                    <a:pt x="334751" y="1469818"/>
                  </a:lnTo>
                  <a:lnTo>
                    <a:pt x="299598" y="1442516"/>
                  </a:lnTo>
                  <a:lnTo>
                    <a:pt x="266018" y="1413497"/>
                  </a:lnTo>
                  <a:lnTo>
                    <a:pt x="234083" y="1382829"/>
                  </a:lnTo>
                  <a:lnTo>
                    <a:pt x="203864" y="1350582"/>
                  </a:lnTo>
                  <a:lnTo>
                    <a:pt x="175434" y="1316826"/>
                  </a:lnTo>
                  <a:lnTo>
                    <a:pt x="148865" y="1281628"/>
                  </a:lnTo>
                  <a:lnTo>
                    <a:pt x="124229" y="1245059"/>
                  </a:lnTo>
                  <a:lnTo>
                    <a:pt x="101597" y="1207188"/>
                  </a:lnTo>
                  <a:lnTo>
                    <a:pt x="81042" y="1168083"/>
                  </a:lnTo>
                  <a:lnTo>
                    <a:pt x="62635" y="1127814"/>
                  </a:lnTo>
                  <a:lnTo>
                    <a:pt x="46450" y="1086451"/>
                  </a:lnTo>
                  <a:lnTo>
                    <a:pt x="32556" y="1044061"/>
                  </a:lnTo>
                  <a:lnTo>
                    <a:pt x="21028" y="1000715"/>
                  </a:lnTo>
                  <a:lnTo>
                    <a:pt x="11936" y="956482"/>
                  </a:lnTo>
                  <a:lnTo>
                    <a:pt x="5353" y="911431"/>
                  </a:lnTo>
                  <a:lnTo>
                    <a:pt x="1350" y="865630"/>
                  </a:lnTo>
                  <a:lnTo>
                    <a:pt x="0" y="81915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E36C0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20"/>
          <p:cNvSpPr txBox="1"/>
          <p:nvPr/>
        </p:nvSpPr>
        <p:spPr>
          <a:xfrm>
            <a:off x="5656233" y="1157465"/>
            <a:ext cx="582900" cy="6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spAutoFit/>
          </a:bodyPr>
          <a:lstStyle/>
          <a:p>
            <a:pPr marL="88900" marR="0" lvl="0" indent="0" algn="l" rtl="0">
              <a:lnSpc>
                <a:spcPct val="111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Market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2700" marR="0" lvl="0" indent="0" algn="l" rtl="0">
              <a:lnSpc>
                <a:spcPct val="111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Research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35" name="Google Shape;135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90475" y="2020015"/>
            <a:ext cx="360521" cy="262889"/>
          </a:xfrm>
          <a:custGeom>
            <a:avLst/>
            <a:gdLst/>
            <a:ahLst/>
            <a:cxnLst/>
            <a:rect l="l" t="t" r="r" b="b"/>
            <a:pathLst>
              <a:path w="480695" h="350519" extrusionOk="0">
                <a:moveTo>
                  <a:pt x="349503" y="0"/>
                </a:moveTo>
                <a:lnTo>
                  <a:pt x="61340" y="62864"/>
                </a:lnTo>
                <a:lnTo>
                  <a:pt x="96138" y="222503"/>
                </a:lnTo>
                <a:lnTo>
                  <a:pt x="0" y="243459"/>
                </a:lnTo>
                <a:lnTo>
                  <a:pt x="274954" y="350520"/>
                </a:lnTo>
                <a:lnTo>
                  <a:pt x="480313" y="138684"/>
                </a:lnTo>
                <a:lnTo>
                  <a:pt x="384301" y="159638"/>
                </a:lnTo>
                <a:lnTo>
                  <a:pt x="349503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60139" y="2392633"/>
            <a:ext cx="1292543" cy="1202531"/>
          </a:xfrm>
          <a:custGeom>
            <a:avLst/>
            <a:gdLst/>
            <a:ahLst/>
            <a:cxnLst/>
            <a:rect l="l" t="t" r="r" b="b"/>
            <a:pathLst>
              <a:path w="1723390" h="1603375" extrusionOk="0">
                <a:moveTo>
                  <a:pt x="0" y="801624"/>
                </a:moveTo>
                <a:lnTo>
                  <a:pt x="1462" y="754522"/>
                </a:lnTo>
                <a:lnTo>
                  <a:pt x="5795" y="708138"/>
                </a:lnTo>
                <a:lnTo>
                  <a:pt x="12919" y="662545"/>
                </a:lnTo>
                <a:lnTo>
                  <a:pt x="22752" y="617819"/>
                </a:lnTo>
                <a:lnTo>
                  <a:pt x="35213" y="574036"/>
                </a:lnTo>
                <a:lnTo>
                  <a:pt x="50222" y="531270"/>
                </a:lnTo>
                <a:lnTo>
                  <a:pt x="67698" y="489596"/>
                </a:lnTo>
                <a:lnTo>
                  <a:pt x="87561" y="449091"/>
                </a:lnTo>
                <a:lnTo>
                  <a:pt x="109728" y="409828"/>
                </a:lnTo>
                <a:lnTo>
                  <a:pt x="134120" y="371884"/>
                </a:lnTo>
                <a:lnTo>
                  <a:pt x="160656" y="335332"/>
                </a:lnTo>
                <a:lnTo>
                  <a:pt x="189254" y="300250"/>
                </a:lnTo>
                <a:lnTo>
                  <a:pt x="219835" y="266711"/>
                </a:lnTo>
                <a:lnTo>
                  <a:pt x="252317" y="234791"/>
                </a:lnTo>
                <a:lnTo>
                  <a:pt x="286619" y="204565"/>
                </a:lnTo>
                <a:lnTo>
                  <a:pt x="322661" y="176108"/>
                </a:lnTo>
                <a:lnTo>
                  <a:pt x="360362" y="149496"/>
                </a:lnTo>
                <a:lnTo>
                  <a:pt x="399640" y="124803"/>
                </a:lnTo>
                <a:lnTo>
                  <a:pt x="440416" y="102106"/>
                </a:lnTo>
                <a:lnTo>
                  <a:pt x="482609" y="81478"/>
                </a:lnTo>
                <a:lnTo>
                  <a:pt x="526137" y="62995"/>
                </a:lnTo>
                <a:lnTo>
                  <a:pt x="570919" y="46733"/>
                </a:lnTo>
                <a:lnTo>
                  <a:pt x="616876" y="32767"/>
                </a:lnTo>
                <a:lnTo>
                  <a:pt x="663926" y="21171"/>
                </a:lnTo>
                <a:lnTo>
                  <a:pt x="711988" y="12021"/>
                </a:lnTo>
                <a:lnTo>
                  <a:pt x="760982" y="5393"/>
                </a:lnTo>
                <a:lnTo>
                  <a:pt x="810826" y="1360"/>
                </a:lnTo>
                <a:lnTo>
                  <a:pt x="861441" y="0"/>
                </a:lnTo>
                <a:lnTo>
                  <a:pt x="912055" y="1360"/>
                </a:lnTo>
                <a:lnTo>
                  <a:pt x="961899" y="5393"/>
                </a:lnTo>
                <a:lnTo>
                  <a:pt x="1010893" y="12021"/>
                </a:lnTo>
                <a:lnTo>
                  <a:pt x="1058955" y="21171"/>
                </a:lnTo>
                <a:lnTo>
                  <a:pt x="1106005" y="32767"/>
                </a:lnTo>
                <a:lnTo>
                  <a:pt x="1151962" y="46733"/>
                </a:lnTo>
                <a:lnTo>
                  <a:pt x="1196744" y="62995"/>
                </a:lnTo>
                <a:lnTo>
                  <a:pt x="1240272" y="81478"/>
                </a:lnTo>
                <a:lnTo>
                  <a:pt x="1282465" y="102106"/>
                </a:lnTo>
                <a:lnTo>
                  <a:pt x="1323241" y="124803"/>
                </a:lnTo>
                <a:lnTo>
                  <a:pt x="1362519" y="149496"/>
                </a:lnTo>
                <a:lnTo>
                  <a:pt x="1400220" y="176108"/>
                </a:lnTo>
                <a:lnTo>
                  <a:pt x="1436262" y="204565"/>
                </a:lnTo>
                <a:lnTo>
                  <a:pt x="1470564" y="234791"/>
                </a:lnTo>
                <a:lnTo>
                  <a:pt x="1503046" y="266711"/>
                </a:lnTo>
                <a:lnTo>
                  <a:pt x="1533627" y="300250"/>
                </a:lnTo>
                <a:lnTo>
                  <a:pt x="1562225" y="335332"/>
                </a:lnTo>
                <a:lnTo>
                  <a:pt x="1588761" y="371884"/>
                </a:lnTo>
                <a:lnTo>
                  <a:pt x="1613153" y="409828"/>
                </a:lnTo>
                <a:lnTo>
                  <a:pt x="1635320" y="449091"/>
                </a:lnTo>
                <a:lnTo>
                  <a:pt x="1655183" y="489596"/>
                </a:lnTo>
                <a:lnTo>
                  <a:pt x="1672659" y="531270"/>
                </a:lnTo>
                <a:lnTo>
                  <a:pt x="1687668" y="574036"/>
                </a:lnTo>
                <a:lnTo>
                  <a:pt x="1700129" y="617819"/>
                </a:lnTo>
                <a:lnTo>
                  <a:pt x="1709962" y="662545"/>
                </a:lnTo>
                <a:lnTo>
                  <a:pt x="1717086" y="708138"/>
                </a:lnTo>
                <a:lnTo>
                  <a:pt x="1721419" y="754522"/>
                </a:lnTo>
                <a:lnTo>
                  <a:pt x="1722881" y="801624"/>
                </a:lnTo>
                <a:lnTo>
                  <a:pt x="1721419" y="848725"/>
                </a:lnTo>
                <a:lnTo>
                  <a:pt x="1717086" y="895109"/>
                </a:lnTo>
                <a:lnTo>
                  <a:pt x="1709962" y="940702"/>
                </a:lnTo>
                <a:lnTo>
                  <a:pt x="1700129" y="985428"/>
                </a:lnTo>
                <a:lnTo>
                  <a:pt x="1687668" y="1029211"/>
                </a:lnTo>
                <a:lnTo>
                  <a:pt x="1672659" y="1071977"/>
                </a:lnTo>
                <a:lnTo>
                  <a:pt x="1655183" y="1113651"/>
                </a:lnTo>
                <a:lnTo>
                  <a:pt x="1635320" y="1154156"/>
                </a:lnTo>
                <a:lnTo>
                  <a:pt x="1613153" y="1193419"/>
                </a:lnTo>
                <a:lnTo>
                  <a:pt x="1588761" y="1231363"/>
                </a:lnTo>
                <a:lnTo>
                  <a:pt x="1562225" y="1267915"/>
                </a:lnTo>
                <a:lnTo>
                  <a:pt x="1533627" y="1302997"/>
                </a:lnTo>
                <a:lnTo>
                  <a:pt x="1503046" y="1336536"/>
                </a:lnTo>
                <a:lnTo>
                  <a:pt x="1470564" y="1368456"/>
                </a:lnTo>
                <a:lnTo>
                  <a:pt x="1436262" y="1398682"/>
                </a:lnTo>
                <a:lnTo>
                  <a:pt x="1400220" y="1427139"/>
                </a:lnTo>
                <a:lnTo>
                  <a:pt x="1362519" y="1453751"/>
                </a:lnTo>
                <a:lnTo>
                  <a:pt x="1323241" y="1478444"/>
                </a:lnTo>
                <a:lnTo>
                  <a:pt x="1282465" y="1501141"/>
                </a:lnTo>
                <a:lnTo>
                  <a:pt x="1240272" y="1521769"/>
                </a:lnTo>
                <a:lnTo>
                  <a:pt x="1196744" y="1540252"/>
                </a:lnTo>
                <a:lnTo>
                  <a:pt x="1151962" y="1556514"/>
                </a:lnTo>
                <a:lnTo>
                  <a:pt x="1106005" y="1570480"/>
                </a:lnTo>
                <a:lnTo>
                  <a:pt x="1058955" y="1582076"/>
                </a:lnTo>
                <a:lnTo>
                  <a:pt x="1010893" y="1591226"/>
                </a:lnTo>
                <a:lnTo>
                  <a:pt x="961899" y="1597854"/>
                </a:lnTo>
                <a:lnTo>
                  <a:pt x="912055" y="1601887"/>
                </a:lnTo>
                <a:lnTo>
                  <a:pt x="861441" y="1603248"/>
                </a:lnTo>
                <a:lnTo>
                  <a:pt x="810826" y="1601887"/>
                </a:lnTo>
                <a:lnTo>
                  <a:pt x="760982" y="1597854"/>
                </a:lnTo>
                <a:lnTo>
                  <a:pt x="711988" y="1591226"/>
                </a:lnTo>
                <a:lnTo>
                  <a:pt x="663926" y="1582076"/>
                </a:lnTo>
                <a:lnTo>
                  <a:pt x="616876" y="1570480"/>
                </a:lnTo>
                <a:lnTo>
                  <a:pt x="570919" y="1556514"/>
                </a:lnTo>
                <a:lnTo>
                  <a:pt x="526137" y="1540252"/>
                </a:lnTo>
                <a:lnTo>
                  <a:pt x="482609" y="1521769"/>
                </a:lnTo>
                <a:lnTo>
                  <a:pt x="440416" y="1501141"/>
                </a:lnTo>
                <a:lnTo>
                  <a:pt x="399640" y="1478444"/>
                </a:lnTo>
                <a:lnTo>
                  <a:pt x="360362" y="1453751"/>
                </a:lnTo>
                <a:lnTo>
                  <a:pt x="322661" y="1427139"/>
                </a:lnTo>
                <a:lnTo>
                  <a:pt x="286619" y="1398682"/>
                </a:lnTo>
                <a:lnTo>
                  <a:pt x="252317" y="1368456"/>
                </a:lnTo>
                <a:lnTo>
                  <a:pt x="219835" y="1336536"/>
                </a:lnTo>
                <a:lnTo>
                  <a:pt x="189254" y="1302997"/>
                </a:lnTo>
                <a:lnTo>
                  <a:pt x="160656" y="1267915"/>
                </a:lnTo>
                <a:lnTo>
                  <a:pt x="134120" y="1231363"/>
                </a:lnTo>
                <a:lnTo>
                  <a:pt x="109728" y="1193419"/>
                </a:lnTo>
                <a:lnTo>
                  <a:pt x="87561" y="1154156"/>
                </a:lnTo>
                <a:lnTo>
                  <a:pt x="67698" y="1113651"/>
                </a:lnTo>
                <a:lnTo>
                  <a:pt x="50222" y="1071977"/>
                </a:lnTo>
                <a:lnTo>
                  <a:pt x="35213" y="1029211"/>
                </a:lnTo>
                <a:lnTo>
                  <a:pt x="22752" y="985428"/>
                </a:lnTo>
                <a:lnTo>
                  <a:pt x="12919" y="940702"/>
                </a:lnTo>
                <a:lnTo>
                  <a:pt x="5795" y="895109"/>
                </a:lnTo>
                <a:lnTo>
                  <a:pt x="1462" y="848725"/>
                </a:lnTo>
                <a:lnTo>
                  <a:pt x="0" y="801624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rgbClr val="00AF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5948767" y="2799529"/>
            <a:ext cx="7146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700" rIns="0" bIns="0" anchor="t" anchorCtr="0">
            <a:spAutoFit/>
          </a:bodyPr>
          <a:lstStyle/>
          <a:p>
            <a:pPr marL="12700" marR="0" lvl="0" indent="12700" algn="l" rtl="0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Solicitation  Preparation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38" name="Google Shape;138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23093" y="3465893"/>
            <a:ext cx="1236015" cy="1291150"/>
            <a:chOff x="6297548" y="4621529"/>
            <a:chExt cx="1648459" cy="1721992"/>
          </a:xfrm>
        </p:grpSpPr>
        <p:sp>
          <p:nvSpPr>
            <p:cNvPr id="139" name="Google Shape;139;p20"/>
            <p:cNvSpPr/>
            <p:nvPr/>
          </p:nvSpPr>
          <p:spPr>
            <a:xfrm>
              <a:off x="7561325" y="4621529"/>
              <a:ext cx="384175" cy="341629"/>
            </a:xfrm>
            <a:custGeom>
              <a:avLst/>
              <a:gdLst/>
              <a:ahLst/>
              <a:cxnLst/>
              <a:rect l="l" t="t" r="r" b="b"/>
              <a:pathLst>
                <a:path w="384175" h="341629" extrusionOk="0">
                  <a:moveTo>
                    <a:pt x="153543" y="0"/>
                  </a:moveTo>
                  <a:lnTo>
                    <a:pt x="76707" y="95758"/>
                  </a:lnTo>
                  <a:lnTo>
                    <a:pt x="0" y="34417"/>
                  </a:lnTo>
                  <a:lnTo>
                    <a:pt x="115189" y="283845"/>
                  </a:lnTo>
                  <a:lnTo>
                    <a:pt x="383794" y="341630"/>
                  </a:lnTo>
                  <a:lnTo>
                    <a:pt x="306958" y="280162"/>
                  </a:lnTo>
                  <a:lnTo>
                    <a:pt x="383794" y="184277"/>
                  </a:lnTo>
                  <a:lnTo>
                    <a:pt x="15354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6297548" y="4855082"/>
              <a:ext cx="1648459" cy="1488439"/>
            </a:xfrm>
            <a:custGeom>
              <a:avLst/>
              <a:gdLst/>
              <a:ahLst/>
              <a:cxnLst/>
              <a:rect l="l" t="t" r="r" b="b"/>
              <a:pathLst>
                <a:path w="1648459" h="1488439" extrusionOk="0">
                  <a:moveTo>
                    <a:pt x="0" y="744093"/>
                  </a:moveTo>
                  <a:lnTo>
                    <a:pt x="1503" y="698762"/>
                  </a:lnTo>
                  <a:lnTo>
                    <a:pt x="5958" y="654151"/>
                  </a:lnTo>
                  <a:lnTo>
                    <a:pt x="13276" y="610335"/>
                  </a:lnTo>
                  <a:lnTo>
                    <a:pt x="23372" y="567394"/>
                  </a:lnTo>
                  <a:lnTo>
                    <a:pt x="36160" y="525405"/>
                  </a:lnTo>
                  <a:lnTo>
                    <a:pt x="51554" y="484446"/>
                  </a:lnTo>
                  <a:lnTo>
                    <a:pt x="69467" y="444594"/>
                  </a:lnTo>
                  <a:lnTo>
                    <a:pt x="89814" y="405928"/>
                  </a:lnTo>
                  <a:lnTo>
                    <a:pt x="112507" y="368525"/>
                  </a:lnTo>
                  <a:lnTo>
                    <a:pt x="137462" y="332463"/>
                  </a:lnTo>
                  <a:lnTo>
                    <a:pt x="164591" y="297821"/>
                  </a:lnTo>
                  <a:lnTo>
                    <a:pt x="193809" y="264674"/>
                  </a:lnTo>
                  <a:lnTo>
                    <a:pt x="225029" y="233103"/>
                  </a:lnTo>
                  <a:lnTo>
                    <a:pt x="258165" y="203183"/>
                  </a:lnTo>
                  <a:lnTo>
                    <a:pt x="293132" y="174994"/>
                  </a:lnTo>
                  <a:lnTo>
                    <a:pt x="329842" y="148613"/>
                  </a:lnTo>
                  <a:lnTo>
                    <a:pt x="368210" y="124117"/>
                  </a:lnTo>
                  <a:lnTo>
                    <a:pt x="408149" y="101585"/>
                  </a:lnTo>
                  <a:lnTo>
                    <a:pt x="449574" y="81095"/>
                  </a:lnTo>
                  <a:lnTo>
                    <a:pt x="492398" y="62724"/>
                  </a:lnTo>
                  <a:lnTo>
                    <a:pt x="536535" y="46549"/>
                  </a:lnTo>
                  <a:lnTo>
                    <a:pt x="581898" y="32650"/>
                  </a:lnTo>
                  <a:lnTo>
                    <a:pt x="628403" y="21103"/>
                  </a:lnTo>
                  <a:lnTo>
                    <a:pt x="675961" y="11987"/>
                  </a:lnTo>
                  <a:lnTo>
                    <a:pt x="724488" y="5379"/>
                  </a:lnTo>
                  <a:lnTo>
                    <a:pt x="773898" y="1357"/>
                  </a:lnTo>
                  <a:lnTo>
                    <a:pt x="824102" y="0"/>
                  </a:lnTo>
                  <a:lnTo>
                    <a:pt x="874307" y="1357"/>
                  </a:lnTo>
                  <a:lnTo>
                    <a:pt x="923717" y="5379"/>
                  </a:lnTo>
                  <a:lnTo>
                    <a:pt x="972244" y="11987"/>
                  </a:lnTo>
                  <a:lnTo>
                    <a:pt x="1019802" y="21103"/>
                  </a:lnTo>
                  <a:lnTo>
                    <a:pt x="1066307" y="32650"/>
                  </a:lnTo>
                  <a:lnTo>
                    <a:pt x="1111670" y="46549"/>
                  </a:lnTo>
                  <a:lnTo>
                    <a:pt x="1155807" y="62724"/>
                  </a:lnTo>
                  <a:lnTo>
                    <a:pt x="1198631" y="81095"/>
                  </a:lnTo>
                  <a:lnTo>
                    <a:pt x="1240056" y="101585"/>
                  </a:lnTo>
                  <a:lnTo>
                    <a:pt x="1279995" y="124117"/>
                  </a:lnTo>
                  <a:lnTo>
                    <a:pt x="1318363" y="148613"/>
                  </a:lnTo>
                  <a:lnTo>
                    <a:pt x="1355073" y="174994"/>
                  </a:lnTo>
                  <a:lnTo>
                    <a:pt x="1390040" y="203183"/>
                  </a:lnTo>
                  <a:lnTo>
                    <a:pt x="1423176" y="233103"/>
                  </a:lnTo>
                  <a:lnTo>
                    <a:pt x="1454396" y="264674"/>
                  </a:lnTo>
                  <a:lnTo>
                    <a:pt x="1483614" y="297821"/>
                  </a:lnTo>
                  <a:lnTo>
                    <a:pt x="1510743" y="332463"/>
                  </a:lnTo>
                  <a:lnTo>
                    <a:pt x="1535698" y="368525"/>
                  </a:lnTo>
                  <a:lnTo>
                    <a:pt x="1558391" y="405928"/>
                  </a:lnTo>
                  <a:lnTo>
                    <a:pt x="1578738" y="444594"/>
                  </a:lnTo>
                  <a:lnTo>
                    <a:pt x="1596651" y="484446"/>
                  </a:lnTo>
                  <a:lnTo>
                    <a:pt x="1612045" y="525405"/>
                  </a:lnTo>
                  <a:lnTo>
                    <a:pt x="1624833" y="567394"/>
                  </a:lnTo>
                  <a:lnTo>
                    <a:pt x="1634929" y="610335"/>
                  </a:lnTo>
                  <a:lnTo>
                    <a:pt x="1642247" y="654151"/>
                  </a:lnTo>
                  <a:lnTo>
                    <a:pt x="1646702" y="698762"/>
                  </a:lnTo>
                  <a:lnTo>
                    <a:pt x="1648205" y="744093"/>
                  </a:lnTo>
                  <a:lnTo>
                    <a:pt x="1646702" y="789420"/>
                  </a:lnTo>
                  <a:lnTo>
                    <a:pt x="1642247" y="834030"/>
                  </a:lnTo>
                  <a:lnTo>
                    <a:pt x="1634929" y="877843"/>
                  </a:lnTo>
                  <a:lnTo>
                    <a:pt x="1624833" y="920783"/>
                  </a:lnTo>
                  <a:lnTo>
                    <a:pt x="1612045" y="962770"/>
                  </a:lnTo>
                  <a:lnTo>
                    <a:pt x="1596651" y="1003729"/>
                  </a:lnTo>
                  <a:lnTo>
                    <a:pt x="1578738" y="1043580"/>
                  </a:lnTo>
                  <a:lnTo>
                    <a:pt x="1558391" y="1082246"/>
                  </a:lnTo>
                  <a:lnTo>
                    <a:pt x="1535698" y="1119648"/>
                  </a:lnTo>
                  <a:lnTo>
                    <a:pt x="1510743" y="1155710"/>
                  </a:lnTo>
                  <a:lnTo>
                    <a:pt x="1483614" y="1190354"/>
                  </a:lnTo>
                  <a:lnTo>
                    <a:pt x="1454396" y="1223500"/>
                  </a:lnTo>
                  <a:lnTo>
                    <a:pt x="1423176" y="1255073"/>
                  </a:lnTo>
                  <a:lnTo>
                    <a:pt x="1390040" y="1284993"/>
                  </a:lnTo>
                  <a:lnTo>
                    <a:pt x="1355073" y="1313183"/>
                  </a:lnTo>
                  <a:lnTo>
                    <a:pt x="1318363" y="1339565"/>
                  </a:lnTo>
                  <a:lnTo>
                    <a:pt x="1279995" y="1364061"/>
                  </a:lnTo>
                  <a:lnTo>
                    <a:pt x="1240056" y="1386594"/>
                  </a:lnTo>
                  <a:lnTo>
                    <a:pt x="1198631" y="1407085"/>
                  </a:lnTo>
                  <a:lnTo>
                    <a:pt x="1155807" y="1425458"/>
                  </a:lnTo>
                  <a:lnTo>
                    <a:pt x="1111670" y="1441633"/>
                  </a:lnTo>
                  <a:lnTo>
                    <a:pt x="1066307" y="1455533"/>
                  </a:lnTo>
                  <a:lnTo>
                    <a:pt x="1019802" y="1467080"/>
                  </a:lnTo>
                  <a:lnTo>
                    <a:pt x="972244" y="1476197"/>
                  </a:lnTo>
                  <a:lnTo>
                    <a:pt x="923717" y="1482805"/>
                  </a:lnTo>
                  <a:lnTo>
                    <a:pt x="874307" y="1486828"/>
                  </a:lnTo>
                  <a:lnTo>
                    <a:pt x="824102" y="1488186"/>
                  </a:lnTo>
                  <a:lnTo>
                    <a:pt x="773898" y="1486828"/>
                  </a:lnTo>
                  <a:lnTo>
                    <a:pt x="724488" y="1482805"/>
                  </a:lnTo>
                  <a:lnTo>
                    <a:pt x="675961" y="1476197"/>
                  </a:lnTo>
                  <a:lnTo>
                    <a:pt x="628403" y="1467080"/>
                  </a:lnTo>
                  <a:lnTo>
                    <a:pt x="581898" y="1455533"/>
                  </a:lnTo>
                  <a:lnTo>
                    <a:pt x="536535" y="1441633"/>
                  </a:lnTo>
                  <a:lnTo>
                    <a:pt x="492398" y="1425458"/>
                  </a:lnTo>
                  <a:lnTo>
                    <a:pt x="449574" y="1407085"/>
                  </a:lnTo>
                  <a:lnTo>
                    <a:pt x="408149" y="1386594"/>
                  </a:lnTo>
                  <a:lnTo>
                    <a:pt x="368210" y="1364061"/>
                  </a:lnTo>
                  <a:lnTo>
                    <a:pt x="329842" y="1339565"/>
                  </a:lnTo>
                  <a:lnTo>
                    <a:pt x="293132" y="1313183"/>
                  </a:lnTo>
                  <a:lnTo>
                    <a:pt x="258165" y="1284993"/>
                  </a:lnTo>
                  <a:lnTo>
                    <a:pt x="225029" y="1255073"/>
                  </a:lnTo>
                  <a:lnTo>
                    <a:pt x="193809" y="1223500"/>
                  </a:lnTo>
                  <a:lnTo>
                    <a:pt x="164591" y="1190354"/>
                  </a:lnTo>
                  <a:lnTo>
                    <a:pt x="137462" y="1155710"/>
                  </a:lnTo>
                  <a:lnTo>
                    <a:pt x="112507" y="1119648"/>
                  </a:lnTo>
                  <a:lnTo>
                    <a:pt x="89814" y="1082246"/>
                  </a:lnTo>
                  <a:lnTo>
                    <a:pt x="69467" y="1043580"/>
                  </a:lnTo>
                  <a:lnTo>
                    <a:pt x="51554" y="1003729"/>
                  </a:lnTo>
                  <a:lnTo>
                    <a:pt x="36160" y="962770"/>
                  </a:lnTo>
                  <a:lnTo>
                    <a:pt x="23372" y="920783"/>
                  </a:lnTo>
                  <a:lnTo>
                    <a:pt x="13276" y="877843"/>
                  </a:lnTo>
                  <a:lnTo>
                    <a:pt x="5958" y="834030"/>
                  </a:lnTo>
                  <a:lnTo>
                    <a:pt x="1503" y="789420"/>
                  </a:lnTo>
                  <a:lnTo>
                    <a:pt x="0" y="744093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CC99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20"/>
          <p:cNvSpPr txBox="1"/>
          <p:nvPr/>
        </p:nvSpPr>
        <p:spPr>
          <a:xfrm>
            <a:off x="5014798" y="4004508"/>
            <a:ext cx="6522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00" rIns="0" bIns="0" anchor="t" anchorCtr="0">
            <a:spAutoFit/>
          </a:bodyPr>
          <a:lstStyle/>
          <a:p>
            <a:pPr marL="63500" marR="0" lvl="0" indent="0" algn="l" rtl="0">
              <a:lnSpc>
                <a:spcPct val="111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Proposal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2700" marR="0" lvl="0" indent="0" algn="l" rtl="0">
              <a:lnSpc>
                <a:spcPct val="111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Evaluation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2" name="Google Shape;142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2891" y="4024792"/>
            <a:ext cx="308614" cy="369094"/>
          </a:xfrm>
          <a:custGeom>
            <a:avLst/>
            <a:gdLst/>
            <a:ahLst/>
            <a:cxnLst/>
            <a:rect l="l" t="t" r="r" b="b"/>
            <a:pathLst>
              <a:path w="300354" h="492125" extrusionOk="0">
                <a:moveTo>
                  <a:pt x="146050" y="0"/>
                </a:moveTo>
                <a:lnTo>
                  <a:pt x="0" y="247738"/>
                </a:lnTo>
                <a:lnTo>
                  <a:pt x="152273" y="491629"/>
                </a:lnTo>
                <a:lnTo>
                  <a:pt x="151002" y="393318"/>
                </a:lnTo>
                <a:lnTo>
                  <a:pt x="300227" y="391413"/>
                </a:lnTo>
                <a:lnTo>
                  <a:pt x="296545" y="96519"/>
                </a:lnTo>
                <a:lnTo>
                  <a:pt x="147320" y="98424"/>
                </a:lnTo>
                <a:lnTo>
                  <a:pt x="14605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0115" y="3650482"/>
            <a:ext cx="1199197" cy="1097279"/>
          </a:xfrm>
          <a:custGeom>
            <a:avLst/>
            <a:gdLst/>
            <a:ahLst/>
            <a:cxnLst/>
            <a:rect l="l" t="t" r="r" b="b"/>
            <a:pathLst>
              <a:path w="1598929" h="1463039" extrusionOk="0">
                <a:moveTo>
                  <a:pt x="0" y="731519"/>
                </a:moveTo>
                <a:lnTo>
                  <a:pt x="1572" y="685259"/>
                </a:lnTo>
                <a:lnTo>
                  <a:pt x="6228" y="639763"/>
                </a:lnTo>
                <a:lnTo>
                  <a:pt x="13872" y="595117"/>
                </a:lnTo>
                <a:lnTo>
                  <a:pt x="24413" y="551407"/>
                </a:lnTo>
                <a:lnTo>
                  <a:pt x="37755" y="508718"/>
                </a:lnTo>
                <a:lnTo>
                  <a:pt x="53805" y="467136"/>
                </a:lnTo>
                <a:lnTo>
                  <a:pt x="72470" y="426748"/>
                </a:lnTo>
                <a:lnTo>
                  <a:pt x="93656" y="387637"/>
                </a:lnTo>
                <a:lnTo>
                  <a:pt x="117270" y="349891"/>
                </a:lnTo>
                <a:lnTo>
                  <a:pt x="143217" y="313595"/>
                </a:lnTo>
                <a:lnTo>
                  <a:pt x="171404" y="278835"/>
                </a:lnTo>
                <a:lnTo>
                  <a:pt x="201738" y="245696"/>
                </a:lnTo>
                <a:lnTo>
                  <a:pt x="234124" y="214264"/>
                </a:lnTo>
                <a:lnTo>
                  <a:pt x="268469" y="184625"/>
                </a:lnTo>
                <a:lnTo>
                  <a:pt x="304680" y="156865"/>
                </a:lnTo>
                <a:lnTo>
                  <a:pt x="342663" y="131069"/>
                </a:lnTo>
                <a:lnTo>
                  <a:pt x="382324" y="107323"/>
                </a:lnTo>
                <a:lnTo>
                  <a:pt x="423569" y="85713"/>
                </a:lnTo>
                <a:lnTo>
                  <a:pt x="466305" y="66324"/>
                </a:lnTo>
                <a:lnTo>
                  <a:pt x="510439" y="49242"/>
                </a:lnTo>
                <a:lnTo>
                  <a:pt x="555876" y="34553"/>
                </a:lnTo>
                <a:lnTo>
                  <a:pt x="602523" y="22342"/>
                </a:lnTo>
                <a:lnTo>
                  <a:pt x="650286" y="12696"/>
                </a:lnTo>
                <a:lnTo>
                  <a:pt x="699072" y="5699"/>
                </a:lnTo>
                <a:lnTo>
                  <a:pt x="748787" y="1439"/>
                </a:lnTo>
                <a:lnTo>
                  <a:pt x="799338" y="0"/>
                </a:lnTo>
                <a:lnTo>
                  <a:pt x="849888" y="1439"/>
                </a:lnTo>
                <a:lnTo>
                  <a:pt x="899603" y="5699"/>
                </a:lnTo>
                <a:lnTo>
                  <a:pt x="948389" y="12696"/>
                </a:lnTo>
                <a:lnTo>
                  <a:pt x="996152" y="22342"/>
                </a:lnTo>
                <a:lnTo>
                  <a:pt x="1042799" y="34553"/>
                </a:lnTo>
                <a:lnTo>
                  <a:pt x="1088236" y="49242"/>
                </a:lnTo>
                <a:lnTo>
                  <a:pt x="1132370" y="66324"/>
                </a:lnTo>
                <a:lnTo>
                  <a:pt x="1175106" y="85713"/>
                </a:lnTo>
                <a:lnTo>
                  <a:pt x="1216351" y="107323"/>
                </a:lnTo>
                <a:lnTo>
                  <a:pt x="1256012" y="131069"/>
                </a:lnTo>
                <a:lnTo>
                  <a:pt x="1293995" y="156865"/>
                </a:lnTo>
                <a:lnTo>
                  <a:pt x="1330206" y="184625"/>
                </a:lnTo>
                <a:lnTo>
                  <a:pt x="1364551" y="214264"/>
                </a:lnTo>
                <a:lnTo>
                  <a:pt x="1396937" y="245696"/>
                </a:lnTo>
                <a:lnTo>
                  <a:pt x="1427271" y="278835"/>
                </a:lnTo>
                <a:lnTo>
                  <a:pt x="1455458" y="313595"/>
                </a:lnTo>
                <a:lnTo>
                  <a:pt x="1481405" y="349891"/>
                </a:lnTo>
                <a:lnTo>
                  <a:pt x="1505019" y="387637"/>
                </a:lnTo>
                <a:lnTo>
                  <a:pt x="1526205" y="426748"/>
                </a:lnTo>
                <a:lnTo>
                  <a:pt x="1544870" y="467136"/>
                </a:lnTo>
                <a:lnTo>
                  <a:pt x="1560920" y="508718"/>
                </a:lnTo>
                <a:lnTo>
                  <a:pt x="1574262" y="551407"/>
                </a:lnTo>
                <a:lnTo>
                  <a:pt x="1584803" y="595117"/>
                </a:lnTo>
                <a:lnTo>
                  <a:pt x="1592447" y="639763"/>
                </a:lnTo>
                <a:lnTo>
                  <a:pt x="1597103" y="685259"/>
                </a:lnTo>
                <a:lnTo>
                  <a:pt x="1598676" y="731519"/>
                </a:lnTo>
                <a:lnTo>
                  <a:pt x="1597103" y="777783"/>
                </a:lnTo>
                <a:lnTo>
                  <a:pt x="1592447" y="823281"/>
                </a:lnTo>
                <a:lnTo>
                  <a:pt x="1584803" y="867929"/>
                </a:lnTo>
                <a:lnTo>
                  <a:pt x="1574262" y="911640"/>
                </a:lnTo>
                <a:lnTo>
                  <a:pt x="1560920" y="954330"/>
                </a:lnTo>
                <a:lnTo>
                  <a:pt x="1544870" y="995913"/>
                </a:lnTo>
                <a:lnTo>
                  <a:pt x="1526205" y="1036302"/>
                </a:lnTo>
                <a:lnTo>
                  <a:pt x="1505019" y="1075413"/>
                </a:lnTo>
                <a:lnTo>
                  <a:pt x="1481405" y="1113159"/>
                </a:lnTo>
                <a:lnTo>
                  <a:pt x="1455458" y="1149455"/>
                </a:lnTo>
                <a:lnTo>
                  <a:pt x="1427271" y="1184215"/>
                </a:lnTo>
                <a:lnTo>
                  <a:pt x="1396937" y="1217353"/>
                </a:lnTo>
                <a:lnTo>
                  <a:pt x="1364551" y="1248784"/>
                </a:lnTo>
                <a:lnTo>
                  <a:pt x="1330206" y="1278422"/>
                </a:lnTo>
                <a:lnTo>
                  <a:pt x="1293995" y="1306182"/>
                </a:lnTo>
                <a:lnTo>
                  <a:pt x="1256012" y="1331977"/>
                </a:lnTo>
                <a:lnTo>
                  <a:pt x="1216351" y="1355722"/>
                </a:lnTo>
                <a:lnTo>
                  <a:pt x="1175106" y="1377331"/>
                </a:lnTo>
                <a:lnTo>
                  <a:pt x="1132370" y="1396720"/>
                </a:lnTo>
                <a:lnTo>
                  <a:pt x="1088236" y="1413800"/>
                </a:lnTo>
                <a:lnTo>
                  <a:pt x="1042799" y="1428489"/>
                </a:lnTo>
                <a:lnTo>
                  <a:pt x="996152" y="1440699"/>
                </a:lnTo>
                <a:lnTo>
                  <a:pt x="948389" y="1450344"/>
                </a:lnTo>
                <a:lnTo>
                  <a:pt x="899603" y="1457340"/>
                </a:lnTo>
                <a:lnTo>
                  <a:pt x="849888" y="1461600"/>
                </a:lnTo>
                <a:lnTo>
                  <a:pt x="799338" y="1463039"/>
                </a:lnTo>
                <a:lnTo>
                  <a:pt x="748787" y="1461600"/>
                </a:lnTo>
                <a:lnTo>
                  <a:pt x="699072" y="1457340"/>
                </a:lnTo>
                <a:lnTo>
                  <a:pt x="650286" y="1450344"/>
                </a:lnTo>
                <a:lnTo>
                  <a:pt x="602523" y="1440699"/>
                </a:lnTo>
                <a:lnTo>
                  <a:pt x="555876" y="1428489"/>
                </a:lnTo>
                <a:lnTo>
                  <a:pt x="510439" y="1413800"/>
                </a:lnTo>
                <a:lnTo>
                  <a:pt x="466305" y="1396720"/>
                </a:lnTo>
                <a:lnTo>
                  <a:pt x="423569" y="1377331"/>
                </a:lnTo>
                <a:lnTo>
                  <a:pt x="382324" y="1355722"/>
                </a:lnTo>
                <a:lnTo>
                  <a:pt x="342663" y="1331977"/>
                </a:lnTo>
                <a:lnTo>
                  <a:pt x="304680" y="1306182"/>
                </a:lnTo>
                <a:lnTo>
                  <a:pt x="268469" y="1278422"/>
                </a:lnTo>
                <a:lnTo>
                  <a:pt x="234124" y="1248784"/>
                </a:lnTo>
                <a:lnTo>
                  <a:pt x="201738" y="1217353"/>
                </a:lnTo>
                <a:lnTo>
                  <a:pt x="171404" y="1184215"/>
                </a:lnTo>
                <a:lnTo>
                  <a:pt x="143217" y="1149455"/>
                </a:lnTo>
                <a:lnTo>
                  <a:pt x="117270" y="1113159"/>
                </a:lnTo>
                <a:lnTo>
                  <a:pt x="93656" y="1075413"/>
                </a:lnTo>
                <a:lnTo>
                  <a:pt x="72470" y="1036302"/>
                </a:lnTo>
                <a:lnTo>
                  <a:pt x="53805" y="995913"/>
                </a:lnTo>
                <a:lnTo>
                  <a:pt x="37755" y="954330"/>
                </a:lnTo>
                <a:lnTo>
                  <a:pt x="24413" y="911640"/>
                </a:lnTo>
                <a:lnTo>
                  <a:pt x="13872" y="867929"/>
                </a:lnTo>
                <a:lnTo>
                  <a:pt x="6228" y="823281"/>
                </a:lnTo>
                <a:lnTo>
                  <a:pt x="1572" y="777783"/>
                </a:lnTo>
                <a:lnTo>
                  <a:pt x="0" y="731519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3501860" y="4104305"/>
            <a:ext cx="3990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Award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45" name="Google Shape;145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72056" y="2386903"/>
            <a:ext cx="1362120" cy="1384624"/>
            <a:chOff x="2628519" y="3182492"/>
            <a:chExt cx="1816644" cy="1846658"/>
          </a:xfrm>
        </p:grpSpPr>
        <p:sp>
          <p:nvSpPr>
            <p:cNvPr id="146" name="Google Shape;146;p20"/>
            <p:cNvSpPr/>
            <p:nvPr/>
          </p:nvSpPr>
          <p:spPr>
            <a:xfrm>
              <a:off x="4060953" y="4621530"/>
              <a:ext cx="384210" cy="407620"/>
            </a:xfrm>
            <a:custGeom>
              <a:avLst/>
              <a:gdLst/>
              <a:ahLst/>
              <a:cxnLst/>
              <a:rect l="l" t="t" r="r" b="b"/>
              <a:pathLst>
                <a:path w="398145" h="376554" extrusionOk="0">
                  <a:moveTo>
                    <a:pt x="368935" y="0"/>
                  </a:moveTo>
                  <a:lnTo>
                    <a:pt x="81787" y="45846"/>
                  </a:lnTo>
                  <a:lnTo>
                    <a:pt x="0" y="324865"/>
                  </a:lnTo>
                  <a:lnTo>
                    <a:pt x="73787" y="259968"/>
                  </a:lnTo>
                  <a:lnTo>
                    <a:pt x="176402" y="376554"/>
                  </a:lnTo>
                  <a:lnTo>
                    <a:pt x="397890" y="181609"/>
                  </a:lnTo>
                  <a:lnTo>
                    <a:pt x="295148" y="65023"/>
                  </a:lnTo>
                  <a:lnTo>
                    <a:pt x="368935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2628519" y="3182492"/>
              <a:ext cx="1734820" cy="1618614"/>
            </a:xfrm>
            <a:custGeom>
              <a:avLst/>
              <a:gdLst/>
              <a:ahLst/>
              <a:cxnLst/>
              <a:rect l="l" t="t" r="r" b="b"/>
              <a:pathLst>
                <a:path w="1734820" h="1618614" extrusionOk="0">
                  <a:moveTo>
                    <a:pt x="0" y="809244"/>
                  </a:moveTo>
                  <a:lnTo>
                    <a:pt x="1372" y="763324"/>
                  </a:lnTo>
                  <a:lnTo>
                    <a:pt x="5442" y="718077"/>
                  </a:lnTo>
                  <a:lnTo>
                    <a:pt x="12134" y="673569"/>
                  </a:lnTo>
                  <a:lnTo>
                    <a:pt x="21377" y="629870"/>
                  </a:lnTo>
                  <a:lnTo>
                    <a:pt x="33097" y="587048"/>
                  </a:lnTo>
                  <a:lnTo>
                    <a:pt x="47221" y="545171"/>
                  </a:lnTo>
                  <a:lnTo>
                    <a:pt x="63676" y="504307"/>
                  </a:lnTo>
                  <a:lnTo>
                    <a:pt x="82388" y="464525"/>
                  </a:lnTo>
                  <a:lnTo>
                    <a:pt x="103284" y="425893"/>
                  </a:lnTo>
                  <a:lnTo>
                    <a:pt x="126291" y="388480"/>
                  </a:lnTo>
                  <a:lnTo>
                    <a:pt x="151336" y="352353"/>
                  </a:lnTo>
                  <a:lnTo>
                    <a:pt x="178345" y="317582"/>
                  </a:lnTo>
                  <a:lnTo>
                    <a:pt x="207246" y="284233"/>
                  </a:lnTo>
                  <a:lnTo>
                    <a:pt x="237965" y="252377"/>
                  </a:lnTo>
                  <a:lnTo>
                    <a:pt x="270429" y="222080"/>
                  </a:lnTo>
                  <a:lnTo>
                    <a:pt x="304565" y="193412"/>
                  </a:lnTo>
                  <a:lnTo>
                    <a:pt x="340299" y="166441"/>
                  </a:lnTo>
                  <a:lnTo>
                    <a:pt x="377559" y="141234"/>
                  </a:lnTo>
                  <a:lnTo>
                    <a:pt x="416271" y="117861"/>
                  </a:lnTo>
                  <a:lnTo>
                    <a:pt x="456362" y="96390"/>
                  </a:lnTo>
                  <a:lnTo>
                    <a:pt x="497759" y="76889"/>
                  </a:lnTo>
                  <a:lnTo>
                    <a:pt x="540388" y="59426"/>
                  </a:lnTo>
                  <a:lnTo>
                    <a:pt x="584177" y="44070"/>
                  </a:lnTo>
                  <a:lnTo>
                    <a:pt x="629052" y="30888"/>
                  </a:lnTo>
                  <a:lnTo>
                    <a:pt x="674939" y="19951"/>
                  </a:lnTo>
                  <a:lnTo>
                    <a:pt x="721767" y="11325"/>
                  </a:lnTo>
                  <a:lnTo>
                    <a:pt x="769461" y="5078"/>
                  </a:lnTo>
                  <a:lnTo>
                    <a:pt x="817948" y="1281"/>
                  </a:lnTo>
                  <a:lnTo>
                    <a:pt x="867156" y="0"/>
                  </a:lnTo>
                  <a:lnTo>
                    <a:pt x="916363" y="1281"/>
                  </a:lnTo>
                  <a:lnTo>
                    <a:pt x="964850" y="5078"/>
                  </a:lnTo>
                  <a:lnTo>
                    <a:pt x="1012544" y="11325"/>
                  </a:lnTo>
                  <a:lnTo>
                    <a:pt x="1059372" y="19951"/>
                  </a:lnTo>
                  <a:lnTo>
                    <a:pt x="1105259" y="30888"/>
                  </a:lnTo>
                  <a:lnTo>
                    <a:pt x="1150134" y="44070"/>
                  </a:lnTo>
                  <a:lnTo>
                    <a:pt x="1193923" y="59426"/>
                  </a:lnTo>
                  <a:lnTo>
                    <a:pt x="1236552" y="76889"/>
                  </a:lnTo>
                  <a:lnTo>
                    <a:pt x="1277949" y="96390"/>
                  </a:lnTo>
                  <a:lnTo>
                    <a:pt x="1318040" y="117861"/>
                  </a:lnTo>
                  <a:lnTo>
                    <a:pt x="1356752" y="141234"/>
                  </a:lnTo>
                  <a:lnTo>
                    <a:pt x="1394012" y="166441"/>
                  </a:lnTo>
                  <a:lnTo>
                    <a:pt x="1429746" y="193412"/>
                  </a:lnTo>
                  <a:lnTo>
                    <a:pt x="1463882" y="222080"/>
                  </a:lnTo>
                  <a:lnTo>
                    <a:pt x="1496346" y="252377"/>
                  </a:lnTo>
                  <a:lnTo>
                    <a:pt x="1527065" y="284233"/>
                  </a:lnTo>
                  <a:lnTo>
                    <a:pt x="1555966" y="317582"/>
                  </a:lnTo>
                  <a:lnTo>
                    <a:pt x="1582975" y="352353"/>
                  </a:lnTo>
                  <a:lnTo>
                    <a:pt x="1608020" y="388480"/>
                  </a:lnTo>
                  <a:lnTo>
                    <a:pt x="1631027" y="425893"/>
                  </a:lnTo>
                  <a:lnTo>
                    <a:pt x="1651923" y="464525"/>
                  </a:lnTo>
                  <a:lnTo>
                    <a:pt x="1670635" y="504307"/>
                  </a:lnTo>
                  <a:lnTo>
                    <a:pt x="1687090" y="545171"/>
                  </a:lnTo>
                  <a:lnTo>
                    <a:pt x="1701214" y="587048"/>
                  </a:lnTo>
                  <a:lnTo>
                    <a:pt x="1712934" y="629870"/>
                  </a:lnTo>
                  <a:lnTo>
                    <a:pt x="1722177" y="673569"/>
                  </a:lnTo>
                  <a:lnTo>
                    <a:pt x="1728869" y="718077"/>
                  </a:lnTo>
                  <a:lnTo>
                    <a:pt x="1732939" y="763324"/>
                  </a:lnTo>
                  <a:lnTo>
                    <a:pt x="1734311" y="809244"/>
                  </a:lnTo>
                  <a:lnTo>
                    <a:pt x="1732939" y="855163"/>
                  </a:lnTo>
                  <a:lnTo>
                    <a:pt x="1728869" y="900410"/>
                  </a:lnTo>
                  <a:lnTo>
                    <a:pt x="1722177" y="944918"/>
                  </a:lnTo>
                  <a:lnTo>
                    <a:pt x="1712934" y="988617"/>
                  </a:lnTo>
                  <a:lnTo>
                    <a:pt x="1701214" y="1031439"/>
                  </a:lnTo>
                  <a:lnTo>
                    <a:pt x="1687090" y="1073316"/>
                  </a:lnTo>
                  <a:lnTo>
                    <a:pt x="1670635" y="1114180"/>
                  </a:lnTo>
                  <a:lnTo>
                    <a:pt x="1651923" y="1153962"/>
                  </a:lnTo>
                  <a:lnTo>
                    <a:pt x="1631027" y="1192594"/>
                  </a:lnTo>
                  <a:lnTo>
                    <a:pt x="1608020" y="1230007"/>
                  </a:lnTo>
                  <a:lnTo>
                    <a:pt x="1582975" y="1266134"/>
                  </a:lnTo>
                  <a:lnTo>
                    <a:pt x="1555966" y="1300905"/>
                  </a:lnTo>
                  <a:lnTo>
                    <a:pt x="1527065" y="1334254"/>
                  </a:lnTo>
                  <a:lnTo>
                    <a:pt x="1496346" y="1366110"/>
                  </a:lnTo>
                  <a:lnTo>
                    <a:pt x="1463882" y="1396407"/>
                  </a:lnTo>
                  <a:lnTo>
                    <a:pt x="1429746" y="1425075"/>
                  </a:lnTo>
                  <a:lnTo>
                    <a:pt x="1394012" y="1452046"/>
                  </a:lnTo>
                  <a:lnTo>
                    <a:pt x="1356752" y="1477253"/>
                  </a:lnTo>
                  <a:lnTo>
                    <a:pt x="1318040" y="1500626"/>
                  </a:lnTo>
                  <a:lnTo>
                    <a:pt x="1277949" y="1522097"/>
                  </a:lnTo>
                  <a:lnTo>
                    <a:pt x="1236552" y="1541598"/>
                  </a:lnTo>
                  <a:lnTo>
                    <a:pt x="1193923" y="1559061"/>
                  </a:lnTo>
                  <a:lnTo>
                    <a:pt x="1150134" y="1574417"/>
                  </a:lnTo>
                  <a:lnTo>
                    <a:pt x="1105259" y="1587599"/>
                  </a:lnTo>
                  <a:lnTo>
                    <a:pt x="1059372" y="1598536"/>
                  </a:lnTo>
                  <a:lnTo>
                    <a:pt x="1012544" y="1607162"/>
                  </a:lnTo>
                  <a:lnTo>
                    <a:pt x="964850" y="1613409"/>
                  </a:lnTo>
                  <a:lnTo>
                    <a:pt x="916363" y="1617206"/>
                  </a:lnTo>
                  <a:lnTo>
                    <a:pt x="867156" y="1618488"/>
                  </a:lnTo>
                  <a:lnTo>
                    <a:pt x="817948" y="1617206"/>
                  </a:lnTo>
                  <a:lnTo>
                    <a:pt x="769461" y="1613409"/>
                  </a:lnTo>
                  <a:lnTo>
                    <a:pt x="721767" y="1607162"/>
                  </a:lnTo>
                  <a:lnTo>
                    <a:pt x="674939" y="1598536"/>
                  </a:lnTo>
                  <a:lnTo>
                    <a:pt x="629052" y="1587599"/>
                  </a:lnTo>
                  <a:lnTo>
                    <a:pt x="584177" y="1574417"/>
                  </a:lnTo>
                  <a:lnTo>
                    <a:pt x="540388" y="1559061"/>
                  </a:lnTo>
                  <a:lnTo>
                    <a:pt x="497759" y="1541598"/>
                  </a:lnTo>
                  <a:lnTo>
                    <a:pt x="456362" y="1522097"/>
                  </a:lnTo>
                  <a:lnTo>
                    <a:pt x="416271" y="1500626"/>
                  </a:lnTo>
                  <a:lnTo>
                    <a:pt x="377559" y="1477253"/>
                  </a:lnTo>
                  <a:lnTo>
                    <a:pt x="340299" y="1452046"/>
                  </a:lnTo>
                  <a:lnTo>
                    <a:pt x="304565" y="1425075"/>
                  </a:lnTo>
                  <a:lnTo>
                    <a:pt x="270429" y="1396407"/>
                  </a:lnTo>
                  <a:lnTo>
                    <a:pt x="237965" y="1366110"/>
                  </a:lnTo>
                  <a:lnTo>
                    <a:pt x="207246" y="1334254"/>
                  </a:lnTo>
                  <a:lnTo>
                    <a:pt x="178345" y="1300905"/>
                  </a:lnTo>
                  <a:lnTo>
                    <a:pt x="151336" y="1266134"/>
                  </a:lnTo>
                  <a:lnTo>
                    <a:pt x="126291" y="1230007"/>
                  </a:lnTo>
                  <a:lnTo>
                    <a:pt x="103284" y="1192594"/>
                  </a:lnTo>
                  <a:lnTo>
                    <a:pt x="82388" y="1153962"/>
                  </a:lnTo>
                  <a:lnTo>
                    <a:pt x="63676" y="1114180"/>
                  </a:lnTo>
                  <a:lnTo>
                    <a:pt x="47221" y="1073316"/>
                  </a:lnTo>
                  <a:lnTo>
                    <a:pt x="33097" y="1031439"/>
                  </a:lnTo>
                  <a:lnTo>
                    <a:pt x="21377" y="988617"/>
                  </a:lnTo>
                  <a:lnTo>
                    <a:pt x="12134" y="944918"/>
                  </a:lnTo>
                  <a:lnTo>
                    <a:pt x="5442" y="900410"/>
                  </a:lnTo>
                  <a:lnTo>
                    <a:pt x="1372" y="855163"/>
                  </a:lnTo>
                  <a:lnTo>
                    <a:pt x="0" y="809244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33C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8" name="Google Shape;148;p20"/>
          <p:cNvSpPr txBox="1"/>
          <p:nvPr/>
        </p:nvSpPr>
        <p:spPr>
          <a:xfrm>
            <a:off x="2170992" y="2878184"/>
            <a:ext cx="9024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Administration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9" name="Google Shape;149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3978" y="2087244"/>
            <a:ext cx="359569" cy="245745"/>
          </a:xfrm>
          <a:custGeom>
            <a:avLst/>
            <a:gdLst/>
            <a:ahLst/>
            <a:cxnLst/>
            <a:rect l="l" t="t" r="r" b="b"/>
            <a:pathLst>
              <a:path w="479425" h="327660" extrusionOk="0">
                <a:moveTo>
                  <a:pt x="273303" y="0"/>
                </a:moveTo>
                <a:lnTo>
                  <a:pt x="0" y="92710"/>
                </a:lnTo>
                <a:lnTo>
                  <a:pt x="95885" y="114553"/>
                </a:lnTo>
                <a:lnTo>
                  <a:pt x="62229" y="262000"/>
                </a:lnTo>
                <a:lnTo>
                  <a:pt x="349758" y="327660"/>
                </a:lnTo>
                <a:lnTo>
                  <a:pt x="383413" y="180212"/>
                </a:lnTo>
                <a:lnTo>
                  <a:pt x="479298" y="202184"/>
                </a:lnTo>
                <a:lnTo>
                  <a:pt x="273303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0594" y="796276"/>
            <a:ext cx="1373504" cy="1199197"/>
          </a:xfrm>
          <a:custGeom>
            <a:avLst/>
            <a:gdLst/>
            <a:ahLst/>
            <a:cxnLst/>
            <a:rect l="l" t="t" r="r" b="b"/>
            <a:pathLst>
              <a:path w="1831339" h="1598930" extrusionOk="0">
                <a:moveTo>
                  <a:pt x="0" y="799338"/>
                </a:moveTo>
                <a:lnTo>
                  <a:pt x="1449" y="753979"/>
                </a:lnTo>
                <a:lnTo>
                  <a:pt x="5746" y="709285"/>
                </a:lnTo>
                <a:lnTo>
                  <a:pt x="12813" y="665322"/>
                </a:lnTo>
                <a:lnTo>
                  <a:pt x="22573" y="622157"/>
                </a:lnTo>
                <a:lnTo>
                  <a:pt x="34948" y="579859"/>
                </a:lnTo>
                <a:lnTo>
                  <a:pt x="49862" y="538494"/>
                </a:lnTo>
                <a:lnTo>
                  <a:pt x="67236" y="498130"/>
                </a:lnTo>
                <a:lnTo>
                  <a:pt x="86994" y="458835"/>
                </a:lnTo>
                <a:lnTo>
                  <a:pt x="109058" y="420676"/>
                </a:lnTo>
                <a:lnTo>
                  <a:pt x="133350" y="383720"/>
                </a:lnTo>
                <a:lnTo>
                  <a:pt x="159794" y="348036"/>
                </a:lnTo>
                <a:lnTo>
                  <a:pt x="188313" y="313690"/>
                </a:lnTo>
                <a:lnTo>
                  <a:pt x="218828" y="280750"/>
                </a:lnTo>
                <a:lnTo>
                  <a:pt x="251263" y="249284"/>
                </a:lnTo>
                <a:lnTo>
                  <a:pt x="285540" y="219358"/>
                </a:lnTo>
                <a:lnTo>
                  <a:pt x="321582" y="191041"/>
                </a:lnTo>
                <a:lnTo>
                  <a:pt x="359311" y="164400"/>
                </a:lnTo>
                <a:lnTo>
                  <a:pt x="398650" y="139503"/>
                </a:lnTo>
                <a:lnTo>
                  <a:pt x="439523" y="116416"/>
                </a:lnTo>
                <a:lnTo>
                  <a:pt x="481851" y="95208"/>
                </a:lnTo>
                <a:lnTo>
                  <a:pt x="525557" y="75946"/>
                </a:lnTo>
                <a:lnTo>
                  <a:pt x="570564" y="58697"/>
                </a:lnTo>
                <a:lnTo>
                  <a:pt x="616794" y="43529"/>
                </a:lnTo>
                <a:lnTo>
                  <a:pt x="664171" y="30510"/>
                </a:lnTo>
                <a:lnTo>
                  <a:pt x="712617" y="19706"/>
                </a:lnTo>
                <a:lnTo>
                  <a:pt x="762054" y="11186"/>
                </a:lnTo>
                <a:lnTo>
                  <a:pt x="812406" y="5016"/>
                </a:lnTo>
                <a:lnTo>
                  <a:pt x="863594" y="1265"/>
                </a:lnTo>
                <a:lnTo>
                  <a:pt x="915543" y="0"/>
                </a:lnTo>
                <a:lnTo>
                  <a:pt x="967491" y="1265"/>
                </a:lnTo>
                <a:lnTo>
                  <a:pt x="1018679" y="5016"/>
                </a:lnTo>
                <a:lnTo>
                  <a:pt x="1069031" y="11186"/>
                </a:lnTo>
                <a:lnTo>
                  <a:pt x="1118468" y="19706"/>
                </a:lnTo>
                <a:lnTo>
                  <a:pt x="1166914" y="30510"/>
                </a:lnTo>
                <a:lnTo>
                  <a:pt x="1214291" y="43529"/>
                </a:lnTo>
                <a:lnTo>
                  <a:pt x="1260521" y="58697"/>
                </a:lnTo>
                <a:lnTo>
                  <a:pt x="1305528" y="75946"/>
                </a:lnTo>
                <a:lnTo>
                  <a:pt x="1349234" y="95208"/>
                </a:lnTo>
                <a:lnTo>
                  <a:pt x="1391562" y="116416"/>
                </a:lnTo>
                <a:lnTo>
                  <a:pt x="1432435" y="139503"/>
                </a:lnTo>
                <a:lnTo>
                  <a:pt x="1471774" y="164400"/>
                </a:lnTo>
                <a:lnTo>
                  <a:pt x="1509503" y="191041"/>
                </a:lnTo>
                <a:lnTo>
                  <a:pt x="1545545" y="219358"/>
                </a:lnTo>
                <a:lnTo>
                  <a:pt x="1579822" y="249284"/>
                </a:lnTo>
                <a:lnTo>
                  <a:pt x="1612257" y="280750"/>
                </a:lnTo>
                <a:lnTo>
                  <a:pt x="1642772" y="313690"/>
                </a:lnTo>
                <a:lnTo>
                  <a:pt x="1671291" y="348036"/>
                </a:lnTo>
                <a:lnTo>
                  <a:pt x="1697735" y="383720"/>
                </a:lnTo>
                <a:lnTo>
                  <a:pt x="1722027" y="420676"/>
                </a:lnTo>
                <a:lnTo>
                  <a:pt x="1744091" y="458835"/>
                </a:lnTo>
                <a:lnTo>
                  <a:pt x="1763849" y="498130"/>
                </a:lnTo>
                <a:lnTo>
                  <a:pt x="1781223" y="538494"/>
                </a:lnTo>
                <a:lnTo>
                  <a:pt x="1796137" y="579859"/>
                </a:lnTo>
                <a:lnTo>
                  <a:pt x="1808512" y="622157"/>
                </a:lnTo>
                <a:lnTo>
                  <a:pt x="1818272" y="665322"/>
                </a:lnTo>
                <a:lnTo>
                  <a:pt x="1825339" y="709285"/>
                </a:lnTo>
                <a:lnTo>
                  <a:pt x="1829636" y="753979"/>
                </a:lnTo>
                <a:lnTo>
                  <a:pt x="1831085" y="799338"/>
                </a:lnTo>
                <a:lnTo>
                  <a:pt x="1829636" y="844696"/>
                </a:lnTo>
                <a:lnTo>
                  <a:pt x="1825339" y="889390"/>
                </a:lnTo>
                <a:lnTo>
                  <a:pt x="1818272" y="933353"/>
                </a:lnTo>
                <a:lnTo>
                  <a:pt x="1808512" y="976518"/>
                </a:lnTo>
                <a:lnTo>
                  <a:pt x="1796137" y="1018816"/>
                </a:lnTo>
                <a:lnTo>
                  <a:pt x="1781223" y="1060181"/>
                </a:lnTo>
                <a:lnTo>
                  <a:pt x="1763849" y="1100545"/>
                </a:lnTo>
                <a:lnTo>
                  <a:pt x="1744091" y="1139840"/>
                </a:lnTo>
                <a:lnTo>
                  <a:pt x="1722027" y="1177999"/>
                </a:lnTo>
                <a:lnTo>
                  <a:pt x="1697735" y="1214955"/>
                </a:lnTo>
                <a:lnTo>
                  <a:pt x="1671291" y="1250639"/>
                </a:lnTo>
                <a:lnTo>
                  <a:pt x="1642772" y="1284985"/>
                </a:lnTo>
                <a:lnTo>
                  <a:pt x="1612257" y="1317925"/>
                </a:lnTo>
                <a:lnTo>
                  <a:pt x="1579822" y="1349391"/>
                </a:lnTo>
                <a:lnTo>
                  <a:pt x="1545545" y="1379317"/>
                </a:lnTo>
                <a:lnTo>
                  <a:pt x="1509503" y="1407634"/>
                </a:lnTo>
                <a:lnTo>
                  <a:pt x="1471774" y="1434275"/>
                </a:lnTo>
                <a:lnTo>
                  <a:pt x="1432435" y="1459172"/>
                </a:lnTo>
                <a:lnTo>
                  <a:pt x="1391562" y="1482259"/>
                </a:lnTo>
                <a:lnTo>
                  <a:pt x="1349234" y="1503467"/>
                </a:lnTo>
                <a:lnTo>
                  <a:pt x="1305528" y="1522729"/>
                </a:lnTo>
                <a:lnTo>
                  <a:pt x="1260521" y="1539978"/>
                </a:lnTo>
                <a:lnTo>
                  <a:pt x="1214291" y="1555146"/>
                </a:lnTo>
                <a:lnTo>
                  <a:pt x="1166914" y="1568165"/>
                </a:lnTo>
                <a:lnTo>
                  <a:pt x="1118468" y="1578969"/>
                </a:lnTo>
                <a:lnTo>
                  <a:pt x="1069031" y="1587489"/>
                </a:lnTo>
                <a:lnTo>
                  <a:pt x="1018679" y="1593659"/>
                </a:lnTo>
                <a:lnTo>
                  <a:pt x="967491" y="1597410"/>
                </a:lnTo>
                <a:lnTo>
                  <a:pt x="915543" y="1598676"/>
                </a:lnTo>
                <a:lnTo>
                  <a:pt x="863594" y="1597410"/>
                </a:lnTo>
                <a:lnTo>
                  <a:pt x="812406" y="1593659"/>
                </a:lnTo>
                <a:lnTo>
                  <a:pt x="762054" y="1587489"/>
                </a:lnTo>
                <a:lnTo>
                  <a:pt x="712617" y="1578969"/>
                </a:lnTo>
                <a:lnTo>
                  <a:pt x="664171" y="1568165"/>
                </a:lnTo>
                <a:lnTo>
                  <a:pt x="616794" y="1555146"/>
                </a:lnTo>
                <a:lnTo>
                  <a:pt x="570564" y="1539978"/>
                </a:lnTo>
                <a:lnTo>
                  <a:pt x="525557" y="1522729"/>
                </a:lnTo>
                <a:lnTo>
                  <a:pt x="481851" y="1503467"/>
                </a:lnTo>
                <a:lnTo>
                  <a:pt x="439523" y="1482259"/>
                </a:lnTo>
                <a:lnTo>
                  <a:pt x="398650" y="1459172"/>
                </a:lnTo>
                <a:lnTo>
                  <a:pt x="359311" y="1434275"/>
                </a:lnTo>
                <a:lnTo>
                  <a:pt x="321582" y="1407634"/>
                </a:lnTo>
                <a:lnTo>
                  <a:pt x="285540" y="1379317"/>
                </a:lnTo>
                <a:lnTo>
                  <a:pt x="251263" y="1349391"/>
                </a:lnTo>
                <a:lnTo>
                  <a:pt x="218828" y="1317925"/>
                </a:lnTo>
                <a:lnTo>
                  <a:pt x="188313" y="1284985"/>
                </a:lnTo>
                <a:lnTo>
                  <a:pt x="159794" y="1250639"/>
                </a:lnTo>
                <a:lnTo>
                  <a:pt x="133350" y="1214955"/>
                </a:lnTo>
                <a:lnTo>
                  <a:pt x="109058" y="1177999"/>
                </a:lnTo>
                <a:lnTo>
                  <a:pt x="86994" y="1139840"/>
                </a:lnTo>
                <a:lnTo>
                  <a:pt x="67236" y="1100545"/>
                </a:lnTo>
                <a:lnTo>
                  <a:pt x="49862" y="1060181"/>
                </a:lnTo>
                <a:lnTo>
                  <a:pt x="34948" y="1018816"/>
                </a:lnTo>
                <a:lnTo>
                  <a:pt x="22573" y="976518"/>
                </a:lnTo>
                <a:lnTo>
                  <a:pt x="12813" y="933353"/>
                </a:lnTo>
                <a:lnTo>
                  <a:pt x="5746" y="889390"/>
                </a:lnTo>
                <a:lnTo>
                  <a:pt x="1449" y="844696"/>
                </a:lnTo>
                <a:lnTo>
                  <a:pt x="0" y="799338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2709395" y="1279734"/>
            <a:ext cx="555000" cy="3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00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Closeout</a:t>
            </a:r>
            <a:endParaRPr sz="1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2" name="Google Shape;152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9276" y="787896"/>
            <a:ext cx="245402" cy="331946"/>
          </a:xfrm>
          <a:custGeom>
            <a:avLst/>
            <a:gdLst/>
            <a:ahLst/>
            <a:cxnLst/>
            <a:rect l="l" t="t" r="r" b="b"/>
            <a:pathLst>
              <a:path w="287020" h="442594" extrusionOk="0">
                <a:moveTo>
                  <a:pt x="68071" y="0"/>
                </a:moveTo>
                <a:lnTo>
                  <a:pt x="111125" y="88391"/>
                </a:lnTo>
                <a:lnTo>
                  <a:pt x="0" y="142493"/>
                </a:lnTo>
                <a:lnTo>
                  <a:pt x="129031" y="407669"/>
                </a:lnTo>
                <a:lnTo>
                  <a:pt x="240156" y="353694"/>
                </a:lnTo>
                <a:lnTo>
                  <a:pt x="283209" y="442087"/>
                </a:lnTo>
                <a:lnTo>
                  <a:pt x="286765" y="167004"/>
                </a:lnTo>
                <a:lnTo>
                  <a:pt x="68071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title" idx="4294967295"/>
          </p:nvPr>
        </p:nvSpPr>
        <p:spPr>
          <a:xfrm>
            <a:off x="2664142" y="1937360"/>
            <a:ext cx="3815700" cy="10041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68575" tIns="34275" rIns="68575" bIns="342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700"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The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700"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Entire Acquisition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700"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Process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3864B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 rot="2095135">
            <a:off x="5666305" y="4189945"/>
            <a:ext cx="2157170" cy="5002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 YOUR BID or PROPOSAL*</a:t>
            </a:r>
            <a:endParaRPr sz="1100"/>
          </a:p>
        </p:txBody>
      </p:sp>
      <p:sp>
        <p:nvSpPr>
          <p:cNvPr id="155" name="Google Shape;15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156" name="Google Shape;15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/>
        </p:nvSpPr>
        <p:spPr>
          <a:xfrm>
            <a:off x="769297" y="3966755"/>
            <a:ext cx="1776300" cy="4848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SAM.gov</a:t>
            </a:r>
            <a:endParaRPr sz="1100"/>
          </a:p>
        </p:txBody>
      </p:sp>
      <p:sp>
        <p:nvSpPr>
          <p:cNvPr id="164" name="Google Shape;164;p21"/>
          <p:cNvSpPr txBox="1"/>
          <p:nvPr/>
        </p:nvSpPr>
        <p:spPr>
          <a:xfrm>
            <a:off x="2710517" y="3966755"/>
            <a:ext cx="2062500" cy="4848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eVerify</a:t>
            </a:r>
            <a:endParaRPr sz="1100"/>
          </a:p>
        </p:txBody>
      </p:sp>
      <p:pic>
        <p:nvPicPr>
          <p:cNvPr id="165" name="Google Shape;165;p21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895" y="1184690"/>
            <a:ext cx="4359721" cy="255203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4851401" y="3971109"/>
            <a:ext cx="3935700" cy="900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Buyers’ Supplier Databases</a:t>
            </a:r>
            <a:endParaRPr sz="1100"/>
          </a:p>
        </p:txBody>
      </p:sp>
      <p:sp>
        <p:nvSpPr>
          <p:cNvPr id="167" name="Google Shape;167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6/27/2022</a:t>
            </a:r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Nancy Cleveland - GTPAC</a:t>
            </a:r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0" name="Google Shape;170;p21"/>
          <p:cNvSpPr>
            <a:spLocks noGrp="1"/>
          </p:cNvSpPr>
          <p:nvPr>
            <p:ph type="title" idx="4294967295"/>
          </p:nvPr>
        </p:nvSpPr>
        <p:spPr>
          <a:xfrm>
            <a:off x="150" y="311775"/>
            <a:ext cx="91440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Mandatory Registrations to Play on the Federal Acquisition Playground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/>
        </p:nvSpPr>
        <p:spPr>
          <a:xfrm>
            <a:off x="739776" y="1229785"/>
            <a:ext cx="7804200" cy="3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810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-US" sz="2300" i="0" u="sng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Solicitation</a:t>
            </a:r>
            <a:r>
              <a:rPr lang="en-US" sz="230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– An advertised invitation to submit a bid, a quote, or a proposal to fulfill a requirement of the government.  Sometimes referred to as an IFB, RFQ or RFP.</a:t>
            </a:r>
            <a:endParaRPr sz="1100"/>
          </a:p>
          <a:p>
            <a:pPr marL="381000" marR="0" lvl="0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/>
            </a:pPr>
            <a:r>
              <a:rPr lang="en-US" sz="2300" i="0" u="sng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Presolicitation</a:t>
            </a:r>
            <a:r>
              <a:rPr lang="en-US" sz="230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– Summary of a forthcoming solicitation, not yet ready for a formal bid.  Usually issued at least </a:t>
            </a:r>
            <a:r>
              <a:rPr lang="en-US" sz="2300" i="0" u="sng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15 days</a:t>
            </a:r>
            <a:r>
              <a:rPr lang="en-US" sz="2300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30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before the Solicitation.  During the pre-solicitation period, vendors normally are at liberty to pose questions and offer suggestions and information. </a:t>
            </a:r>
            <a:endParaRPr sz="2300" i="1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6" name="Google Shape;176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177" name="Google Shape;177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178" name="Google Shape;178;p22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79" name="Google Shape;179;p22"/>
          <p:cNvSpPr>
            <a:spLocks noGrp="1"/>
          </p:cNvSpPr>
          <p:nvPr>
            <p:ph type="title" idx="4294967295"/>
          </p:nvPr>
        </p:nvSpPr>
        <p:spPr>
          <a:xfrm>
            <a:off x="-150" y="319125"/>
            <a:ext cx="91440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Definitions of 4 Often Referred to Solicitations by Government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/>
          <p:nvPr/>
        </p:nvSpPr>
        <p:spPr>
          <a:xfrm>
            <a:off x="990600" y="1452401"/>
            <a:ext cx="7467600" cy="28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810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 startAt="3"/>
            </a:pPr>
            <a:r>
              <a:rPr lang="en-US" sz="2300" i="0" u="sng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Combined Synopsis/Solicitation </a:t>
            </a:r>
            <a:r>
              <a:rPr lang="en-US" sz="2300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230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 streamlined solicitation for commercial items which solicits proposals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i="0" u="none" strike="noStrike" cap="none">
              <a:solidFill>
                <a:srgbClr val="333399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81000" marR="0" lvl="0" indent="-387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AutoNum type="arabicPeriod" startAt="3"/>
            </a:pPr>
            <a:r>
              <a:rPr lang="en-US" sz="2300" i="0" u="sng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Sources Sought </a:t>
            </a:r>
            <a:r>
              <a:rPr lang="en-US" sz="2300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</a:t>
            </a:r>
            <a:r>
              <a:rPr lang="en-US" sz="230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 published synopsis to determine interest in each acquisition. It requests interested parties to submit their capabilities to determine their ability to perform. </a:t>
            </a:r>
            <a:endParaRPr sz="1100"/>
          </a:p>
          <a:p>
            <a:pPr marL="34290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300"/>
              <a:buFont typeface="Arial Narrow"/>
              <a:buNone/>
            </a:pPr>
            <a:r>
              <a:rPr lang="en-US" sz="2300" b="0" i="0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Often used to determine whether a set-aside to small businesses can be justified.</a:t>
            </a:r>
            <a:endParaRPr sz="1100"/>
          </a:p>
        </p:txBody>
      </p:sp>
      <p:sp>
        <p:nvSpPr>
          <p:cNvPr id="185" name="Google Shape;185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186" name="Google Shape;186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88" name="Google Shape;188;p23"/>
          <p:cNvSpPr>
            <a:spLocks noGrp="1"/>
          </p:cNvSpPr>
          <p:nvPr>
            <p:ph type="title" idx="4294967295"/>
          </p:nvPr>
        </p:nvSpPr>
        <p:spPr>
          <a:xfrm>
            <a:off x="-150" y="319125"/>
            <a:ext cx="91440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Definitions of 4 Often Referred to Solicitations by Government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con’t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24"/>
          <p:cNvGraphicFramePr/>
          <p:nvPr/>
        </p:nvGraphicFramePr>
        <p:xfrm>
          <a:off x="422274" y="1791345"/>
          <a:ext cx="8172450" cy="2350865"/>
        </p:xfrm>
        <a:graphic>
          <a:graphicData uri="http://schemas.openxmlformats.org/drawingml/2006/table">
            <a:tbl>
              <a:tblPr firstRow="1" bandRow="1">
                <a:noFill/>
                <a:tableStyleId>{7707B1E2-78B4-4A13-8EB7-0684596D46F1}</a:tableStyleId>
              </a:tblPr>
              <a:tblGrid>
                <a:gridCol w="402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BIDS</a:t>
                      </a:r>
                      <a:endParaRPr sz="1100"/>
                    </a:p>
                  </a:txBody>
                  <a:tcPr marL="68600" marR="68600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PROPOSALS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Bids are submitted in response to Invitation for Bids (</a:t>
                      </a:r>
                      <a:r>
                        <a:rPr lang="en-US" sz="18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IFB</a:t>
                      </a:r>
                      <a:r>
                        <a:rPr lang="en-US" sz="18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s).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Awards are made based on </a:t>
                      </a:r>
                      <a:r>
                        <a:rPr lang="en-US" sz="1800" b="1" u="sng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price and price-related factors.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600" marR="68600" marT="34300" marB="34300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Proposals are submitted in response to Requests for Proposals (</a:t>
                      </a:r>
                      <a:r>
                        <a:rPr lang="en-US" sz="1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RFP</a:t>
                      </a: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s).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Awards are made based </a:t>
                      </a:r>
                      <a:r>
                        <a:rPr lang="en-US" sz="18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on </a:t>
                      </a:r>
                      <a:r>
                        <a:rPr lang="en-US" sz="1800" b="1" u="sng">
                          <a:solidFill>
                            <a:srgbClr val="FF0000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price and non-price factors</a:t>
                      </a: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  Quality is most frequently considered. </a:t>
                      </a:r>
                      <a:endParaRPr sz="1100"/>
                    </a:p>
                  </a:txBody>
                  <a:tcPr marL="68600" marR="68600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" name="Google Shape;194;p24"/>
          <p:cNvSpPr txBox="1"/>
          <p:nvPr/>
        </p:nvSpPr>
        <p:spPr>
          <a:xfrm>
            <a:off x="2022450" y="1253066"/>
            <a:ext cx="5099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i="0" u="none" strike="noStrike" cap="none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Difference between Bids and Proposals</a:t>
            </a:r>
            <a:endParaRPr sz="2700">
              <a:solidFill>
                <a:srgbClr val="0000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5" name="Google Shape;19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6/27/2022</a:t>
            </a:r>
            <a:endParaRPr sz="1100"/>
          </a:p>
        </p:txBody>
      </p:sp>
      <p:sp>
        <p:nvSpPr>
          <p:cNvPr id="196" name="Google Shape;19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Nancy Cleveland - GTPAC</a:t>
            </a:r>
            <a:endParaRPr sz="1100"/>
          </a:p>
        </p:txBody>
      </p:sp>
      <p:sp>
        <p:nvSpPr>
          <p:cNvPr id="197" name="Google Shape;197;p24"/>
          <p:cNvSpPr txBox="1">
            <a:spLocks noGrp="1"/>
          </p:cNvSpPr>
          <p:nvPr>
            <p:ph type="sldNum" idx="12"/>
          </p:nvPr>
        </p:nvSpPr>
        <p:spPr>
          <a:xfrm>
            <a:off x="4800600" y="3495973"/>
            <a:ext cx="13716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98" name="Google Shape;198;p24"/>
          <p:cNvSpPr>
            <a:spLocks noGrp="1"/>
          </p:cNvSpPr>
          <p:nvPr>
            <p:ph type="title" idx="4294967295"/>
          </p:nvPr>
        </p:nvSpPr>
        <p:spPr>
          <a:xfrm>
            <a:off x="756465" y="319128"/>
            <a:ext cx="7769100" cy="6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864B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Decoding the Solicitation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3215</Words>
  <Application>Microsoft Office PowerPoint</Application>
  <PresentationFormat>On-screen Show (16:9)</PresentationFormat>
  <Paragraphs>604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Open Sans</vt:lpstr>
      <vt:lpstr>Corbel</vt:lpstr>
      <vt:lpstr>Arial Narrow</vt:lpstr>
      <vt:lpstr>Noto Sans Symbols</vt:lpstr>
      <vt:lpstr>Arial</vt:lpstr>
      <vt:lpstr>Courier New</vt:lpstr>
      <vt:lpstr>Calibri</vt:lpstr>
      <vt:lpstr>Roboto</vt:lpstr>
      <vt:lpstr>Blank Presentation</vt:lpstr>
      <vt:lpstr>Small Business Works 2022: Navigating Equity in Procurement</vt:lpstr>
      <vt:lpstr>Effective and Successful Proposal Writing Techniques for Small Businesses</vt:lpstr>
      <vt:lpstr>What We’ll Cover:</vt:lpstr>
      <vt:lpstr>Determine Your Suitability for Government Contracting</vt:lpstr>
      <vt:lpstr>The  Entire Acquisition  Process</vt:lpstr>
      <vt:lpstr>Mandatory Registrations to Play on the Federal Acquisition Playground </vt:lpstr>
      <vt:lpstr>Definitions of 4 Often Referred to Solicitations by Government</vt:lpstr>
      <vt:lpstr>Definitions of 4 Often Referred to Solicitations by Government (con’t)</vt:lpstr>
      <vt:lpstr>Decoding the Solicitation</vt:lpstr>
      <vt:lpstr>Decoding the Solicitation</vt:lpstr>
      <vt:lpstr>Responding to Invitation for Bibs (IFBs)</vt:lpstr>
      <vt:lpstr>What influences awards based on Bids? </vt:lpstr>
      <vt:lpstr>Decoding the Solicitation</vt:lpstr>
      <vt:lpstr>Responding to a Request for Proposal</vt:lpstr>
      <vt:lpstr>There are Different Types of Contracts </vt:lpstr>
      <vt:lpstr>Responding to a Request for Proposal</vt:lpstr>
      <vt:lpstr>Key “Action” Words Matrix</vt:lpstr>
      <vt:lpstr>FEDERAL UNIFORM CONTRACT FORMAT</vt:lpstr>
      <vt:lpstr>Federal Uniform Contract Format</vt:lpstr>
      <vt:lpstr>Understanding the Relationship - The Solicitation and Your Proposal</vt:lpstr>
      <vt:lpstr>Gating Process</vt:lpstr>
      <vt:lpstr>Go/No-Go Decision Tool</vt:lpstr>
      <vt:lpstr>Digest the Statement of Work (SOW)</vt:lpstr>
      <vt:lpstr>Responding to a Request for Proposal</vt:lpstr>
      <vt:lpstr>The Concepts of Responsiveness and Responsibility</vt:lpstr>
      <vt:lpstr>The Technical Proposal</vt:lpstr>
      <vt:lpstr>The Technical Proposal</vt:lpstr>
      <vt:lpstr>Master the Evaluation (Selection)Criteria</vt:lpstr>
      <vt:lpstr>Assign Responsibilities and Update Task Schedule</vt:lpstr>
      <vt:lpstr>SOLICITATION TITLE AND ID NUMBER DATE TRACKING GANTT CHART</vt:lpstr>
      <vt:lpstr>SOLICITATION TITLE AND ID NUMBER DATE TRACKING GANTT CHART</vt:lpstr>
      <vt:lpstr>General Proposal Outline</vt:lpstr>
      <vt:lpstr>Keys to Proposal Success</vt:lpstr>
      <vt:lpstr>The Cost/Price Proposal</vt:lpstr>
      <vt:lpstr>The Cost/Price Proposal</vt:lpstr>
      <vt:lpstr>The Cost/Price Proposal</vt:lpstr>
      <vt:lpstr>Bringing It All Together</vt:lpstr>
      <vt:lpstr>Keys to Proposal Success</vt:lpstr>
      <vt:lpstr>Proposals Lose Points</vt:lpstr>
      <vt:lpstr>2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Works 2022: Navigating Equity in Procurement</dc:title>
  <cp:lastModifiedBy>YolandaGJohnson</cp:lastModifiedBy>
  <cp:revision>1</cp:revision>
  <dcterms:modified xsi:type="dcterms:W3CDTF">2022-07-27T01:01:41Z</dcterms:modified>
</cp:coreProperties>
</file>