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
      <p:font typeface="Helvetica Neue Light" panose="020B0604020202020204"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Public Sans" panose="020B0604020202020204" charset="0"/>
      <p:regular r:id="rId41"/>
      <p:bold r:id="rId42"/>
      <p:italic r:id="rId43"/>
      <p:boldItalic r:id="rId44"/>
    </p:embeddedFont>
    <p:embeddedFont>
      <p:font typeface="Public Sans ExtraLight" panose="020B0604020202020204" charset="0"/>
      <p:regular r:id="rId45"/>
      <p:bold r:id="rId46"/>
      <p:italic r:id="rId47"/>
      <p:boldItalic r:id="rId48"/>
    </p:embeddedFont>
    <p:embeddedFont>
      <p:font typeface="Public Sans Light" panose="020B060402020202020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Roboto Light" panose="02000000000000000000" pitchFamily="2" charset="0"/>
      <p:regular r:id="rId57"/>
    </p:embeddedFont>
    <p:embeddedFont>
      <p:font typeface="Source Sans Pro" panose="020B0503030403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snapToGrid="0">
      <p:cViewPr varScale="1">
        <p:scale>
          <a:sx n="142" d="100"/>
          <a:sy n="142" d="100"/>
        </p:scale>
        <p:origin x="714" y="126"/>
      </p:cViewPr>
      <p:guideLst>
        <p:guide pos="226"/>
        <p:guide orient="horz" pos="162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schemas.openxmlformats.org/officeDocument/2006/relationships/font" Target="fonts/font3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font" Target="fonts/font33.fntdata"/><Relationship Id="rId58" Type="http://schemas.openxmlformats.org/officeDocument/2006/relationships/font" Target="fonts/font38.fntdata"/><Relationship Id="rId5" Type="http://schemas.openxmlformats.org/officeDocument/2006/relationships/slide" Target="slides/slide4.xml"/><Relationship Id="rId61" Type="http://schemas.openxmlformats.org/officeDocument/2006/relationships/font" Target="fonts/font4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56" Type="http://schemas.openxmlformats.org/officeDocument/2006/relationships/font" Target="fonts/font3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59" Type="http://schemas.openxmlformats.org/officeDocument/2006/relationships/font" Target="fonts/font39.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openxmlformats.org/officeDocument/2006/relationships/font" Target="fonts/font3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 Id="rId57" Type="http://schemas.openxmlformats.org/officeDocument/2006/relationships/font" Target="fonts/font37.fntdata"/><Relationship Id="rId10" Type="http://schemas.openxmlformats.org/officeDocument/2006/relationships/slide" Target="slides/slide9.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font" Target="fonts/font32.fntdata"/><Relationship Id="rId60" Type="http://schemas.openxmlformats.org/officeDocument/2006/relationships/font" Target="fonts/font40.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sa.gov/about-us/organization/federal-acquisition-service/technology-transformation-services/the-centers-of-excellence" TargetMode="External"/><Relationship Id="rId7" Type="http://schemas.openxmlformats.org/officeDocument/2006/relationships/hyperlink" Target="https://www.gsa.gov/about-us/organization/federal-acquisition-service/technology-transformation-services/tts-solution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igitalcorps.gsa.gov/" TargetMode="External"/><Relationship Id="rId5" Type="http://schemas.openxmlformats.org/officeDocument/2006/relationships/hyperlink" Target="https://www.gsa.gov/about-us/organization/federal-acquisition-service/technology-transformation-services/the-presidential-innovation-fellows" TargetMode="External"/><Relationship Id="rId4" Type="http://schemas.openxmlformats.org/officeDocument/2006/relationships/hyperlink" Target="https://www.gsa.gov/about-us/organization/federal-acquisition-service/technology-transformation-services/18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dcaea992d_9_10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106" name="Google Shape;106;g13dcaea992d_9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g13dcaea992d_9_10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31a4e99e88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131a4e99e88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3417b1378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13417b13789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412cd1221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13412cd1221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One example of shared technical infrastructure is Login.gov, our authentication product.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 The mission of Login is to simplify secure access to online government services for the public, and reduce costs and complexity for agencies.</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 Login.gov continually iterates to provide equitable, simple and secure access to critical government services for the entire public.</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 Login.gov provides strong authentication and identity verification as a shared service to government agencies.</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50">
                <a:solidFill>
                  <a:srgbClr val="3C4043"/>
                </a:solidFill>
                <a:highlight>
                  <a:srgbClr val="FFFFFF"/>
                </a:highlight>
                <a:latin typeface="Roboto"/>
                <a:ea typeface="Roboto"/>
                <a:cs typeface="Roboto"/>
                <a:sym typeface="Roboto"/>
              </a:rPr>
              <a:t>- Built by digital service experts with government and industry experience, Login.gov was built with the user in mind and believes in continuous improvement. The team is constantly listening to the public and agencies alike to address issues and following agile practices, deploy code to production every two weeks.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3412cd122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13412cd122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333333"/>
                </a:solidFill>
                <a:latin typeface="Source Sans Pro"/>
                <a:ea typeface="Source Sans Pro"/>
                <a:cs typeface="Source Sans Pro"/>
                <a:sym typeface="Source Sans Pro"/>
              </a:rPr>
              <a:t>USAGov aggregates government information in both English and Spanish and organizes it in an agency-agnostic manner, focusing on life events and top tasks.  Since 2019, USA.gov and USAGov en Español have been visited more than 273 million times; and USAGov’s contact center has managed about 2.6 million calls, chats and emails. Based on all these interactions with the public, USAGov has deep knowledge and understanding of customers’ pain points when interacting with the government. In order to address these needs, USAGov is undertaking an effort to reimagine the experience on USA.gov, USAGov en Español and the USAGov contact center. </a:t>
            </a:r>
            <a:endParaRPr sz="1200">
              <a:solidFill>
                <a:srgbClr val="333333"/>
              </a:solidFill>
              <a:latin typeface="Source Sans Pro"/>
              <a:ea typeface="Source Sans Pro"/>
              <a:cs typeface="Source Sans Pro"/>
              <a:sym typeface="Source Sans Pro"/>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417b13789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13417b13789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Department of Agriculture</a:t>
            </a:r>
            <a:endParaRPr/>
          </a:p>
          <a:p>
            <a:pPr marL="0" lvl="0" indent="0" algn="l" rtl="0">
              <a:lnSpc>
                <a:spcPct val="100000"/>
              </a:lnSpc>
              <a:spcBef>
                <a:spcPts val="0"/>
              </a:spcBef>
              <a:spcAft>
                <a:spcPts val="0"/>
              </a:spcAft>
              <a:buClr>
                <a:schemeClr val="dk1"/>
              </a:buClr>
              <a:buSzPts val="1100"/>
              <a:buFont typeface="Arial"/>
              <a:buNone/>
            </a:pPr>
            <a:r>
              <a:rPr lang="en-US"/>
              <a:t>Department of Health and Human Sciences</a:t>
            </a:r>
            <a:endParaRPr/>
          </a:p>
          <a:p>
            <a:pPr marL="0" lvl="0" indent="0" algn="l" rtl="0">
              <a:lnSpc>
                <a:spcPct val="100000"/>
              </a:lnSpc>
              <a:spcBef>
                <a:spcPts val="0"/>
              </a:spcBef>
              <a:spcAft>
                <a:spcPts val="0"/>
              </a:spcAft>
              <a:buSzPts val="1400"/>
              <a:buNone/>
            </a:pPr>
            <a:r>
              <a:rPr lang="en-US"/>
              <a:t>Department of Homeland Security</a:t>
            </a:r>
            <a:endParaRPr/>
          </a:p>
          <a:p>
            <a:pPr marL="0" lvl="0" indent="0" algn="l" rtl="0">
              <a:lnSpc>
                <a:spcPct val="100000"/>
              </a:lnSpc>
              <a:spcBef>
                <a:spcPts val="0"/>
              </a:spcBef>
              <a:spcAft>
                <a:spcPts val="0"/>
              </a:spcAft>
              <a:buSzPts val="1400"/>
              <a:buNone/>
            </a:pPr>
            <a:r>
              <a:rPr lang="en-US"/>
              <a:t>Department of Labor</a:t>
            </a:r>
            <a:endParaRPr/>
          </a:p>
          <a:p>
            <a:pPr marL="0" lvl="0" indent="0" algn="l" rtl="0">
              <a:lnSpc>
                <a:spcPct val="100000"/>
              </a:lnSpc>
              <a:spcBef>
                <a:spcPts val="0"/>
              </a:spcBef>
              <a:spcAft>
                <a:spcPts val="0"/>
              </a:spcAft>
              <a:buSzPts val="1400"/>
              <a:buNone/>
            </a:pPr>
            <a:r>
              <a:rPr lang="en-US"/>
              <a:t>Department of The Interior</a:t>
            </a:r>
            <a:endParaRPr/>
          </a:p>
          <a:p>
            <a:pPr marL="0" lvl="0" indent="0" algn="l" rtl="0">
              <a:lnSpc>
                <a:spcPct val="100000"/>
              </a:lnSpc>
              <a:spcBef>
                <a:spcPts val="0"/>
              </a:spcBef>
              <a:spcAft>
                <a:spcPts val="0"/>
              </a:spcAft>
              <a:buSzPts val="1400"/>
              <a:buNone/>
            </a:pPr>
            <a:r>
              <a:rPr lang="en-US"/>
              <a:t>Department of Veteran Affairs</a:t>
            </a:r>
            <a:endParaRPr/>
          </a:p>
          <a:p>
            <a:pPr marL="0" lvl="0" indent="0" algn="l" rtl="0">
              <a:lnSpc>
                <a:spcPct val="100000"/>
              </a:lnSpc>
              <a:spcBef>
                <a:spcPts val="0"/>
              </a:spcBef>
              <a:spcAft>
                <a:spcPts val="0"/>
              </a:spcAft>
              <a:buSzPts val="1400"/>
              <a:buNone/>
            </a:pPr>
            <a:r>
              <a:rPr lang="en-US"/>
              <a:t>General Services Administration</a:t>
            </a:r>
            <a:endParaRPr/>
          </a:p>
          <a:p>
            <a:pPr marL="0" lvl="0" indent="0" algn="l" rtl="0">
              <a:lnSpc>
                <a:spcPct val="100000"/>
              </a:lnSpc>
              <a:spcBef>
                <a:spcPts val="0"/>
              </a:spcBef>
              <a:spcAft>
                <a:spcPts val="0"/>
              </a:spcAft>
              <a:buClr>
                <a:schemeClr val="dk1"/>
              </a:buClr>
              <a:buSzPts val="1100"/>
              <a:buFont typeface="Arial"/>
              <a:buNone/>
            </a:pPr>
            <a:r>
              <a:rPr lang="en-US"/>
              <a:t>Internal Revenue Services</a:t>
            </a:r>
            <a:endParaRPr/>
          </a:p>
          <a:p>
            <a:pPr marL="0" lvl="0" indent="0" algn="l" rtl="0">
              <a:lnSpc>
                <a:spcPct val="100000"/>
              </a:lnSpc>
              <a:spcBef>
                <a:spcPts val="0"/>
              </a:spcBef>
              <a:spcAft>
                <a:spcPts val="0"/>
              </a:spcAft>
              <a:buSzPts val="1400"/>
              <a:buNone/>
            </a:pPr>
            <a:r>
              <a:rPr lang="en-US"/>
              <a:t>Social Security Administration</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3e7a2fdf9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13e7a2fdf9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3e7a2fdf9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3e7a2fdf9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3dcaea992d_9_2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93" name="Google Shape;393;g13dcaea992d_9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3dcaea992d_9_30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01" name="Google Shape;401;g13dcaea992d_9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dcaea992d_9_1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5" name="Google Shape;115;g13dcaea992d_9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4f47be45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24f47be45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50">
                <a:latin typeface="Helvetica Neue"/>
                <a:ea typeface="Helvetica Neue"/>
                <a:cs typeface="Helvetica Neue"/>
                <a:sym typeface="Helvetica Neue"/>
              </a:rPr>
              <a:t>Every interaction with the public is an opportunity to improve trust in the government. TTS exists to design and deliver a digital government with and for the American people. We apply modern methodologies and technologies to improve the lives of the public and public servants. We help agencies make their services more accessible, efficient, and effective with modern applications, platforms, processes, personnel, and software solutions.</a:t>
            </a:r>
            <a:endParaRPr sz="1150" b="1">
              <a:solidFill>
                <a:schemeClr val="dk1"/>
              </a:solidFill>
              <a:latin typeface="Helvetica Neue"/>
              <a:ea typeface="Helvetica Neue"/>
              <a:cs typeface="Helvetica Neue"/>
              <a:sym typeface="Helvetica Neue"/>
            </a:endParaRPr>
          </a:p>
          <a:p>
            <a:pPr marL="0" lvl="0" indent="0" algn="l" rtl="0">
              <a:lnSpc>
                <a:spcPct val="115000"/>
              </a:lnSpc>
              <a:spcBef>
                <a:spcPts val="1800"/>
              </a:spcBef>
              <a:spcAft>
                <a:spcPts val="0"/>
              </a:spcAft>
              <a:buClr>
                <a:schemeClr val="dk1"/>
              </a:buClr>
              <a:buSzPts val="1100"/>
              <a:buFont typeface="Arial"/>
              <a:buNone/>
            </a:pPr>
            <a:r>
              <a:rPr lang="en-US" sz="1600" b="1">
                <a:solidFill>
                  <a:schemeClr val="dk1"/>
                </a:solidFill>
              </a:rPr>
              <a:t>What is TTS?</a:t>
            </a:r>
            <a:endParaRPr sz="1600" b="1">
              <a:solidFill>
                <a:schemeClr val="dk1"/>
              </a:solidFill>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Public Sans"/>
                <a:ea typeface="Public Sans"/>
                <a:cs typeface="Public Sans"/>
                <a:sym typeface="Public Sans"/>
              </a:rPr>
              <a:t>We’re an organization that’s been around for 50+ years and now is composed of nearly 400 humans who live and work across the country, united in our desire to serve the public. </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Public Sans"/>
                <a:ea typeface="Public Sans"/>
                <a:cs typeface="Public Sans"/>
                <a:sym typeface="Public Sans"/>
              </a:rPr>
              <a:t>Over the years, as the public’s ways of interacting with the federal government expanded, so did our organization, as we delivered programs and services that supported federal agencies meeting their missions and brought together professionals to share expertise and lessons learned from across the government through our many communities of practice.</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Public Sans"/>
                <a:ea typeface="Public Sans"/>
                <a:cs typeface="Public Sans"/>
                <a:sym typeface="Public Sans"/>
              </a:rPr>
              <a:t>As our influence expanded we began offering consulting services to agencies to help them build and buy better products or start them on their journeys of enterprise-wide modernization, bringing in our experience working alongside our partners for many years.</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Public Sans"/>
                <a:ea typeface="Public Sans"/>
                <a:cs typeface="Public Sans"/>
                <a:sym typeface="Public Sans"/>
              </a:rPr>
              <a:t>Recently, under the mandate of the President’s Management Agenda and Customer Experience Executive Order, we’ve begun the pivot back to more directly supporting the public in all we do, in order to have the most impact. We are moving towards our North Star of directly delivering services to the public.</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Public Sans"/>
                <a:ea typeface="Public Sans"/>
                <a:cs typeface="Public Sans"/>
                <a:sym typeface="Public Sans"/>
              </a:rPr>
              <a:t>We’re excited you’re joining us at this momentous time in our organization’s history as we create the infrastructure and activate our communities to move forward with our users at the center of our work, especially those who have been traditionally marginalized and excluded from accessing government services.</a:t>
            </a:r>
            <a:endParaRPr sz="115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4f47be450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24f47be450_0_3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4f47be45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124f47be450_0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4f47be45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124f47be450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60000"/>
              </a:lnSpc>
              <a:spcBef>
                <a:spcPts val="1200"/>
              </a:spcBef>
              <a:spcAft>
                <a:spcPts val="0"/>
              </a:spcAft>
              <a:buClr>
                <a:srgbClr val="313A44"/>
              </a:buClr>
              <a:buSzPts val="1100"/>
              <a:buFont typeface="Arial"/>
              <a:buNone/>
            </a:pPr>
            <a:r>
              <a:rPr lang="en-US" sz="1200">
                <a:solidFill>
                  <a:srgbClr val="1B1B1B"/>
                </a:solidFill>
                <a:highlight>
                  <a:schemeClr val="lt1"/>
                </a:highlight>
                <a:latin typeface="Helvetica Neue"/>
                <a:ea typeface="Helvetica Neue"/>
                <a:cs typeface="Helvetica Neue"/>
                <a:sym typeface="Helvetica Neue"/>
              </a:rPr>
              <a:t>How does TTS deliver on this mission? TTS is made up of: the TTS Advisory and Delivery which is:</a:t>
            </a:r>
            <a:endParaRPr sz="1200">
              <a:solidFill>
                <a:srgbClr val="1B1B1B"/>
              </a:solidFill>
              <a:highlight>
                <a:schemeClr val="lt1"/>
              </a:highlight>
              <a:latin typeface="Helvetica Neue"/>
              <a:ea typeface="Helvetica Neue"/>
              <a:cs typeface="Helvetica Neue"/>
              <a:sym typeface="Helvetica Neue"/>
            </a:endParaRPr>
          </a:p>
          <a:p>
            <a:pPr marL="914400" lvl="1" indent="-304800" algn="l" rtl="0">
              <a:lnSpc>
                <a:spcPct val="160000"/>
              </a:lnSpc>
              <a:spcBef>
                <a:spcPts val="1200"/>
              </a:spcBef>
              <a:spcAft>
                <a:spcPts val="0"/>
              </a:spcAft>
              <a:buClr>
                <a:srgbClr val="1B1B1B"/>
              </a:buClr>
              <a:buSzPts val="1200"/>
              <a:buFont typeface="Helvetica Neue"/>
              <a:buChar char="○"/>
            </a:pPr>
            <a:r>
              <a:rPr lang="en-US" sz="1200">
                <a:solidFill>
                  <a:srgbClr val="005599"/>
                </a:solidFill>
                <a:highlight>
                  <a:schemeClr val="lt1"/>
                </a:highlight>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IT Modernization Centers of Excellence (CoE)</a:t>
            </a:r>
            <a:r>
              <a:rPr lang="en-US" sz="1200">
                <a:solidFill>
                  <a:srgbClr val="1B1B1B"/>
                </a:solidFill>
                <a:highlight>
                  <a:schemeClr val="lt1"/>
                </a:highlight>
                <a:latin typeface="Helvetica Neue"/>
                <a:ea typeface="Helvetica Neue"/>
                <a:cs typeface="Helvetica Neue"/>
                <a:sym typeface="Helvetica Neue"/>
              </a:rPr>
              <a:t>: A centralized team of technical experts that accelerate agency-wide IT modernization.</a:t>
            </a:r>
            <a:endParaRPr sz="1200">
              <a:solidFill>
                <a:srgbClr val="1B1B1B"/>
              </a:solidFill>
              <a:highlight>
                <a:schemeClr val="lt1"/>
              </a:highlight>
              <a:latin typeface="Helvetica Neue"/>
              <a:ea typeface="Helvetica Neue"/>
              <a:cs typeface="Helvetica Neue"/>
              <a:sym typeface="Helvetica Neue"/>
            </a:endParaRPr>
          </a:p>
          <a:p>
            <a:pPr marL="914400" lvl="1" indent="-304800" algn="l" rtl="0">
              <a:lnSpc>
                <a:spcPct val="160000"/>
              </a:lnSpc>
              <a:spcBef>
                <a:spcPts val="0"/>
              </a:spcBef>
              <a:spcAft>
                <a:spcPts val="0"/>
              </a:spcAft>
              <a:buClr>
                <a:srgbClr val="1B1B1B"/>
              </a:buClr>
              <a:buSzPts val="1200"/>
              <a:buFont typeface="Helvetica Neue"/>
              <a:buChar char="○"/>
            </a:pPr>
            <a:r>
              <a:rPr lang="en-US" sz="1200">
                <a:solidFill>
                  <a:srgbClr val="005599"/>
                </a:solidFill>
                <a:highlight>
                  <a:schemeClr val="lt1"/>
                </a:highlight>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18F</a:t>
            </a:r>
            <a:r>
              <a:rPr lang="en-US" sz="1200">
                <a:solidFill>
                  <a:srgbClr val="1B1B1B"/>
                </a:solidFill>
                <a:highlight>
                  <a:schemeClr val="lt1"/>
                </a:highlight>
                <a:latin typeface="Helvetica Neue"/>
                <a:ea typeface="Helvetica Neue"/>
                <a:cs typeface="Helvetica Neue"/>
                <a:sym typeface="Helvetica Neue"/>
              </a:rPr>
              <a:t>: A digital consulting office that partners with federal agencies to help them build or buy digital services.</a:t>
            </a:r>
            <a:endParaRPr sz="1200">
              <a:solidFill>
                <a:srgbClr val="1B1B1B"/>
              </a:solidFill>
              <a:highlight>
                <a:schemeClr val="lt1"/>
              </a:highlight>
              <a:latin typeface="Helvetica Neue"/>
              <a:ea typeface="Helvetica Neue"/>
              <a:cs typeface="Helvetica Neue"/>
              <a:sym typeface="Helvetica Neue"/>
            </a:endParaRPr>
          </a:p>
          <a:p>
            <a:pPr marL="914400" lvl="1" indent="-304800" algn="l" rtl="0">
              <a:lnSpc>
                <a:spcPct val="160000"/>
              </a:lnSpc>
              <a:spcBef>
                <a:spcPts val="0"/>
              </a:spcBef>
              <a:spcAft>
                <a:spcPts val="0"/>
              </a:spcAft>
              <a:buClr>
                <a:srgbClr val="1B1B1B"/>
              </a:buClr>
              <a:buSzPts val="1200"/>
              <a:buFont typeface="Helvetica Neue"/>
              <a:buChar char="○"/>
            </a:pPr>
            <a:r>
              <a:rPr lang="en-US" sz="1200">
                <a:solidFill>
                  <a:srgbClr val="005599"/>
                </a:solidFill>
                <a:highlight>
                  <a:schemeClr val="lt1"/>
                </a:highlight>
                <a:uFill>
                  <a:noFill/>
                </a:u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Presidential Innovation Fellowship (PIF)</a:t>
            </a:r>
            <a:r>
              <a:rPr lang="en-US" sz="1200">
                <a:solidFill>
                  <a:srgbClr val="1B1B1B"/>
                </a:solidFill>
                <a:highlight>
                  <a:schemeClr val="lt1"/>
                </a:highlight>
                <a:latin typeface="Helvetica Neue"/>
                <a:ea typeface="Helvetica Neue"/>
                <a:cs typeface="Helvetica Neue"/>
                <a:sym typeface="Helvetica Neue"/>
              </a:rPr>
              <a:t>: A program that pairs top technologists with civil-servants to spend 12 months tackling some of our nation’s biggest challenges.</a:t>
            </a:r>
            <a:endParaRPr sz="1200">
              <a:solidFill>
                <a:srgbClr val="1B1B1B"/>
              </a:solidFill>
              <a:highlight>
                <a:schemeClr val="lt1"/>
              </a:highlight>
              <a:latin typeface="Helvetica Neue"/>
              <a:ea typeface="Helvetica Neue"/>
              <a:cs typeface="Helvetica Neue"/>
              <a:sym typeface="Helvetica Neue"/>
            </a:endParaRPr>
          </a:p>
          <a:p>
            <a:pPr marL="914400" lvl="1" indent="-304800" algn="l" rtl="0">
              <a:lnSpc>
                <a:spcPct val="160000"/>
              </a:lnSpc>
              <a:spcBef>
                <a:spcPts val="0"/>
              </a:spcBef>
              <a:spcAft>
                <a:spcPts val="0"/>
              </a:spcAft>
              <a:buClr>
                <a:srgbClr val="1B1B1B"/>
              </a:buClr>
              <a:buSzPts val="1200"/>
              <a:buFont typeface="Helvetica Neue"/>
              <a:buChar char="○"/>
            </a:pPr>
            <a:r>
              <a:rPr lang="en-US" sz="1200" u="sng">
                <a:solidFill>
                  <a:schemeClr val="hlink"/>
                </a:solidFill>
                <a:highlight>
                  <a:schemeClr val="lt1"/>
                </a:highlight>
                <a:latin typeface="Helvetica Neue"/>
                <a:ea typeface="Helvetica Neue"/>
                <a:cs typeface="Helvetica Neue"/>
                <a:sym typeface="Helvetica Neue"/>
                <a:hlinkClick r:id="rId6"/>
              </a:rPr>
              <a:t>U.S. Digital Corps</a:t>
            </a:r>
            <a:r>
              <a:rPr lang="en-US" sz="1200">
                <a:solidFill>
                  <a:srgbClr val="1B1B1B"/>
                </a:solidFill>
                <a:highlight>
                  <a:schemeClr val="lt1"/>
                </a:highlight>
                <a:latin typeface="Helvetica Neue"/>
                <a:ea typeface="Helvetica Neue"/>
                <a:cs typeface="Helvetica Neue"/>
                <a:sym typeface="Helvetica Neue"/>
              </a:rPr>
              <a:t>: </a:t>
            </a:r>
            <a:r>
              <a:rPr lang="en-US" sz="1200">
                <a:solidFill>
                  <a:srgbClr val="1B1B1B"/>
                </a:solidFill>
                <a:highlight>
                  <a:srgbClr val="FFFFFF"/>
                </a:highlight>
                <a:latin typeface="Helvetica Neue"/>
                <a:ea typeface="Helvetica Neue"/>
                <a:cs typeface="Helvetica Neue"/>
                <a:sym typeface="Helvetica Neue"/>
              </a:rPr>
              <a:t>a new two‑year fellowship for early‑career technologists who will work every day to make a difference in critical impact areas including coronavirus response, economic recovery, cybersecurity, and racial equity. </a:t>
            </a:r>
            <a:endParaRPr sz="1200">
              <a:solidFill>
                <a:srgbClr val="1B1B1B"/>
              </a:solidFill>
              <a:highlight>
                <a:schemeClr val="lt1"/>
              </a:highlight>
              <a:latin typeface="Helvetica Neue"/>
              <a:ea typeface="Helvetica Neue"/>
              <a:cs typeface="Helvetica Neue"/>
              <a:sym typeface="Helvetica Neue"/>
            </a:endParaRPr>
          </a:p>
          <a:p>
            <a:pPr marL="457200" lvl="0" indent="-304800" algn="l" rtl="0">
              <a:lnSpc>
                <a:spcPct val="160000"/>
              </a:lnSpc>
              <a:spcBef>
                <a:spcPts val="0"/>
              </a:spcBef>
              <a:spcAft>
                <a:spcPts val="0"/>
              </a:spcAft>
              <a:buClr>
                <a:srgbClr val="1B1B1B"/>
              </a:buClr>
              <a:buSzPts val="1200"/>
              <a:buFont typeface="Helvetica Neue"/>
              <a:buChar char="●"/>
            </a:pPr>
            <a:r>
              <a:rPr lang="en-US" sz="1200">
                <a:solidFill>
                  <a:srgbClr val="005599"/>
                </a:solidFill>
                <a:highlight>
                  <a:schemeClr val="lt1"/>
                </a:highlight>
                <a:uFill>
                  <a:noFill/>
                </a:u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TTS </a:t>
            </a:r>
            <a:r>
              <a:rPr lang="en-US" sz="1200">
                <a:solidFill>
                  <a:srgbClr val="1B1B1B"/>
                </a:solidFill>
                <a:highlight>
                  <a:schemeClr val="lt1"/>
                </a:highlight>
                <a:latin typeface="Helvetica Neue"/>
                <a:ea typeface="Helvetica Neue"/>
                <a:cs typeface="Helvetica Neue"/>
                <a:sym typeface="Helvetica Neue"/>
              </a:rPr>
              <a:t>products &amp; platforms: A diverse portfolio of products and platforms that help agencies improve delivery of information and services to the public.</a:t>
            </a:r>
            <a:endParaRPr sz="1200">
              <a:solidFill>
                <a:srgbClr val="1B1B1B"/>
              </a:solidFill>
              <a:highlight>
                <a:schemeClr val="lt1"/>
              </a:highlight>
              <a:latin typeface="Helvetica Neue"/>
              <a:ea typeface="Helvetica Neue"/>
              <a:cs typeface="Helvetica Neue"/>
              <a:sym typeface="Helvetica Neue"/>
            </a:endParaRPr>
          </a:p>
          <a:p>
            <a:pPr marL="0" lvl="0" indent="0" algn="l" rtl="0">
              <a:lnSpc>
                <a:spcPct val="160000"/>
              </a:lnSpc>
              <a:spcBef>
                <a:spcPts val="1200"/>
              </a:spcBef>
              <a:spcAft>
                <a:spcPts val="0"/>
              </a:spcAft>
              <a:buSzPts val="1100"/>
              <a:buNone/>
            </a:pPr>
            <a:r>
              <a:rPr lang="en-US" sz="1200">
                <a:solidFill>
                  <a:srgbClr val="1B1B1B"/>
                </a:solidFill>
                <a:highlight>
                  <a:schemeClr val="lt1"/>
                </a:highlight>
                <a:latin typeface="Helvetica Neue"/>
                <a:ea typeface="Helvetica Neue"/>
                <a:cs typeface="Helvetica Neue"/>
                <a:sym typeface="Helvetica Neue"/>
              </a:rPr>
              <a:t>Each logo is hyperlinked for more details</a:t>
            </a:r>
            <a:endParaRPr sz="1200">
              <a:solidFill>
                <a:srgbClr val="1B1B1B"/>
              </a:solidFill>
              <a:highlight>
                <a:schemeClr val="lt1"/>
              </a:highlight>
              <a:latin typeface="Helvetica Neue"/>
              <a:ea typeface="Helvetica Neue"/>
              <a:cs typeface="Helvetica Neue"/>
              <a:sym typeface="Helvetica Neue"/>
            </a:endParaRPr>
          </a:p>
          <a:p>
            <a:pPr marL="0" lvl="0" indent="0" algn="l" rtl="0">
              <a:lnSpc>
                <a:spcPct val="100000"/>
              </a:lnSpc>
              <a:spcBef>
                <a:spcPts val="1200"/>
              </a:spcBef>
              <a:spcAft>
                <a:spcPts val="0"/>
              </a:spcAft>
              <a:buClr>
                <a:srgbClr val="313A44"/>
              </a:buClr>
              <a:buSzPts val="1100"/>
              <a:buFont typeface="Arial"/>
              <a:buNone/>
            </a:pPr>
            <a:r>
              <a:rPr lang="en-US" sz="1000">
                <a:solidFill>
                  <a:srgbClr val="202124"/>
                </a:solidFill>
                <a:highlight>
                  <a:schemeClr val="lt1"/>
                </a:highlight>
                <a:latin typeface="Roboto"/>
                <a:ea typeface="Roboto"/>
                <a:cs typeface="Roboto"/>
                <a:sym typeface="Roboto"/>
              </a:rPr>
              <a:t>Login.gov is a shared service, used by the public, and trusted by government agencies. A cloud-based remote identity proofing platform. </a:t>
            </a:r>
            <a:r>
              <a:rPr lang="en-US">
                <a:solidFill>
                  <a:srgbClr val="313A44"/>
                </a:solidFill>
              </a:rPr>
              <a:t>If you apply through USAjobs, you are using login.gov.</a:t>
            </a: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en-US" sz="1000">
                <a:solidFill>
                  <a:srgbClr val="202124"/>
                </a:solidFill>
                <a:highlight>
                  <a:srgbClr val="FFFFFF"/>
                </a:highlight>
                <a:latin typeface="Roboto"/>
                <a:ea typeface="Roboto"/>
                <a:cs typeface="Roboto"/>
                <a:sym typeface="Roboto"/>
              </a:rPr>
              <a:t>Login.gov is a shared service, used by the public, and trusted by government agencies. A cloud-based remote identity proofing platform. With one login.gov account, you eliminate the need to remember different passwords for each agency and streamline your sign in process.</a:t>
            </a:r>
            <a:r>
              <a:rPr lang="en-US"/>
              <a:t> If you apply through USAjobs, you are using login.gov. A few other interesting facts about login.gov….there are 28.8 million user accounts and </a:t>
            </a:r>
            <a:r>
              <a:rPr lang="en-US" sz="1150">
                <a:solidFill>
                  <a:srgbClr val="1D1C1D"/>
                </a:solidFill>
                <a:highlight>
                  <a:srgbClr val="F8F8F8"/>
                </a:highlight>
              </a:rPr>
              <a:t>135+million sign in’s weekly. </a:t>
            </a: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en-US"/>
              <a:t>10X: </a:t>
            </a:r>
            <a:r>
              <a:rPr lang="en-US" sz="1250">
                <a:solidFill>
                  <a:srgbClr val="292A2B"/>
                </a:solidFill>
                <a:latin typeface="Lato"/>
                <a:ea typeface="Lato"/>
                <a:cs typeface="Lato"/>
                <a:sym typeface="Lato"/>
              </a:rPr>
              <a:t>At 10x, we crowdsource ideas from federal employees and turn them into real products that improve the public’s experience with the federal government.</a:t>
            </a:r>
            <a:endParaRPr sz="1250">
              <a:solidFill>
                <a:srgbClr val="292A2B"/>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15875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24f47be45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24f47be450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313A44"/>
              </a:buClr>
              <a:buSzPts val="1100"/>
              <a:buFont typeface="Arial"/>
              <a:buNone/>
            </a:pPr>
            <a:r>
              <a:rPr lang="en-US" sz="1300">
                <a:solidFill>
                  <a:srgbClr val="1B1B1B"/>
                </a:solidFill>
                <a:highlight>
                  <a:schemeClr val="lt1"/>
                </a:highlight>
                <a:latin typeface="Helvetica Neue"/>
                <a:ea typeface="Helvetica Neue"/>
                <a:cs typeface="Helvetica Neue"/>
                <a:sym typeface="Helvetica Neue"/>
              </a:rPr>
              <a:t>TTS Values &amp; our Code of Conduct: Our code of conduct was actually developed by our employees from across the org. We strive to create a welcoming and inclusive culture that empowers people to provide outstanding public service. </a:t>
            </a:r>
            <a:endParaRPr sz="1300">
              <a:solidFill>
                <a:srgbClr val="1B1B1B"/>
              </a:solidFill>
              <a:highlight>
                <a:schemeClr val="lt1"/>
              </a:highlight>
              <a:latin typeface="Helvetica Neue"/>
              <a:ea typeface="Helvetica Neue"/>
              <a:cs typeface="Helvetica Neue"/>
              <a:sym typeface="Helvetica Neue"/>
            </a:endParaRPr>
          </a:p>
          <a:p>
            <a:pPr marL="0" lvl="0" indent="0" algn="l" rtl="0">
              <a:lnSpc>
                <a:spcPct val="100000"/>
              </a:lnSpc>
              <a:spcBef>
                <a:spcPts val="0"/>
              </a:spcBef>
              <a:spcAft>
                <a:spcPts val="0"/>
              </a:spcAft>
              <a:buClr>
                <a:srgbClr val="313A44"/>
              </a:buClr>
              <a:buSzPts val="1100"/>
              <a:buFont typeface="Arial"/>
              <a:buNone/>
            </a:pPr>
            <a:endParaRPr sz="1300">
              <a:solidFill>
                <a:srgbClr val="313A44"/>
              </a:solidFill>
            </a:endParaRPr>
          </a:p>
          <a:p>
            <a:pPr marL="0" lvl="0" indent="0" algn="l" rtl="0">
              <a:lnSpc>
                <a:spcPct val="100000"/>
              </a:lnSpc>
              <a:spcBef>
                <a:spcPts val="0"/>
              </a:spcBef>
              <a:spcAft>
                <a:spcPts val="0"/>
              </a:spcAft>
              <a:buClr>
                <a:srgbClr val="313A44"/>
              </a:buClr>
              <a:buSzPts val="1100"/>
              <a:buFont typeface="Arial"/>
              <a:buNone/>
            </a:pPr>
            <a:r>
              <a:rPr lang="en-US" sz="1300">
                <a:solidFill>
                  <a:srgbClr val="1B1B1B"/>
                </a:solidFill>
                <a:highlight>
                  <a:schemeClr val="lt1"/>
                </a:highlight>
                <a:latin typeface="Helvetica Neue"/>
                <a:ea typeface="Helvetica Neue"/>
                <a:cs typeface="Helvetica Neue"/>
                <a:sym typeface="Helvetica Neue"/>
              </a:rPr>
              <a:t>We want our team and our workplace culture to reflect and celebrate the diversity of the communities we serve.</a:t>
            </a:r>
            <a:endParaRPr sz="1300">
              <a:solidFill>
                <a:srgbClr val="1D1C1D"/>
              </a:solidFill>
            </a:endParaRPr>
          </a:p>
          <a:p>
            <a:pPr marL="0" lvl="0" indent="0" algn="l" rtl="0">
              <a:lnSpc>
                <a:spcPct val="100000"/>
              </a:lnSpc>
              <a:spcBef>
                <a:spcPts val="0"/>
              </a:spcBef>
              <a:spcAft>
                <a:spcPts val="0"/>
              </a:spcAft>
              <a:buClr>
                <a:srgbClr val="313A44"/>
              </a:buClr>
              <a:buSzPts val="1100"/>
              <a:buFont typeface="Arial"/>
              <a:buNone/>
            </a:pPr>
            <a:endParaRPr sz="1300">
              <a:solidFill>
                <a:srgbClr val="313A44"/>
              </a:solidFill>
            </a:endParaRPr>
          </a:p>
          <a:p>
            <a:pPr marL="0" lvl="0" indent="0" algn="l" rtl="0">
              <a:lnSpc>
                <a:spcPct val="100000"/>
              </a:lnSpc>
              <a:spcBef>
                <a:spcPts val="0"/>
              </a:spcBef>
              <a:spcAft>
                <a:spcPts val="0"/>
              </a:spcAft>
              <a:buClr>
                <a:srgbClr val="313A44"/>
              </a:buClr>
              <a:buSzPts val="1100"/>
              <a:buFont typeface="Arial"/>
              <a:buNone/>
            </a:pPr>
            <a:r>
              <a:rPr lang="en-US" sz="1300">
                <a:solidFill>
                  <a:srgbClr val="313A44"/>
                </a:solidFill>
              </a:rPr>
              <a:t>Our code of conduct addresses inclusion, integrity and impact.  You can learn more about this in our handbook which is linked here. </a:t>
            </a:r>
            <a:endParaRPr sz="1300">
              <a:solidFill>
                <a:srgbClr val="313A44"/>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rPr>
              <a:t>We believe a </a:t>
            </a:r>
            <a:r>
              <a:rPr lang="en-US" sz="1200">
                <a:solidFill>
                  <a:srgbClr val="1B1B1B"/>
                </a:solidFill>
                <a:highlight>
                  <a:schemeClr val="lt1"/>
                </a:highlight>
              </a:rPr>
              <a:t>more diverse organization creates a broader spectrum of solutions and ideas, and helps us challenge status quo thinking. Along these lines, we’ve worked hard to improve our hiring process to move toward a more equitable and consistent process. </a:t>
            </a:r>
            <a:r>
              <a:rPr lang="en-US" sz="1300">
                <a:solidFill>
                  <a:srgbClr val="313A44"/>
                </a:solidFill>
              </a:rPr>
              <a:t>Next slide.</a:t>
            </a:r>
            <a:endParaRPr sz="1000">
              <a:solidFill>
                <a:srgbClr val="1D1C1D"/>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4f47be450_0_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124f47be450_0_4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4f47be45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124f47be450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
        <p:cNvGrpSpPr/>
        <p:nvPr/>
      </p:nvGrpSpPr>
      <p:grpSpPr>
        <a:xfrm>
          <a:off x="0" y="0"/>
          <a:ext cx="0" cy="0"/>
          <a:chOff x="0" y="0"/>
          <a:chExt cx="0" cy="0"/>
        </a:xfrm>
      </p:grpSpPr>
      <p:sp>
        <p:nvSpPr>
          <p:cNvPr id="12" name="Google Shape;12;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4" name="Google Shape;14;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0" name="Google Shape;50;p11"/>
          <p:cNvSpPr>
            <a:spLocks noGrp="1"/>
          </p:cNvSpPr>
          <p:nvPr>
            <p:ph type="pic" idx="2"/>
          </p:nvPr>
        </p:nvSpPr>
        <p:spPr>
          <a:xfrm>
            <a:off x="1792288" y="459581"/>
            <a:ext cx="5486400" cy="3086100"/>
          </a:xfrm>
          <a:prstGeom prst="rect">
            <a:avLst/>
          </a:prstGeom>
          <a:noFill/>
          <a:ln>
            <a:noFill/>
          </a:ln>
        </p:spPr>
      </p:sp>
      <p:sp>
        <p:nvSpPr>
          <p:cNvPr id="51" name="Google Shape;51;p1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2" name="Google Shape;52;p1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5" name="Google Shape;55;p12"/>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1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3"/>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_1">
    <p:bg>
      <p:bgPr>
        <a:blipFill>
          <a:blip r:embed="rId2">
            <a:alphaModFix/>
          </a:blip>
          <a:stretch>
            <a:fillRect/>
          </a:stretch>
        </a:blip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0" y="321"/>
            <a:ext cx="9143994" cy="5142856"/>
          </a:xfrm>
          <a:prstGeom prst="rect">
            <a:avLst/>
          </a:prstGeom>
          <a:noFill/>
          <a:ln>
            <a:noFill/>
          </a:ln>
        </p:spPr>
      </p:pic>
      <p:sp>
        <p:nvSpPr>
          <p:cNvPr id="63" name="Google Shape;63;p14"/>
          <p:cNvSpPr/>
          <p:nvPr/>
        </p:nvSpPr>
        <p:spPr>
          <a:xfrm>
            <a:off x="200" y="-600"/>
            <a:ext cx="9144000" cy="1285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4"/>
          <p:cNvSpPr/>
          <p:nvPr/>
        </p:nvSpPr>
        <p:spPr>
          <a:xfrm>
            <a:off x="200" y="4665300"/>
            <a:ext cx="9144000" cy="478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4"/>
          <p:cNvSpPr txBox="1"/>
          <p:nvPr/>
        </p:nvSpPr>
        <p:spPr>
          <a:xfrm>
            <a:off x="6147300" y="4807800"/>
            <a:ext cx="2684700" cy="193200"/>
          </a:xfrm>
          <a:prstGeom prst="rect">
            <a:avLst/>
          </a:prstGeom>
          <a:noFill/>
          <a:ln>
            <a:noFill/>
          </a:ln>
        </p:spPr>
        <p:txBody>
          <a:bodyPr spcFirstLastPara="1" wrap="square" lIns="0" tIns="0" rIns="91425" bIns="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Public Sans Light"/>
                <a:ea typeface="Public Sans Light"/>
                <a:cs typeface="Public Sans Light"/>
                <a:sym typeface="Public Sans Light"/>
              </a:rPr>
              <a:t>Ju</a:t>
            </a:r>
            <a:r>
              <a:rPr lang="en-US" sz="1200">
                <a:solidFill>
                  <a:schemeClr val="dk2"/>
                </a:solidFill>
                <a:latin typeface="Public Sans Light"/>
                <a:ea typeface="Public Sans Light"/>
                <a:cs typeface="Public Sans Light"/>
                <a:sym typeface="Public Sans Light"/>
              </a:rPr>
              <a:t>ly</a:t>
            </a:r>
            <a:r>
              <a:rPr lang="en-US" sz="1200" b="0" i="0" u="none" strike="noStrike" cap="none">
                <a:solidFill>
                  <a:schemeClr val="dk2"/>
                </a:solidFill>
                <a:latin typeface="Public Sans Light"/>
                <a:ea typeface="Public Sans Light"/>
                <a:cs typeface="Public Sans Light"/>
                <a:sym typeface="Public Sans Light"/>
              </a:rPr>
              <a:t> </a:t>
            </a:r>
            <a:r>
              <a:rPr lang="en-US" sz="1200">
                <a:solidFill>
                  <a:schemeClr val="dk2"/>
                </a:solidFill>
                <a:latin typeface="Public Sans Light"/>
                <a:ea typeface="Public Sans Light"/>
                <a:cs typeface="Public Sans Light"/>
                <a:sym typeface="Public Sans Light"/>
              </a:rPr>
              <a:t>27</a:t>
            </a:r>
            <a:r>
              <a:rPr lang="en-US" sz="1200" b="0" i="0" u="none" strike="noStrike" cap="none">
                <a:solidFill>
                  <a:schemeClr val="dk2"/>
                </a:solidFill>
                <a:latin typeface="Public Sans Light"/>
                <a:ea typeface="Public Sans Light"/>
                <a:cs typeface="Public Sans Light"/>
                <a:sym typeface="Public Sans Light"/>
              </a:rPr>
              <a:t>, 2022</a:t>
            </a:r>
            <a:endParaRPr sz="1200" b="0" i="0" u="none" strike="noStrike" cap="none">
              <a:solidFill>
                <a:schemeClr val="dk2"/>
              </a:solidFill>
              <a:latin typeface="Public Sans Light"/>
              <a:ea typeface="Public Sans Light"/>
              <a:cs typeface="Public Sans Light"/>
              <a:sym typeface="Public Sans Light"/>
            </a:endParaRPr>
          </a:p>
        </p:txBody>
      </p:sp>
      <p:sp>
        <p:nvSpPr>
          <p:cNvPr id="66" name="Google Shape;66;p14"/>
          <p:cNvSpPr txBox="1">
            <a:spLocks noGrp="1"/>
          </p:cNvSpPr>
          <p:nvPr>
            <p:ph type="ctrTitle"/>
          </p:nvPr>
        </p:nvSpPr>
        <p:spPr>
          <a:xfrm>
            <a:off x="3095925" y="1821548"/>
            <a:ext cx="5736300" cy="1543500"/>
          </a:xfrm>
          <a:prstGeom prst="rect">
            <a:avLst/>
          </a:prstGeom>
          <a:noFill/>
          <a:ln>
            <a:noFill/>
          </a:ln>
          <a:effectLst>
            <a:outerShdw dist="47625" dir="3480000" algn="bl" rotWithShape="0">
              <a:schemeClr val="accent6">
                <a:alpha val="22350"/>
              </a:schemeClr>
            </a:outerShdw>
          </a:effectLst>
        </p:spPr>
        <p:txBody>
          <a:bodyPr spcFirstLastPara="1" wrap="square" lIns="0" tIns="0" rIns="91425" bIns="91425" anchor="b" anchorCtr="0">
            <a:noAutofit/>
          </a:bodyPr>
          <a:lstStyle>
            <a:lvl1pPr lvl="0" algn="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67" name="Google Shape;67;p14"/>
          <p:cNvSpPr txBox="1">
            <a:spLocks noGrp="1"/>
          </p:cNvSpPr>
          <p:nvPr>
            <p:ph type="subTitle" idx="1"/>
          </p:nvPr>
        </p:nvSpPr>
        <p:spPr>
          <a:xfrm>
            <a:off x="3783300" y="3365050"/>
            <a:ext cx="5048700" cy="1028100"/>
          </a:xfrm>
          <a:prstGeom prst="rect">
            <a:avLst/>
          </a:prstGeom>
          <a:noFill/>
          <a:ln>
            <a:noFill/>
          </a:ln>
          <a:effectLst>
            <a:outerShdw dist="28575" dir="3480000" algn="bl" rotWithShape="0">
              <a:schemeClr val="accent6">
                <a:alpha val="40000"/>
              </a:schemeClr>
            </a:outerShdw>
          </a:effectLst>
        </p:spPr>
        <p:txBody>
          <a:bodyPr spcFirstLastPara="1" wrap="square" lIns="0" tIns="91425" rIns="91425" bIns="91425" anchor="t" anchorCtr="0">
            <a:noAutofit/>
          </a:bodyPr>
          <a:lstStyle>
            <a:lvl1pPr lvl="0" algn="r" rtl="0">
              <a:lnSpc>
                <a:spcPct val="100000"/>
              </a:lnSpc>
              <a:spcBef>
                <a:spcPts val="0"/>
              </a:spcBef>
              <a:spcAft>
                <a:spcPts val="0"/>
              </a:spcAft>
              <a:buClr>
                <a:schemeClr val="dk2"/>
              </a:buClr>
              <a:buSzPts val="1400"/>
              <a:buFont typeface="Public Sans"/>
              <a:buNone/>
              <a:defRPr sz="1400">
                <a:solidFill>
                  <a:schemeClr val="dk2"/>
                </a:solidFill>
                <a:latin typeface="Public Sans"/>
                <a:ea typeface="Public Sans"/>
                <a:cs typeface="Public Sans"/>
                <a:sym typeface="Public Sans"/>
              </a:defRPr>
            </a:lvl1pPr>
            <a:lvl2pPr lvl="1" algn="r" rtl="0">
              <a:lnSpc>
                <a:spcPct val="100000"/>
              </a:lnSpc>
              <a:spcBef>
                <a:spcPts val="0"/>
              </a:spcBef>
              <a:spcAft>
                <a:spcPts val="0"/>
              </a:spcAft>
              <a:buClr>
                <a:schemeClr val="dk2"/>
              </a:buClr>
              <a:buSzPts val="1400"/>
              <a:buFont typeface="Public Sans"/>
              <a:buNone/>
              <a:defRPr sz="1400">
                <a:solidFill>
                  <a:schemeClr val="dk2"/>
                </a:solidFill>
                <a:latin typeface="Public Sans"/>
                <a:ea typeface="Public Sans"/>
                <a:cs typeface="Public Sans"/>
                <a:sym typeface="Public Sans"/>
              </a:defRPr>
            </a:lvl2pPr>
            <a:lvl3pPr lvl="2" algn="r" rtl="0">
              <a:lnSpc>
                <a:spcPct val="100000"/>
              </a:lnSpc>
              <a:spcBef>
                <a:spcPts val="0"/>
              </a:spcBef>
              <a:spcAft>
                <a:spcPts val="0"/>
              </a:spcAft>
              <a:buClr>
                <a:schemeClr val="dk2"/>
              </a:buClr>
              <a:buSzPts val="1400"/>
              <a:buFont typeface="Public Sans"/>
              <a:buNone/>
              <a:defRPr sz="1400">
                <a:solidFill>
                  <a:schemeClr val="dk2"/>
                </a:solidFill>
                <a:latin typeface="Public Sans"/>
                <a:ea typeface="Public Sans"/>
                <a:cs typeface="Public Sans"/>
                <a:sym typeface="Public Sans"/>
              </a:defRPr>
            </a:lvl3pPr>
            <a:lvl4pPr lvl="3" algn="r" rtl="0">
              <a:lnSpc>
                <a:spcPct val="100000"/>
              </a:lnSpc>
              <a:spcBef>
                <a:spcPts val="0"/>
              </a:spcBef>
              <a:spcAft>
                <a:spcPts val="0"/>
              </a:spcAft>
              <a:buClr>
                <a:schemeClr val="dk2"/>
              </a:buClr>
              <a:buSzPts val="1400"/>
              <a:buFont typeface="Public Sans"/>
              <a:buNone/>
              <a:defRPr sz="1400">
                <a:solidFill>
                  <a:schemeClr val="dk2"/>
                </a:solidFill>
                <a:latin typeface="Public Sans"/>
                <a:ea typeface="Public Sans"/>
                <a:cs typeface="Public Sans"/>
                <a:sym typeface="Public Sans"/>
              </a:defRPr>
            </a:lvl4pPr>
            <a:lvl5pPr lvl="4" algn="r" rtl="0">
              <a:lnSpc>
                <a:spcPct val="100000"/>
              </a:lnSpc>
              <a:spcBef>
                <a:spcPts val="0"/>
              </a:spcBef>
              <a:spcAft>
                <a:spcPts val="0"/>
              </a:spcAft>
              <a:buClr>
                <a:schemeClr val="dk2"/>
              </a:buClr>
              <a:buSzPts val="1400"/>
              <a:buFont typeface="Public Sans"/>
              <a:buNone/>
              <a:defRPr sz="1400">
                <a:solidFill>
                  <a:schemeClr val="dk2"/>
                </a:solidFill>
                <a:latin typeface="Public Sans"/>
                <a:ea typeface="Public Sans"/>
                <a:cs typeface="Public Sans"/>
                <a:sym typeface="Public Sans"/>
              </a:defRPr>
            </a:lvl5pPr>
            <a:lvl6pPr lvl="5" algn="r" rtl="0">
              <a:lnSpc>
                <a:spcPct val="100000"/>
              </a:lnSpc>
              <a:spcBef>
                <a:spcPts val="0"/>
              </a:spcBef>
              <a:spcAft>
                <a:spcPts val="0"/>
              </a:spcAft>
              <a:buClr>
                <a:schemeClr val="dk2"/>
              </a:buClr>
              <a:buSzPts val="1400"/>
              <a:buFont typeface="Public Sans"/>
              <a:buNone/>
              <a:defRPr sz="1400">
                <a:solidFill>
                  <a:schemeClr val="dk2"/>
                </a:solidFill>
                <a:latin typeface="Public Sans"/>
                <a:ea typeface="Public Sans"/>
                <a:cs typeface="Public Sans"/>
                <a:sym typeface="Public Sans"/>
              </a:defRPr>
            </a:lvl6pPr>
            <a:lvl7pPr lvl="6" algn="r" rtl="0">
              <a:lnSpc>
                <a:spcPct val="100000"/>
              </a:lnSpc>
              <a:spcBef>
                <a:spcPts val="0"/>
              </a:spcBef>
              <a:spcAft>
                <a:spcPts val="0"/>
              </a:spcAft>
              <a:buClr>
                <a:schemeClr val="dk2"/>
              </a:buClr>
              <a:buSzPts val="1400"/>
              <a:buFont typeface="Public Sans"/>
              <a:buNone/>
              <a:defRPr sz="1400">
                <a:solidFill>
                  <a:schemeClr val="dk2"/>
                </a:solidFill>
                <a:latin typeface="Public Sans"/>
                <a:ea typeface="Public Sans"/>
                <a:cs typeface="Public Sans"/>
                <a:sym typeface="Public Sans"/>
              </a:defRPr>
            </a:lvl7pPr>
            <a:lvl8pPr lvl="7" algn="r" rtl="0">
              <a:lnSpc>
                <a:spcPct val="100000"/>
              </a:lnSpc>
              <a:spcBef>
                <a:spcPts val="0"/>
              </a:spcBef>
              <a:spcAft>
                <a:spcPts val="0"/>
              </a:spcAft>
              <a:buClr>
                <a:schemeClr val="dk2"/>
              </a:buClr>
              <a:buSzPts val="1400"/>
              <a:buFont typeface="Public Sans"/>
              <a:buNone/>
              <a:defRPr sz="1400">
                <a:solidFill>
                  <a:schemeClr val="dk2"/>
                </a:solidFill>
                <a:latin typeface="Public Sans"/>
                <a:ea typeface="Public Sans"/>
                <a:cs typeface="Public Sans"/>
                <a:sym typeface="Public Sans"/>
              </a:defRPr>
            </a:lvl8pPr>
            <a:lvl9pPr lvl="8" algn="r" rtl="0">
              <a:lnSpc>
                <a:spcPct val="100000"/>
              </a:lnSpc>
              <a:spcBef>
                <a:spcPts val="0"/>
              </a:spcBef>
              <a:spcAft>
                <a:spcPts val="0"/>
              </a:spcAft>
              <a:buClr>
                <a:schemeClr val="dk2"/>
              </a:buClr>
              <a:buSzPts val="1400"/>
              <a:buFont typeface="Public Sans"/>
              <a:buNone/>
              <a:defRPr sz="1400">
                <a:solidFill>
                  <a:schemeClr val="dk2"/>
                </a:solidFill>
                <a:latin typeface="Public Sans"/>
                <a:ea typeface="Public Sans"/>
                <a:cs typeface="Public Sans"/>
                <a:sym typeface="Public Sans"/>
              </a:defRPr>
            </a:lvl9pPr>
          </a:lstStyle>
          <a:p>
            <a:endParaRPr/>
          </a:p>
        </p:txBody>
      </p:sp>
      <p:pic>
        <p:nvPicPr>
          <p:cNvPr id="68" name="Google Shape;68;p14"/>
          <p:cNvPicPr preferRelativeResize="0"/>
          <p:nvPr/>
        </p:nvPicPr>
        <p:blipFill rotWithShape="1">
          <a:blip r:embed="rId4">
            <a:alphaModFix/>
          </a:blip>
          <a:srcRect t="69" b="79"/>
          <a:stretch/>
        </p:blipFill>
        <p:spPr>
          <a:xfrm>
            <a:off x="480000" y="322975"/>
            <a:ext cx="543175" cy="478125"/>
          </a:xfrm>
          <a:prstGeom prst="rect">
            <a:avLst/>
          </a:prstGeom>
          <a:noFill/>
          <a:ln>
            <a:noFill/>
          </a:ln>
        </p:spPr>
      </p:pic>
      <p:sp>
        <p:nvSpPr>
          <p:cNvPr id="69" name="Google Shape;69;p14"/>
          <p:cNvSpPr txBox="1"/>
          <p:nvPr/>
        </p:nvSpPr>
        <p:spPr>
          <a:xfrm>
            <a:off x="480000" y="724600"/>
            <a:ext cx="8201100" cy="76500"/>
          </a:xfrm>
          <a:prstGeom prst="rect">
            <a:avLst/>
          </a:prstGeom>
          <a:noFill/>
          <a:ln>
            <a:noFill/>
          </a:ln>
        </p:spPr>
        <p:txBody>
          <a:bodyPr spcFirstLastPara="1" wrap="square" lIns="0" tIns="0" rIns="0" bIns="0"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US" sz="700" b="1" i="0" u="none" strike="noStrike" cap="none">
                <a:solidFill>
                  <a:srgbClr val="6D6E71"/>
                </a:solidFill>
                <a:latin typeface="Helvetica Neue"/>
                <a:ea typeface="Helvetica Neue"/>
                <a:cs typeface="Helvetica Neue"/>
                <a:sym typeface="Helvetica Neue"/>
              </a:rPr>
              <a:t>GSA Office of Technology Transformation Services</a:t>
            </a:r>
            <a:endParaRPr sz="900" b="1" i="0" u="none" strike="noStrike" cap="none">
              <a:solidFill>
                <a:srgbClr val="6D6E71"/>
              </a:solidFill>
              <a:latin typeface="Helvetica Neue"/>
              <a:ea typeface="Helvetica Neue"/>
              <a:cs typeface="Helvetica Neue"/>
              <a:sym typeface="Helvetica Neu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77150" y="284950"/>
            <a:ext cx="5480100" cy="444000"/>
          </a:xfrm>
          <a:prstGeom prst="rect">
            <a:avLst/>
          </a:prstGeom>
          <a:noFill/>
          <a:ln>
            <a:noFill/>
          </a:ln>
        </p:spPr>
        <p:txBody>
          <a:bodyPr spcFirstLastPara="1" wrap="square" lIns="0" tIns="0" rIns="91425" bIns="91425" anchor="t"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72" name="Google Shape;72;p15"/>
          <p:cNvSpPr txBox="1">
            <a:spLocks noGrp="1"/>
          </p:cNvSpPr>
          <p:nvPr>
            <p:ph type="body" idx="1"/>
          </p:nvPr>
        </p:nvSpPr>
        <p:spPr>
          <a:xfrm>
            <a:off x="477150" y="1217175"/>
            <a:ext cx="8210400" cy="3351600"/>
          </a:xfrm>
          <a:prstGeom prst="rect">
            <a:avLst/>
          </a:prstGeom>
          <a:noFill/>
          <a:ln>
            <a:noFill/>
          </a:ln>
        </p:spPr>
        <p:txBody>
          <a:bodyPr spcFirstLastPara="1" wrap="square" lIns="0" tIns="91425" rIns="91425" bIns="91425" anchor="t" anchorCtr="0">
            <a:noAutofit/>
          </a:bodyPr>
          <a:lstStyle>
            <a:lvl1pPr marL="457200" lvl="0" indent="-304800" algn="l" rtl="0">
              <a:lnSpc>
                <a:spcPct val="115000"/>
              </a:lnSpc>
              <a:spcBef>
                <a:spcPts val="0"/>
              </a:spcBef>
              <a:spcAft>
                <a:spcPts val="0"/>
              </a:spcAft>
              <a:buSzPts val="1200"/>
              <a:buChar char="●"/>
              <a:defRPr/>
            </a:lvl1pPr>
            <a:lvl2pPr marL="914400" lvl="1" indent="-304800" algn="l" rtl="0">
              <a:lnSpc>
                <a:spcPct val="115000"/>
              </a:lnSpc>
              <a:spcBef>
                <a:spcPts val="800"/>
              </a:spcBef>
              <a:spcAft>
                <a:spcPts val="0"/>
              </a:spcAft>
              <a:buSzPts val="1200"/>
              <a:buChar char="○"/>
              <a:defRPr/>
            </a:lvl2pPr>
            <a:lvl3pPr marL="1371600" lvl="2" indent="-304800" algn="l" rtl="0">
              <a:lnSpc>
                <a:spcPct val="115000"/>
              </a:lnSpc>
              <a:spcBef>
                <a:spcPts val="800"/>
              </a:spcBef>
              <a:spcAft>
                <a:spcPts val="0"/>
              </a:spcAft>
              <a:buSzPts val="1200"/>
              <a:buChar char="■"/>
              <a:defRPr/>
            </a:lvl3pPr>
            <a:lvl4pPr marL="1828800" lvl="3" indent="-304800" algn="l" rtl="0">
              <a:lnSpc>
                <a:spcPct val="115000"/>
              </a:lnSpc>
              <a:spcBef>
                <a:spcPts val="800"/>
              </a:spcBef>
              <a:spcAft>
                <a:spcPts val="0"/>
              </a:spcAft>
              <a:buSzPts val="1200"/>
              <a:buChar char="●"/>
              <a:defRPr/>
            </a:lvl4pPr>
            <a:lvl5pPr marL="2286000" lvl="4" indent="-304800" algn="l" rtl="0">
              <a:lnSpc>
                <a:spcPct val="115000"/>
              </a:lnSpc>
              <a:spcBef>
                <a:spcPts val="800"/>
              </a:spcBef>
              <a:spcAft>
                <a:spcPts val="0"/>
              </a:spcAft>
              <a:buSzPts val="1200"/>
              <a:buChar char="○"/>
              <a:defRPr/>
            </a:lvl5pPr>
            <a:lvl6pPr marL="2743200" lvl="5" indent="-304800" algn="l" rtl="0">
              <a:lnSpc>
                <a:spcPct val="115000"/>
              </a:lnSpc>
              <a:spcBef>
                <a:spcPts val="800"/>
              </a:spcBef>
              <a:spcAft>
                <a:spcPts val="0"/>
              </a:spcAft>
              <a:buSzPts val="1200"/>
              <a:buChar char="■"/>
              <a:defRPr/>
            </a:lvl6pPr>
            <a:lvl7pPr marL="3200400" lvl="6" indent="-304800" algn="l" rtl="0">
              <a:lnSpc>
                <a:spcPct val="115000"/>
              </a:lnSpc>
              <a:spcBef>
                <a:spcPts val="800"/>
              </a:spcBef>
              <a:spcAft>
                <a:spcPts val="0"/>
              </a:spcAft>
              <a:buSzPts val="1200"/>
              <a:buChar char="●"/>
              <a:defRPr/>
            </a:lvl7pPr>
            <a:lvl8pPr marL="3657600" lvl="7" indent="-304800" algn="l" rtl="0">
              <a:lnSpc>
                <a:spcPct val="115000"/>
              </a:lnSpc>
              <a:spcBef>
                <a:spcPts val="800"/>
              </a:spcBef>
              <a:spcAft>
                <a:spcPts val="0"/>
              </a:spcAft>
              <a:buSzPts val="1200"/>
              <a:buChar char="○"/>
              <a:defRPr/>
            </a:lvl8pPr>
            <a:lvl9pPr marL="4114800" lvl="8" indent="-304800" algn="l" rtl="0">
              <a:lnSpc>
                <a:spcPct val="115000"/>
              </a:lnSpc>
              <a:spcBef>
                <a:spcPts val="800"/>
              </a:spcBef>
              <a:spcAft>
                <a:spcPts val="800"/>
              </a:spcAft>
              <a:buSzPts val="1200"/>
              <a:buChar char="■"/>
              <a:defRPr/>
            </a:lvl9pPr>
          </a:lstStyle>
          <a:p>
            <a:endParaRPr/>
          </a:p>
        </p:txBody>
      </p:sp>
      <p:sp>
        <p:nvSpPr>
          <p:cNvPr id="73" name="Google Shape;73;p15"/>
          <p:cNvSpPr txBox="1">
            <a:spLocks noGrp="1"/>
          </p:cNvSpPr>
          <p:nvPr>
            <p:ph type="sldNum" idx="12"/>
          </p:nvPr>
        </p:nvSpPr>
        <p:spPr>
          <a:xfrm>
            <a:off x="8472450" y="4878930"/>
            <a:ext cx="548700" cy="239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CUSTOM_6">
    <p:spTree>
      <p:nvGrpSpPr>
        <p:cNvPr id="1" name="Shape 7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101039" y="4810539"/>
            <a:ext cx="755400" cy="333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2"/>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2"/>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2"/>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2"/>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2"/>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2"/>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2"/>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2"/>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2"/>
                </a:solidFill>
                <a:latin typeface="Source Sans Pro"/>
                <a:ea typeface="Source Sans Pro"/>
                <a:cs typeface="Source Sans Pro"/>
                <a:sym typeface="Source Sans Pro"/>
              </a:defRPr>
            </a:lvl9pPr>
          </a:lstStyle>
          <a:p>
            <a:pPr marL="0" lvl="0" indent="0" algn="r" rtl="0">
              <a:spcBef>
                <a:spcPts val="0"/>
              </a:spcBef>
              <a:spcAft>
                <a:spcPts val="0"/>
              </a:spcAft>
              <a:buNone/>
            </a:pPr>
            <a:r>
              <a:rPr lang="en-US"/>
              <a:t>PAGE </a:t>
            </a:r>
            <a:fld id="{00000000-1234-1234-1234-123412341234}" type="slidenum">
              <a:rPr lang="en-US"/>
              <a:t>‹#›</a:t>
            </a:fld>
            <a:endParaRPr/>
          </a:p>
        </p:txBody>
      </p:sp>
      <p:sp>
        <p:nvSpPr>
          <p:cNvPr id="77" name="Google Shape;77;p17"/>
          <p:cNvSpPr txBox="1">
            <a:spLocks noGrp="1"/>
          </p:cNvSpPr>
          <p:nvPr>
            <p:ph type="title"/>
          </p:nvPr>
        </p:nvSpPr>
        <p:spPr>
          <a:xfrm>
            <a:off x="264877" y="1"/>
            <a:ext cx="5841600" cy="986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2600"/>
              <a:buNone/>
              <a:defRPr b="0" i="0"/>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gradFill>
          <a:gsLst>
            <a:gs pos="0">
              <a:schemeClr val="lt1"/>
            </a:gs>
            <a:gs pos="62000">
              <a:schemeClr val="lt2"/>
            </a:gs>
            <a:gs pos="100000">
              <a:srgbClr val="CAC9C0"/>
            </a:gs>
          </a:gsLst>
          <a:path path="circle">
            <a:fillToRect l="50000" t="50000" r="50000" b="50000"/>
          </a:path>
          <a:tileRect/>
        </a:gradFill>
        <a:effectLst/>
      </p:bgPr>
    </p:bg>
    <p:spTree>
      <p:nvGrpSpPr>
        <p:cNvPr id="1" name="Shape 78"/>
        <p:cNvGrpSpPr/>
        <p:nvPr/>
      </p:nvGrpSpPr>
      <p:grpSpPr>
        <a:xfrm>
          <a:off x="0" y="0"/>
          <a:ext cx="0" cy="0"/>
          <a:chOff x="0" y="0"/>
          <a:chExt cx="0" cy="0"/>
        </a:xfrm>
      </p:grpSpPr>
      <p:sp>
        <p:nvSpPr>
          <p:cNvPr id="79" name="Google Shape;79;p18"/>
          <p:cNvSpPr/>
          <p:nvPr/>
        </p:nvSpPr>
        <p:spPr>
          <a:xfrm>
            <a:off x="0" y="-175"/>
            <a:ext cx="9144000" cy="5143500"/>
          </a:xfrm>
          <a:prstGeom prst="rect">
            <a:avLst/>
          </a:prstGeom>
          <a:gradFill>
            <a:gsLst>
              <a:gs pos="0">
                <a:schemeClr val="lt1"/>
              </a:gs>
              <a:gs pos="73000">
                <a:schemeClr val="accent3"/>
              </a:gs>
              <a:gs pos="100000">
                <a:srgbClr val="CAC9C0"/>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0" name="Google Shape;80;p18"/>
          <p:cNvCxnSpPr/>
          <p:nvPr/>
        </p:nvCxnSpPr>
        <p:spPr>
          <a:xfrm rot="10800000" flipH="1">
            <a:off x="622600" y="-9"/>
            <a:ext cx="177900" cy="5125500"/>
          </a:xfrm>
          <a:prstGeom prst="straightConnector1">
            <a:avLst/>
          </a:prstGeom>
          <a:noFill/>
          <a:ln w="28575" cap="flat" cmpd="sng">
            <a:solidFill>
              <a:srgbClr val="FFFFFF"/>
            </a:solidFill>
            <a:prstDash val="solid"/>
            <a:round/>
            <a:headEnd type="none" w="sm" len="sm"/>
            <a:tailEnd type="none" w="sm" len="sm"/>
          </a:ln>
          <a:effectLst>
            <a:outerShdw blurRad="57150" dist="19050" dir="1800000" algn="bl" rotWithShape="0">
              <a:srgbClr val="FFFFFF">
                <a:alpha val="42350"/>
              </a:srgbClr>
            </a:outerShdw>
          </a:effectLst>
        </p:spPr>
      </p:cxnSp>
      <p:cxnSp>
        <p:nvCxnSpPr>
          <p:cNvPr id="81" name="Google Shape;81;p18"/>
          <p:cNvCxnSpPr/>
          <p:nvPr/>
        </p:nvCxnSpPr>
        <p:spPr>
          <a:xfrm rot="10800000" flipH="1">
            <a:off x="1185025" y="17400"/>
            <a:ext cx="846000" cy="5126100"/>
          </a:xfrm>
          <a:prstGeom prst="straightConnector1">
            <a:avLst/>
          </a:prstGeom>
          <a:noFill/>
          <a:ln w="28575" cap="flat" cmpd="sng">
            <a:solidFill>
              <a:srgbClr val="FFFFFF"/>
            </a:solidFill>
            <a:prstDash val="solid"/>
            <a:round/>
            <a:headEnd type="none" w="sm" len="sm"/>
            <a:tailEnd type="none" w="sm" len="sm"/>
          </a:ln>
          <a:effectLst>
            <a:outerShdw blurRad="57150" dist="19050" dir="1860000" algn="bl" rotWithShape="0">
              <a:schemeClr val="accent3">
                <a:alpha val="92550"/>
              </a:schemeClr>
            </a:outerShdw>
          </a:effectLst>
        </p:spPr>
      </p:cxnSp>
      <p:cxnSp>
        <p:nvCxnSpPr>
          <p:cNvPr id="82" name="Google Shape;82;p18"/>
          <p:cNvCxnSpPr/>
          <p:nvPr/>
        </p:nvCxnSpPr>
        <p:spPr>
          <a:xfrm flipH="1">
            <a:off x="8580925" y="2357444"/>
            <a:ext cx="621900" cy="2776800"/>
          </a:xfrm>
          <a:prstGeom prst="straightConnector1">
            <a:avLst/>
          </a:prstGeom>
          <a:noFill/>
          <a:ln w="28575" cap="flat" cmpd="sng">
            <a:solidFill>
              <a:srgbClr val="FFFFFF"/>
            </a:solidFill>
            <a:prstDash val="solid"/>
            <a:round/>
            <a:headEnd type="none" w="sm" len="sm"/>
            <a:tailEnd type="none" w="sm" len="sm"/>
          </a:ln>
          <a:effectLst>
            <a:outerShdw blurRad="57150" dist="19050" dir="1860000" algn="bl" rotWithShape="0">
              <a:schemeClr val="accent5">
                <a:alpha val="16470"/>
              </a:schemeClr>
            </a:outerShdw>
          </a:effectLst>
        </p:spPr>
      </p:cxnSp>
      <p:sp>
        <p:nvSpPr>
          <p:cNvPr id="83" name="Google Shape;83;p18"/>
          <p:cNvSpPr txBox="1">
            <a:spLocks noGrp="1"/>
          </p:cNvSpPr>
          <p:nvPr>
            <p:ph type="title"/>
          </p:nvPr>
        </p:nvSpPr>
        <p:spPr>
          <a:xfrm>
            <a:off x="311700" y="2106450"/>
            <a:ext cx="8520600" cy="841800"/>
          </a:xfrm>
          <a:prstGeom prst="rect">
            <a:avLst/>
          </a:prstGeom>
          <a:noFill/>
          <a:ln>
            <a:noFill/>
          </a:ln>
        </p:spPr>
        <p:txBody>
          <a:bodyPr spcFirstLastPara="1" wrap="square" lIns="0" tIns="0" rIns="91425" bIns="91425" anchor="b" anchorCtr="0">
            <a:noAutofit/>
          </a:bodyPr>
          <a:lstStyle>
            <a:lvl1pPr marR="0" lvl="0" algn="ctr" rtl="0">
              <a:lnSpc>
                <a:spcPct val="100000"/>
              </a:lnSpc>
              <a:spcBef>
                <a:spcPts val="0"/>
              </a:spcBef>
              <a:spcAft>
                <a:spcPts val="0"/>
              </a:spcAft>
              <a:buSzPts val="4000"/>
              <a:buNone/>
              <a:defRPr sz="4000"/>
            </a:lvl1pPr>
            <a:lvl2pPr lvl="1" algn="ctr" rtl="0">
              <a:lnSpc>
                <a:spcPct val="100000"/>
              </a:lnSpc>
              <a:spcBef>
                <a:spcPts val="0"/>
              </a:spcBef>
              <a:spcAft>
                <a:spcPts val="0"/>
              </a:spcAft>
              <a:buClr>
                <a:schemeClr val="dk2"/>
              </a:buClr>
              <a:buSzPts val="3600"/>
              <a:buNone/>
              <a:defRPr sz="3600">
                <a:solidFill>
                  <a:schemeClr val="dk2"/>
                </a:solidFill>
              </a:defRPr>
            </a:lvl2pPr>
            <a:lvl3pPr lvl="2" algn="ctr" rtl="0">
              <a:lnSpc>
                <a:spcPct val="100000"/>
              </a:lnSpc>
              <a:spcBef>
                <a:spcPts val="0"/>
              </a:spcBef>
              <a:spcAft>
                <a:spcPts val="0"/>
              </a:spcAft>
              <a:buClr>
                <a:schemeClr val="dk2"/>
              </a:buClr>
              <a:buSzPts val="3600"/>
              <a:buNone/>
              <a:defRPr sz="3600">
                <a:solidFill>
                  <a:schemeClr val="dk2"/>
                </a:solidFill>
              </a:defRPr>
            </a:lvl3pPr>
            <a:lvl4pPr lvl="3" algn="ctr" rtl="0">
              <a:lnSpc>
                <a:spcPct val="100000"/>
              </a:lnSpc>
              <a:spcBef>
                <a:spcPts val="0"/>
              </a:spcBef>
              <a:spcAft>
                <a:spcPts val="0"/>
              </a:spcAft>
              <a:buClr>
                <a:schemeClr val="dk2"/>
              </a:buClr>
              <a:buSzPts val="3600"/>
              <a:buNone/>
              <a:defRPr sz="3600">
                <a:solidFill>
                  <a:schemeClr val="dk2"/>
                </a:solidFill>
              </a:defRPr>
            </a:lvl4pPr>
            <a:lvl5pPr lvl="4" algn="ctr" rtl="0">
              <a:lnSpc>
                <a:spcPct val="100000"/>
              </a:lnSpc>
              <a:spcBef>
                <a:spcPts val="0"/>
              </a:spcBef>
              <a:spcAft>
                <a:spcPts val="0"/>
              </a:spcAft>
              <a:buClr>
                <a:schemeClr val="dk2"/>
              </a:buClr>
              <a:buSzPts val="3600"/>
              <a:buNone/>
              <a:defRPr sz="3600">
                <a:solidFill>
                  <a:schemeClr val="dk2"/>
                </a:solidFill>
              </a:defRPr>
            </a:lvl5pPr>
            <a:lvl6pPr lvl="5" algn="ctr" rtl="0">
              <a:lnSpc>
                <a:spcPct val="100000"/>
              </a:lnSpc>
              <a:spcBef>
                <a:spcPts val="0"/>
              </a:spcBef>
              <a:spcAft>
                <a:spcPts val="0"/>
              </a:spcAft>
              <a:buClr>
                <a:schemeClr val="dk2"/>
              </a:buClr>
              <a:buSzPts val="3600"/>
              <a:buNone/>
              <a:defRPr sz="3600">
                <a:solidFill>
                  <a:schemeClr val="dk2"/>
                </a:solidFill>
              </a:defRPr>
            </a:lvl6pPr>
            <a:lvl7pPr lvl="6" algn="ctr" rtl="0">
              <a:lnSpc>
                <a:spcPct val="100000"/>
              </a:lnSpc>
              <a:spcBef>
                <a:spcPts val="0"/>
              </a:spcBef>
              <a:spcAft>
                <a:spcPts val="0"/>
              </a:spcAft>
              <a:buClr>
                <a:schemeClr val="dk2"/>
              </a:buClr>
              <a:buSzPts val="3600"/>
              <a:buNone/>
              <a:defRPr sz="3600">
                <a:solidFill>
                  <a:schemeClr val="dk2"/>
                </a:solidFill>
              </a:defRPr>
            </a:lvl7pPr>
            <a:lvl8pPr lvl="7" algn="ctr" rtl="0">
              <a:lnSpc>
                <a:spcPct val="100000"/>
              </a:lnSpc>
              <a:spcBef>
                <a:spcPts val="0"/>
              </a:spcBef>
              <a:spcAft>
                <a:spcPts val="0"/>
              </a:spcAft>
              <a:buClr>
                <a:schemeClr val="dk2"/>
              </a:buClr>
              <a:buSzPts val="3600"/>
              <a:buNone/>
              <a:defRPr sz="3600">
                <a:solidFill>
                  <a:schemeClr val="dk2"/>
                </a:solidFill>
              </a:defRPr>
            </a:lvl8pPr>
            <a:lvl9pPr lvl="8" algn="ctr" rtl="0">
              <a:lnSpc>
                <a:spcPct val="100000"/>
              </a:lnSpc>
              <a:spcBef>
                <a:spcPts val="0"/>
              </a:spcBef>
              <a:spcAft>
                <a:spcPts val="0"/>
              </a:spcAft>
              <a:buClr>
                <a:schemeClr val="dk2"/>
              </a:buClr>
              <a:buSzPts val="3600"/>
              <a:buNone/>
              <a:defRPr sz="3600">
                <a:solidFill>
                  <a:schemeClr val="dk2"/>
                </a:solidFill>
              </a:defRPr>
            </a:lvl9pPr>
          </a:lstStyle>
          <a:p>
            <a:endParaRPr/>
          </a:p>
        </p:txBody>
      </p:sp>
      <p:sp>
        <p:nvSpPr>
          <p:cNvPr id="84" name="Google Shape;84;p18"/>
          <p:cNvSpPr txBox="1">
            <a:spLocks noGrp="1"/>
          </p:cNvSpPr>
          <p:nvPr>
            <p:ph type="sldNum" idx="12"/>
          </p:nvPr>
        </p:nvSpPr>
        <p:spPr>
          <a:xfrm>
            <a:off x="8472450" y="4878930"/>
            <a:ext cx="548700" cy="239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2">
  <p:cSld name="TITLE_3">
    <p:spTree>
      <p:nvGrpSpPr>
        <p:cNvPr id="1" name="Shape 85"/>
        <p:cNvGrpSpPr/>
        <p:nvPr/>
      </p:nvGrpSpPr>
      <p:grpSpPr>
        <a:xfrm>
          <a:off x="0" y="0"/>
          <a:ext cx="0" cy="0"/>
          <a:chOff x="0" y="0"/>
          <a:chExt cx="0" cy="0"/>
        </a:xfrm>
      </p:grpSpPr>
      <p:sp>
        <p:nvSpPr>
          <p:cNvPr id="86" name="Google Shape;86;p19"/>
          <p:cNvSpPr txBox="1">
            <a:spLocks noGrp="1"/>
          </p:cNvSpPr>
          <p:nvPr>
            <p:ph type="ctrTitle"/>
          </p:nvPr>
        </p:nvSpPr>
        <p:spPr>
          <a:xfrm>
            <a:off x="311708" y="744575"/>
            <a:ext cx="8520600" cy="2052600"/>
          </a:xfrm>
          <a:prstGeom prst="rect">
            <a:avLst/>
          </a:prstGeom>
          <a:noFill/>
          <a:ln>
            <a:noFill/>
          </a:ln>
        </p:spPr>
        <p:txBody>
          <a:bodyPr spcFirstLastPara="1" wrap="square" lIns="0" tIns="0"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87" name="Google Shape;87;p19"/>
          <p:cNvSpPr txBox="1">
            <a:spLocks noGrp="1"/>
          </p:cNvSpPr>
          <p:nvPr>
            <p:ph type="subTitle" idx="1"/>
          </p:nvPr>
        </p:nvSpPr>
        <p:spPr>
          <a:xfrm>
            <a:off x="311700" y="2834125"/>
            <a:ext cx="8520600" cy="792600"/>
          </a:xfrm>
          <a:prstGeom prst="rect">
            <a:avLst/>
          </a:prstGeom>
          <a:noFill/>
          <a:ln>
            <a:noFill/>
          </a:ln>
        </p:spPr>
        <p:txBody>
          <a:bodyPr spcFirstLastPara="1" wrap="square" lIns="0"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800"/>
              </a:spcBef>
              <a:spcAft>
                <a:spcPts val="0"/>
              </a:spcAft>
              <a:buSzPts val="2800"/>
              <a:buNone/>
              <a:defRPr sz="2800"/>
            </a:lvl2pPr>
            <a:lvl3pPr lvl="2" algn="ctr" rtl="0">
              <a:lnSpc>
                <a:spcPct val="100000"/>
              </a:lnSpc>
              <a:spcBef>
                <a:spcPts val="800"/>
              </a:spcBef>
              <a:spcAft>
                <a:spcPts val="0"/>
              </a:spcAft>
              <a:buSzPts val="2800"/>
              <a:buNone/>
              <a:defRPr sz="2800"/>
            </a:lvl3pPr>
            <a:lvl4pPr lvl="3" algn="ctr" rtl="0">
              <a:lnSpc>
                <a:spcPct val="100000"/>
              </a:lnSpc>
              <a:spcBef>
                <a:spcPts val="800"/>
              </a:spcBef>
              <a:spcAft>
                <a:spcPts val="0"/>
              </a:spcAft>
              <a:buSzPts val="2800"/>
              <a:buNone/>
              <a:defRPr sz="2800"/>
            </a:lvl4pPr>
            <a:lvl5pPr lvl="4" algn="ctr" rtl="0">
              <a:lnSpc>
                <a:spcPct val="100000"/>
              </a:lnSpc>
              <a:spcBef>
                <a:spcPts val="800"/>
              </a:spcBef>
              <a:spcAft>
                <a:spcPts val="0"/>
              </a:spcAft>
              <a:buSzPts val="2800"/>
              <a:buNone/>
              <a:defRPr sz="2800"/>
            </a:lvl5pPr>
            <a:lvl6pPr lvl="5" algn="ctr" rtl="0">
              <a:lnSpc>
                <a:spcPct val="100000"/>
              </a:lnSpc>
              <a:spcBef>
                <a:spcPts val="800"/>
              </a:spcBef>
              <a:spcAft>
                <a:spcPts val="0"/>
              </a:spcAft>
              <a:buSzPts val="2800"/>
              <a:buNone/>
              <a:defRPr sz="2800"/>
            </a:lvl6pPr>
            <a:lvl7pPr lvl="6" algn="ctr" rtl="0">
              <a:lnSpc>
                <a:spcPct val="100000"/>
              </a:lnSpc>
              <a:spcBef>
                <a:spcPts val="800"/>
              </a:spcBef>
              <a:spcAft>
                <a:spcPts val="0"/>
              </a:spcAft>
              <a:buSzPts val="2800"/>
              <a:buNone/>
              <a:defRPr sz="2800"/>
            </a:lvl7pPr>
            <a:lvl8pPr lvl="7" algn="ctr" rtl="0">
              <a:lnSpc>
                <a:spcPct val="100000"/>
              </a:lnSpc>
              <a:spcBef>
                <a:spcPts val="800"/>
              </a:spcBef>
              <a:spcAft>
                <a:spcPts val="0"/>
              </a:spcAft>
              <a:buSzPts val="2800"/>
              <a:buNone/>
              <a:defRPr sz="2800"/>
            </a:lvl8pPr>
            <a:lvl9pPr lvl="8" algn="ctr" rtl="0">
              <a:lnSpc>
                <a:spcPct val="100000"/>
              </a:lnSpc>
              <a:spcBef>
                <a:spcPts val="800"/>
              </a:spcBef>
              <a:spcAft>
                <a:spcPts val="0"/>
              </a:spcAft>
              <a:buSzPts val="2800"/>
              <a:buNone/>
              <a:defRPr sz="2800"/>
            </a:lvl9pPr>
          </a:lstStyle>
          <a:p>
            <a:endParaRPr/>
          </a:p>
        </p:txBody>
      </p:sp>
      <p:sp>
        <p:nvSpPr>
          <p:cNvPr id="88" name="Google Shape;8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right image">
  <p:cSld name="TITLE_AND_TWO_COLUMNS_3">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77150" y="284950"/>
            <a:ext cx="5480100" cy="444000"/>
          </a:xfrm>
          <a:prstGeom prst="rect">
            <a:avLst/>
          </a:prstGeom>
          <a:noFill/>
          <a:ln>
            <a:noFill/>
          </a:ln>
        </p:spPr>
        <p:txBody>
          <a:bodyPr spcFirstLastPara="1" wrap="square" lIns="0" tIns="0" rIns="91425" bIns="91425" anchor="t"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91" name="Google Shape;91;p20"/>
          <p:cNvSpPr txBox="1">
            <a:spLocks noGrp="1"/>
          </p:cNvSpPr>
          <p:nvPr>
            <p:ph type="body" idx="1"/>
          </p:nvPr>
        </p:nvSpPr>
        <p:spPr>
          <a:xfrm>
            <a:off x="311700" y="1216152"/>
            <a:ext cx="3999900" cy="3257400"/>
          </a:xfrm>
          <a:prstGeom prst="rect">
            <a:avLst/>
          </a:prstGeom>
          <a:noFill/>
          <a:ln>
            <a:noFill/>
          </a:ln>
        </p:spPr>
        <p:txBody>
          <a:bodyPr spcFirstLastPara="1" wrap="square" lIns="0" tIns="91425" rIns="91425" bIns="91425" anchor="t" anchorCtr="0">
            <a:noAutofit/>
          </a:bodyPr>
          <a:lstStyle>
            <a:lvl1pPr marL="457200" lvl="0" indent="-304800" algn="l" rtl="0">
              <a:lnSpc>
                <a:spcPct val="115000"/>
              </a:lnSpc>
              <a:spcBef>
                <a:spcPts val="0"/>
              </a:spcBef>
              <a:spcAft>
                <a:spcPts val="0"/>
              </a:spcAft>
              <a:buSzPts val="1200"/>
              <a:buChar char="●"/>
              <a:defRPr/>
            </a:lvl1pPr>
            <a:lvl2pPr marL="914400" lvl="1" indent="-304800" algn="l" rtl="0">
              <a:lnSpc>
                <a:spcPct val="115000"/>
              </a:lnSpc>
              <a:spcBef>
                <a:spcPts val="800"/>
              </a:spcBef>
              <a:spcAft>
                <a:spcPts val="0"/>
              </a:spcAft>
              <a:buSzPts val="1200"/>
              <a:buChar char="○"/>
              <a:defRPr/>
            </a:lvl2pPr>
            <a:lvl3pPr marL="1371600" lvl="2" indent="-304800" algn="l" rtl="0">
              <a:lnSpc>
                <a:spcPct val="115000"/>
              </a:lnSpc>
              <a:spcBef>
                <a:spcPts val="800"/>
              </a:spcBef>
              <a:spcAft>
                <a:spcPts val="0"/>
              </a:spcAft>
              <a:buSzPts val="1200"/>
              <a:buChar char="■"/>
              <a:defRPr/>
            </a:lvl3pPr>
            <a:lvl4pPr marL="1828800" lvl="3" indent="-304800" algn="l" rtl="0">
              <a:lnSpc>
                <a:spcPct val="115000"/>
              </a:lnSpc>
              <a:spcBef>
                <a:spcPts val="800"/>
              </a:spcBef>
              <a:spcAft>
                <a:spcPts val="0"/>
              </a:spcAft>
              <a:buSzPts val="1200"/>
              <a:buChar char="●"/>
              <a:defRPr/>
            </a:lvl4pPr>
            <a:lvl5pPr marL="2286000" lvl="4" indent="-304800" algn="l" rtl="0">
              <a:lnSpc>
                <a:spcPct val="115000"/>
              </a:lnSpc>
              <a:spcBef>
                <a:spcPts val="800"/>
              </a:spcBef>
              <a:spcAft>
                <a:spcPts val="0"/>
              </a:spcAft>
              <a:buSzPts val="1200"/>
              <a:buChar char="○"/>
              <a:defRPr/>
            </a:lvl5pPr>
            <a:lvl6pPr marL="2743200" lvl="5" indent="-304800" algn="l" rtl="0">
              <a:lnSpc>
                <a:spcPct val="115000"/>
              </a:lnSpc>
              <a:spcBef>
                <a:spcPts val="800"/>
              </a:spcBef>
              <a:spcAft>
                <a:spcPts val="0"/>
              </a:spcAft>
              <a:buSzPts val="1200"/>
              <a:buChar char="■"/>
              <a:defRPr/>
            </a:lvl6pPr>
            <a:lvl7pPr marL="3200400" lvl="6" indent="-304800" algn="l" rtl="0">
              <a:lnSpc>
                <a:spcPct val="115000"/>
              </a:lnSpc>
              <a:spcBef>
                <a:spcPts val="800"/>
              </a:spcBef>
              <a:spcAft>
                <a:spcPts val="0"/>
              </a:spcAft>
              <a:buSzPts val="1200"/>
              <a:buChar char="●"/>
              <a:defRPr/>
            </a:lvl7pPr>
            <a:lvl8pPr marL="3657600" lvl="7" indent="-304800" algn="l" rtl="0">
              <a:lnSpc>
                <a:spcPct val="115000"/>
              </a:lnSpc>
              <a:spcBef>
                <a:spcPts val="800"/>
              </a:spcBef>
              <a:spcAft>
                <a:spcPts val="0"/>
              </a:spcAft>
              <a:buSzPts val="1200"/>
              <a:buChar char="○"/>
              <a:defRPr/>
            </a:lvl8pPr>
            <a:lvl9pPr marL="4114800" lvl="8" indent="-304800" algn="l" rtl="0">
              <a:lnSpc>
                <a:spcPct val="115000"/>
              </a:lnSpc>
              <a:spcBef>
                <a:spcPts val="800"/>
              </a:spcBef>
              <a:spcAft>
                <a:spcPts val="800"/>
              </a:spcAft>
              <a:buSzPts val="1200"/>
              <a:buChar char="■"/>
              <a:defRPr/>
            </a:lvl9pPr>
          </a:lstStyle>
          <a:p>
            <a:endParaRPr/>
          </a:p>
        </p:txBody>
      </p:sp>
      <p:sp>
        <p:nvSpPr>
          <p:cNvPr id="92" name="Google Shape;92;p20"/>
          <p:cNvSpPr txBox="1">
            <a:spLocks noGrp="1"/>
          </p:cNvSpPr>
          <p:nvPr>
            <p:ph type="sldNum" idx="12"/>
          </p:nvPr>
        </p:nvSpPr>
        <p:spPr>
          <a:xfrm>
            <a:off x="8472450" y="4878930"/>
            <a:ext cx="548700" cy="239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0"/>
          <p:cNvSpPr/>
          <p:nvPr/>
        </p:nvSpPr>
        <p:spPr>
          <a:xfrm>
            <a:off x="5957250" y="1699125"/>
            <a:ext cx="1932600" cy="19326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Place image here</a:t>
            </a:r>
            <a:endParaRPr sz="1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311700" y="1014602"/>
            <a:ext cx="8520600" cy="2634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title"/>
          </p:nvPr>
        </p:nvSpPr>
        <p:spPr>
          <a:xfrm>
            <a:off x="1218975" y="189731"/>
            <a:ext cx="7534200" cy="5727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1">
  <p:cSld name="SECTION_HEADER_4">
    <p:bg>
      <p:bgPr>
        <a:solidFill>
          <a:srgbClr val="F2F2F2"/>
        </a:solidFill>
        <a:effectLst/>
      </p:bgPr>
    </p:bg>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311700" y="2106450"/>
            <a:ext cx="8520600" cy="841800"/>
          </a:xfrm>
          <a:prstGeom prst="rect">
            <a:avLst/>
          </a:prstGeom>
          <a:noFill/>
          <a:ln>
            <a:noFill/>
          </a:ln>
        </p:spPr>
        <p:txBody>
          <a:bodyPr spcFirstLastPara="1" wrap="square" lIns="0" tIns="0" rIns="91425" bIns="91425" anchor="b" anchorCtr="0">
            <a:noAutofit/>
          </a:bodyPr>
          <a:lstStyle>
            <a:lvl1pPr marR="0" lvl="0" algn="ctr" rtl="0">
              <a:lnSpc>
                <a:spcPct val="100000"/>
              </a:lnSpc>
              <a:spcBef>
                <a:spcPts val="0"/>
              </a:spcBef>
              <a:spcAft>
                <a:spcPts val="0"/>
              </a:spcAft>
              <a:buSzPts val="4000"/>
              <a:buNone/>
              <a:defRPr sz="4000"/>
            </a:lvl1pPr>
            <a:lvl2pPr lvl="1" algn="ctr" rtl="0">
              <a:lnSpc>
                <a:spcPct val="100000"/>
              </a:lnSpc>
              <a:spcBef>
                <a:spcPts val="0"/>
              </a:spcBef>
              <a:spcAft>
                <a:spcPts val="0"/>
              </a:spcAft>
              <a:buClr>
                <a:schemeClr val="dk2"/>
              </a:buClr>
              <a:buSzPts val="3600"/>
              <a:buNone/>
              <a:defRPr sz="3600">
                <a:solidFill>
                  <a:schemeClr val="dk2"/>
                </a:solidFill>
              </a:defRPr>
            </a:lvl2pPr>
            <a:lvl3pPr lvl="2" algn="ctr" rtl="0">
              <a:lnSpc>
                <a:spcPct val="100000"/>
              </a:lnSpc>
              <a:spcBef>
                <a:spcPts val="0"/>
              </a:spcBef>
              <a:spcAft>
                <a:spcPts val="0"/>
              </a:spcAft>
              <a:buClr>
                <a:schemeClr val="dk2"/>
              </a:buClr>
              <a:buSzPts val="3600"/>
              <a:buNone/>
              <a:defRPr sz="3600">
                <a:solidFill>
                  <a:schemeClr val="dk2"/>
                </a:solidFill>
              </a:defRPr>
            </a:lvl3pPr>
            <a:lvl4pPr lvl="3" algn="ctr" rtl="0">
              <a:lnSpc>
                <a:spcPct val="100000"/>
              </a:lnSpc>
              <a:spcBef>
                <a:spcPts val="0"/>
              </a:spcBef>
              <a:spcAft>
                <a:spcPts val="0"/>
              </a:spcAft>
              <a:buClr>
                <a:schemeClr val="dk2"/>
              </a:buClr>
              <a:buSzPts val="3600"/>
              <a:buNone/>
              <a:defRPr sz="3600">
                <a:solidFill>
                  <a:schemeClr val="dk2"/>
                </a:solidFill>
              </a:defRPr>
            </a:lvl4pPr>
            <a:lvl5pPr lvl="4" algn="ctr" rtl="0">
              <a:lnSpc>
                <a:spcPct val="100000"/>
              </a:lnSpc>
              <a:spcBef>
                <a:spcPts val="0"/>
              </a:spcBef>
              <a:spcAft>
                <a:spcPts val="0"/>
              </a:spcAft>
              <a:buClr>
                <a:schemeClr val="dk2"/>
              </a:buClr>
              <a:buSzPts val="3600"/>
              <a:buNone/>
              <a:defRPr sz="3600">
                <a:solidFill>
                  <a:schemeClr val="dk2"/>
                </a:solidFill>
              </a:defRPr>
            </a:lvl5pPr>
            <a:lvl6pPr lvl="5" algn="ctr" rtl="0">
              <a:lnSpc>
                <a:spcPct val="100000"/>
              </a:lnSpc>
              <a:spcBef>
                <a:spcPts val="0"/>
              </a:spcBef>
              <a:spcAft>
                <a:spcPts val="0"/>
              </a:spcAft>
              <a:buClr>
                <a:schemeClr val="dk2"/>
              </a:buClr>
              <a:buSzPts val="3600"/>
              <a:buNone/>
              <a:defRPr sz="3600">
                <a:solidFill>
                  <a:schemeClr val="dk2"/>
                </a:solidFill>
              </a:defRPr>
            </a:lvl6pPr>
            <a:lvl7pPr lvl="6" algn="ctr" rtl="0">
              <a:lnSpc>
                <a:spcPct val="100000"/>
              </a:lnSpc>
              <a:spcBef>
                <a:spcPts val="0"/>
              </a:spcBef>
              <a:spcAft>
                <a:spcPts val="0"/>
              </a:spcAft>
              <a:buClr>
                <a:schemeClr val="dk2"/>
              </a:buClr>
              <a:buSzPts val="3600"/>
              <a:buNone/>
              <a:defRPr sz="3600">
                <a:solidFill>
                  <a:schemeClr val="dk2"/>
                </a:solidFill>
              </a:defRPr>
            </a:lvl7pPr>
            <a:lvl8pPr lvl="7" algn="ctr" rtl="0">
              <a:lnSpc>
                <a:spcPct val="100000"/>
              </a:lnSpc>
              <a:spcBef>
                <a:spcPts val="0"/>
              </a:spcBef>
              <a:spcAft>
                <a:spcPts val="0"/>
              </a:spcAft>
              <a:buClr>
                <a:schemeClr val="dk2"/>
              </a:buClr>
              <a:buSzPts val="3600"/>
              <a:buNone/>
              <a:defRPr sz="3600">
                <a:solidFill>
                  <a:schemeClr val="dk2"/>
                </a:solidFill>
              </a:defRPr>
            </a:lvl8pPr>
            <a:lvl9pPr lvl="8" algn="ctr" rtl="0">
              <a:lnSpc>
                <a:spcPct val="100000"/>
              </a:lnSpc>
              <a:spcBef>
                <a:spcPts val="0"/>
              </a:spcBef>
              <a:spcAft>
                <a:spcPts val="0"/>
              </a:spcAft>
              <a:buClr>
                <a:schemeClr val="dk2"/>
              </a:buClr>
              <a:buSzPts val="3600"/>
              <a:buNone/>
              <a:defRPr sz="3600">
                <a:solidFill>
                  <a:schemeClr val="dk2"/>
                </a:solidFill>
              </a:defRPr>
            </a:lvl9pPr>
          </a:lstStyle>
          <a:p>
            <a:endParaRPr/>
          </a:p>
        </p:txBody>
      </p:sp>
      <p:sp>
        <p:nvSpPr>
          <p:cNvPr id="96" name="Google Shape;96;p21"/>
          <p:cNvSpPr txBox="1">
            <a:spLocks noGrp="1"/>
          </p:cNvSpPr>
          <p:nvPr>
            <p:ph type="sldNum" idx="12"/>
          </p:nvPr>
        </p:nvSpPr>
        <p:spPr>
          <a:xfrm>
            <a:off x="8472450" y="4878930"/>
            <a:ext cx="548700" cy="239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ing Slide 1">
  <p:cSld name="TITLE_1_1">
    <p:bg>
      <p:bgPr>
        <a:blipFill>
          <a:blip r:embed="rId2">
            <a:alphaModFix/>
          </a:blip>
          <a:stretch>
            <a:fillRect/>
          </a:stretch>
        </a:blipFill>
        <a:effectLst/>
      </p:bgPr>
    </p:bg>
    <p:spTree>
      <p:nvGrpSpPr>
        <p:cNvPr id="1" name="Shape 97"/>
        <p:cNvGrpSpPr/>
        <p:nvPr/>
      </p:nvGrpSpPr>
      <p:grpSpPr>
        <a:xfrm>
          <a:off x="0" y="0"/>
          <a:ext cx="0" cy="0"/>
          <a:chOff x="0" y="0"/>
          <a:chExt cx="0" cy="0"/>
        </a:xfrm>
      </p:grpSpPr>
      <p:pic>
        <p:nvPicPr>
          <p:cNvPr id="98" name="Google Shape;98;p22"/>
          <p:cNvPicPr preferRelativeResize="0"/>
          <p:nvPr/>
        </p:nvPicPr>
        <p:blipFill rotWithShape="1">
          <a:blip r:embed="rId3">
            <a:alphaModFix/>
          </a:blip>
          <a:srcRect/>
          <a:stretch/>
        </p:blipFill>
        <p:spPr>
          <a:xfrm>
            <a:off x="102" y="321"/>
            <a:ext cx="9143994" cy="5142856"/>
          </a:xfrm>
          <a:prstGeom prst="rect">
            <a:avLst/>
          </a:prstGeom>
          <a:noFill/>
          <a:ln>
            <a:noFill/>
          </a:ln>
        </p:spPr>
      </p:pic>
      <p:sp>
        <p:nvSpPr>
          <p:cNvPr id="99" name="Google Shape;99;p22"/>
          <p:cNvSpPr/>
          <p:nvPr/>
        </p:nvSpPr>
        <p:spPr>
          <a:xfrm>
            <a:off x="100" y="-600"/>
            <a:ext cx="9144000" cy="1902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2"/>
          <p:cNvSpPr/>
          <p:nvPr/>
        </p:nvSpPr>
        <p:spPr>
          <a:xfrm>
            <a:off x="100" y="4829700"/>
            <a:ext cx="9144000" cy="313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2"/>
          <p:cNvSpPr txBox="1">
            <a:spLocks noGrp="1"/>
          </p:cNvSpPr>
          <p:nvPr>
            <p:ph type="subTitle" idx="1"/>
          </p:nvPr>
        </p:nvSpPr>
        <p:spPr>
          <a:xfrm>
            <a:off x="100" y="437250"/>
            <a:ext cx="9144000" cy="1336800"/>
          </a:xfrm>
          <a:prstGeom prst="rect">
            <a:avLst/>
          </a:prstGeom>
          <a:noFill/>
          <a:ln>
            <a:noFill/>
          </a:ln>
        </p:spPr>
        <p:txBody>
          <a:bodyPr spcFirstLastPara="1" wrap="square" lIns="0" tIns="91425" rIns="91425" bIns="91425" anchor="ctr" anchorCtr="0">
            <a:noAutofit/>
          </a:bodyPr>
          <a:lstStyle>
            <a:lvl1pPr lvl="0" algn="ctr" rtl="0">
              <a:lnSpc>
                <a:spcPct val="100000"/>
              </a:lnSpc>
              <a:spcBef>
                <a:spcPts val="0"/>
              </a:spcBef>
              <a:spcAft>
                <a:spcPts val="0"/>
              </a:spcAft>
              <a:buSzPts val="3400"/>
              <a:buNone/>
              <a:defRPr sz="3400">
                <a:solidFill>
                  <a:schemeClr val="accent2"/>
                </a:solidFill>
              </a:defRPr>
            </a:lvl1pPr>
            <a:lvl2pPr lvl="1" algn="ctr" rtl="0">
              <a:lnSpc>
                <a:spcPct val="100000"/>
              </a:lnSpc>
              <a:spcBef>
                <a:spcPts val="0"/>
              </a:spcBef>
              <a:spcAft>
                <a:spcPts val="0"/>
              </a:spcAft>
              <a:buClr>
                <a:schemeClr val="dk2"/>
              </a:buClr>
              <a:buSzPts val="1400"/>
              <a:buNone/>
              <a:defRPr sz="1400">
                <a:solidFill>
                  <a:schemeClr val="dk2"/>
                </a:solidFill>
              </a:defRPr>
            </a:lvl2pPr>
            <a:lvl3pPr lvl="2" algn="ctr" rtl="0">
              <a:lnSpc>
                <a:spcPct val="100000"/>
              </a:lnSpc>
              <a:spcBef>
                <a:spcPts val="0"/>
              </a:spcBef>
              <a:spcAft>
                <a:spcPts val="0"/>
              </a:spcAft>
              <a:buClr>
                <a:schemeClr val="dk2"/>
              </a:buClr>
              <a:buSzPts val="1400"/>
              <a:buNone/>
              <a:defRPr sz="1400">
                <a:solidFill>
                  <a:schemeClr val="dk2"/>
                </a:solidFill>
              </a:defRPr>
            </a:lvl3pPr>
            <a:lvl4pPr lvl="3" algn="ctr" rtl="0">
              <a:lnSpc>
                <a:spcPct val="100000"/>
              </a:lnSpc>
              <a:spcBef>
                <a:spcPts val="0"/>
              </a:spcBef>
              <a:spcAft>
                <a:spcPts val="0"/>
              </a:spcAft>
              <a:buClr>
                <a:schemeClr val="dk2"/>
              </a:buClr>
              <a:buSzPts val="1400"/>
              <a:buNone/>
              <a:defRPr sz="1400">
                <a:solidFill>
                  <a:schemeClr val="dk2"/>
                </a:solidFill>
              </a:defRPr>
            </a:lvl4pPr>
            <a:lvl5pPr lvl="4" algn="ctr" rtl="0">
              <a:lnSpc>
                <a:spcPct val="100000"/>
              </a:lnSpc>
              <a:spcBef>
                <a:spcPts val="0"/>
              </a:spcBef>
              <a:spcAft>
                <a:spcPts val="0"/>
              </a:spcAft>
              <a:buClr>
                <a:schemeClr val="dk2"/>
              </a:buClr>
              <a:buSzPts val="1400"/>
              <a:buNone/>
              <a:defRPr sz="1400">
                <a:solidFill>
                  <a:schemeClr val="dk2"/>
                </a:solidFill>
              </a:defRPr>
            </a:lvl5pPr>
            <a:lvl6pPr lvl="5" algn="ctr" rtl="0">
              <a:lnSpc>
                <a:spcPct val="100000"/>
              </a:lnSpc>
              <a:spcBef>
                <a:spcPts val="0"/>
              </a:spcBef>
              <a:spcAft>
                <a:spcPts val="0"/>
              </a:spcAft>
              <a:buClr>
                <a:schemeClr val="dk2"/>
              </a:buClr>
              <a:buSzPts val="1400"/>
              <a:buNone/>
              <a:defRPr sz="1400">
                <a:solidFill>
                  <a:schemeClr val="dk2"/>
                </a:solidFill>
              </a:defRPr>
            </a:lvl6pPr>
            <a:lvl7pPr lvl="6" algn="ctr" rtl="0">
              <a:lnSpc>
                <a:spcPct val="100000"/>
              </a:lnSpc>
              <a:spcBef>
                <a:spcPts val="0"/>
              </a:spcBef>
              <a:spcAft>
                <a:spcPts val="0"/>
              </a:spcAft>
              <a:buClr>
                <a:schemeClr val="dk2"/>
              </a:buClr>
              <a:buSzPts val="1400"/>
              <a:buNone/>
              <a:defRPr sz="1400">
                <a:solidFill>
                  <a:schemeClr val="dk2"/>
                </a:solidFill>
              </a:defRPr>
            </a:lvl7pPr>
            <a:lvl8pPr lvl="7" algn="ctr" rtl="0">
              <a:lnSpc>
                <a:spcPct val="100000"/>
              </a:lnSpc>
              <a:spcBef>
                <a:spcPts val="0"/>
              </a:spcBef>
              <a:spcAft>
                <a:spcPts val="0"/>
              </a:spcAft>
              <a:buClr>
                <a:schemeClr val="dk2"/>
              </a:buClr>
              <a:buSzPts val="1400"/>
              <a:buNone/>
              <a:defRPr sz="1400">
                <a:solidFill>
                  <a:schemeClr val="dk2"/>
                </a:solidFill>
              </a:defRPr>
            </a:lvl8pPr>
            <a:lvl9pPr lvl="8" algn="ctr" rtl="0">
              <a:lnSpc>
                <a:spcPct val="100000"/>
              </a:lnSpc>
              <a:spcBef>
                <a:spcPts val="0"/>
              </a:spcBef>
              <a:spcAft>
                <a:spcPts val="0"/>
              </a:spcAft>
              <a:buClr>
                <a:schemeClr val="dk2"/>
              </a:buClr>
              <a:buSzPts val="1400"/>
              <a:buNone/>
              <a:defRPr sz="1400">
                <a:solidFill>
                  <a:schemeClr val="dk2"/>
                </a:solidFill>
              </a:defRPr>
            </a:lvl9pPr>
          </a:lstStyle>
          <a:p>
            <a:endParaRPr/>
          </a:p>
        </p:txBody>
      </p:sp>
      <p:pic>
        <p:nvPicPr>
          <p:cNvPr id="102" name="Google Shape;102;p22"/>
          <p:cNvPicPr preferRelativeResize="0"/>
          <p:nvPr/>
        </p:nvPicPr>
        <p:blipFill rotWithShape="1">
          <a:blip r:embed="rId4">
            <a:alphaModFix/>
          </a:blip>
          <a:srcRect t="69" b="79"/>
          <a:stretch/>
        </p:blipFill>
        <p:spPr>
          <a:xfrm>
            <a:off x="4343072" y="4202087"/>
            <a:ext cx="458057" cy="403200"/>
          </a:xfrm>
          <a:prstGeom prst="rect">
            <a:avLst/>
          </a:prstGeom>
          <a:noFill/>
          <a:ln>
            <a:noFill/>
          </a:ln>
        </p:spPr>
      </p:pic>
      <p:sp>
        <p:nvSpPr>
          <p:cNvPr id="103" name="Google Shape;103;p22"/>
          <p:cNvSpPr txBox="1"/>
          <p:nvPr/>
        </p:nvSpPr>
        <p:spPr>
          <a:xfrm>
            <a:off x="100" y="2863463"/>
            <a:ext cx="9144000" cy="532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US" sz="1000" b="1" i="0" u="none" strike="noStrike" cap="none">
                <a:solidFill>
                  <a:schemeClr val="accent2"/>
                </a:solidFill>
                <a:latin typeface="Helvetica Neue"/>
                <a:ea typeface="Helvetica Neue"/>
                <a:cs typeface="Helvetica Neue"/>
                <a:sym typeface="Helvetica Neue"/>
              </a:rPr>
              <a:t>POWERED BY</a:t>
            </a:r>
            <a:endParaRPr sz="1000" b="1" i="0" u="none" strike="noStrike" cap="none">
              <a:solidFill>
                <a:schemeClr val="accent2"/>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200"/>
              <a:buFont typeface="Arial"/>
              <a:buNone/>
            </a:pPr>
            <a:r>
              <a:rPr lang="en-US" sz="1200" b="0" i="0" u="none" strike="noStrike" cap="none">
                <a:solidFill>
                  <a:schemeClr val="accent2"/>
                </a:solidFill>
                <a:latin typeface="Helvetica Neue"/>
                <a:ea typeface="Helvetica Neue"/>
                <a:cs typeface="Helvetica Neue"/>
                <a:sym typeface="Helvetica Neue"/>
              </a:rPr>
              <a:t>Technology Transformation Services</a:t>
            </a:r>
            <a:endParaRPr sz="1200" b="0" i="0" u="none" strike="noStrike" cap="none">
              <a:solidFill>
                <a:schemeClr val="accent2"/>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0" name="Google Shape;20;p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4"/>
          <p:cNvSpPr txBox="1">
            <a:spLocks noGrp="1"/>
          </p:cNvSpPr>
          <p:nvPr>
            <p:ph type="sldNum" idx="12"/>
          </p:nvPr>
        </p:nvSpPr>
        <p:spPr>
          <a:xfrm>
            <a:off x="3444240" y="4661297"/>
            <a:ext cx="1828800" cy="3216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6" name="Google Shape;26;p6"/>
          <p:cNvSpPr txBox="1">
            <a:spLocks noGrp="1"/>
          </p:cNvSpPr>
          <p:nvPr>
            <p:ph type="body" idx="1"/>
          </p:nvPr>
        </p:nvSpPr>
        <p:spPr>
          <a:xfrm>
            <a:off x="722313" y="2180036"/>
            <a:ext cx="7772400" cy="1125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7"/>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5" name="Google Shape;35;p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2"/>
          </p:nvPr>
        </p:nvSpPr>
        <p:spPr>
          <a:xfrm>
            <a:off x="457200" y="1631157"/>
            <a:ext cx="4040100" cy="2963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8"/>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8" name="Google Shape;38;p8"/>
          <p:cNvSpPr txBox="1">
            <a:spLocks noGrp="1"/>
          </p:cNvSpPr>
          <p:nvPr>
            <p:ph type="body" idx="4"/>
          </p:nvPr>
        </p:nvSpPr>
        <p:spPr>
          <a:xfrm>
            <a:off x="4645027" y="1631157"/>
            <a:ext cx="4041900" cy="2963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 name="Google Shape;39;p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2" name="Google Shape;42;p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5" name="Google Shape;45;p10"/>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10"/>
          <p:cNvSpPr txBox="1">
            <a:spLocks noGrp="1"/>
          </p:cNvSpPr>
          <p:nvPr>
            <p:ph type="body" idx="2"/>
          </p:nvPr>
        </p:nvSpPr>
        <p:spPr>
          <a:xfrm>
            <a:off x="457202" y="1076326"/>
            <a:ext cx="3008400" cy="3518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7" name="Google Shape;47;p1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177" y="4500562"/>
            <a:ext cx="9140700" cy="642900"/>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7" name="Google Shape;7;p1"/>
          <p:cNvSpPr txBox="1">
            <a:spLocks noGrp="1"/>
          </p:cNvSpPr>
          <p:nvPr>
            <p:ph type="sldNum" idx="12"/>
          </p:nvPr>
        </p:nvSpPr>
        <p:spPr>
          <a:xfrm>
            <a:off x="3253740" y="4661297"/>
            <a:ext cx="1828800" cy="321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8" name="Google Shape;8;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9" name="Google Shape;9;p1"/>
          <p:cNvSpPr/>
          <p:nvPr/>
        </p:nvSpPr>
        <p:spPr>
          <a:xfrm>
            <a:off x="0" y="0"/>
            <a:ext cx="9144000" cy="45006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0" name="Google Shape;10;p1"/>
          <p:cNvPicPr preferRelativeResize="0"/>
          <p:nvPr/>
        </p:nvPicPr>
        <p:blipFill>
          <a:blip r:embed="rId23">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4.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hyperlink" Target="https://www.fedramp.gov/" TargetMode="External"/><Relationship Id="rId26" Type="http://schemas.openxmlformats.org/officeDocument/2006/relationships/hyperlink" Target="https://code.gov/" TargetMode="External"/><Relationship Id="rId39" Type="http://schemas.openxmlformats.org/officeDocument/2006/relationships/image" Target="../media/image32.png"/><Relationship Id="rId21" Type="http://schemas.openxmlformats.org/officeDocument/2006/relationships/image" Target="../media/image23.png"/><Relationship Id="rId34" Type="http://schemas.openxmlformats.org/officeDocument/2006/relationships/hyperlink" Target="http://science.gov" TargetMode="External"/><Relationship Id="rId7" Type="http://schemas.openxmlformats.org/officeDocument/2006/relationships/hyperlink" Target="https://www.usa.gov/" TargetMode="External"/><Relationship Id="rId12" Type="http://schemas.openxmlformats.org/officeDocument/2006/relationships/image" Target="../media/image17.png"/><Relationship Id="rId17" Type="http://schemas.openxmlformats.org/officeDocument/2006/relationships/image" Target="../media/image20.png"/><Relationship Id="rId25" Type="http://schemas.openxmlformats.org/officeDocument/2006/relationships/image" Target="../media/image25.png"/><Relationship Id="rId33" Type="http://schemas.openxmlformats.org/officeDocument/2006/relationships/image" Target="../media/image29.png"/><Relationship Id="rId38" Type="http://schemas.openxmlformats.org/officeDocument/2006/relationships/hyperlink" Target="https://www.gsa.gov/about-us/organization/federal-acquisition-service/technology-transformation-services/the-centers-of-excellence" TargetMode="External"/><Relationship Id="rId2" Type="http://schemas.openxmlformats.org/officeDocument/2006/relationships/notesSlide" Target="../notesSlides/notesSlide6.xml"/><Relationship Id="rId16" Type="http://schemas.openxmlformats.org/officeDocument/2006/relationships/hyperlink" Target="https://designsystem.digital.gov/" TargetMode="External"/><Relationship Id="rId20" Type="http://schemas.openxmlformats.org/officeDocument/2006/relationships/image" Target="../media/image22.png"/><Relationship Id="rId29"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demo.10x.gsa.gov/" TargetMode="External"/><Relationship Id="rId24" Type="http://schemas.openxmlformats.org/officeDocument/2006/relationships/hyperlink" Target="https://www.data.gov/" TargetMode="External"/><Relationship Id="rId32" Type="http://schemas.openxmlformats.org/officeDocument/2006/relationships/hyperlink" Target="https://login.gov/" TargetMode="External"/><Relationship Id="rId37" Type="http://schemas.openxmlformats.org/officeDocument/2006/relationships/image" Target="../media/image31.png"/><Relationship Id="rId5" Type="http://schemas.openxmlformats.org/officeDocument/2006/relationships/hyperlink" Target="https://18f.gsa.gov/" TargetMode="External"/><Relationship Id="rId15" Type="http://schemas.openxmlformats.org/officeDocument/2006/relationships/image" Target="../media/image19.png"/><Relationship Id="rId23" Type="http://schemas.openxmlformats.org/officeDocument/2006/relationships/image" Target="../media/image24.png"/><Relationship Id="rId28" Type="http://schemas.openxmlformats.org/officeDocument/2006/relationships/hyperlink" Target="http://digitalcorps.gsa.gov" TargetMode="External"/><Relationship Id="rId36" Type="http://schemas.openxmlformats.org/officeDocument/2006/relationships/hyperlink" Target="http://vote.gov" TargetMode="External"/><Relationship Id="rId10" Type="http://schemas.openxmlformats.org/officeDocument/2006/relationships/image" Target="../media/image16.png"/><Relationship Id="rId19" Type="http://schemas.openxmlformats.org/officeDocument/2006/relationships/image" Target="../media/image21.png"/><Relationship Id="rId31"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hyperlink" Target="https://digital.gov/resources/" TargetMode="External"/><Relationship Id="rId14" Type="http://schemas.openxmlformats.org/officeDocument/2006/relationships/hyperlink" Target="https://search.gov/" TargetMode="External"/><Relationship Id="rId22" Type="http://schemas.openxmlformats.org/officeDocument/2006/relationships/hyperlink" Target="http://challenge.gov" TargetMode="External"/><Relationship Id="rId27" Type="http://schemas.openxmlformats.org/officeDocument/2006/relationships/image" Target="../media/image26.png"/><Relationship Id="rId30" Type="http://schemas.openxmlformats.org/officeDocument/2006/relationships/hyperlink" Target="https://cloud.gov/" TargetMode="External"/><Relationship Id="rId35" Type="http://schemas.openxmlformats.org/officeDocument/2006/relationships/image" Target="../media/image30.png"/><Relationship Id="rId8" Type="http://schemas.openxmlformats.org/officeDocument/2006/relationships/image" Target="../media/image15.png"/><Relationship Id="rId3" Type="http://schemas.openxmlformats.org/officeDocument/2006/relationships/hyperlink" Target="https://presidentialinnovationfellows.go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handbook.tts.gsa.gov/tts-history/"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handbook.tts.gsa.gov/code-of-conduc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3"/>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110" name="Google Shape;110;p23" descr="Image of a storefront with the words Small Business Works in a circle.&#10;"/>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111" name="Google Shape;111;p23"/>
          <p:cNvSpPr txBox="1">
            <a:spLocks noGrp="1"/>
          </p:cNvSpPr>
          <p:nvPr>
            <p:ph type="title" idx="4294967295"/>
          </p:nvPr>
        </p:nvSpPr>
        <p:spPr>
          <a:xfrm>
            <a:off x="2571750" y="1842450"/>
            <a:ext cx="6453000" cy="26781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r" defTabSz="914400" rtl="0" eaLnBrk="1" fontAlgn="auto" latinLnBrk="0" hangingPunct="1">
              <a:lnSpc>
                <a:spcPct val="90000"/>
              </a:lnSpc>
              <a:spcBef>
                <a:spcPts val="1200"/>
              </a:spcBef>
              <a:spcAft>
                <a:spcPts val="0"/>
              </a:spcAft>
              <a:buClr>
                <a:schemeClr val="dk1"/>
              </a:buClr>
              <a:buSzPts val="1100"/>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Technology Transformation Services Overview</a:t>
            </a:r>
          </a:p>
          <a:p>
            <a:pPr marL="0" marR="0" lvl="0" indent="0" algn="r" defTabSz="914400" rtl="0" eaLnBrk="1" fontAlgn="auto" latinLnBrk="0" hangingPunct="1">
              <a:lnSpc>
                <a:spcPct val="90000"/>
              </a:lnSpc>
              <a:spcBef>
                <a:spcPts val="1200"/>
              </a:spcBef>
              <a:spcAft>
                <a:spcPts val="0"/>
              </a:spcAft>
              <a:buClr>
                <a:schemeClr val="dk1"/>
              </a:buClr>
              <a:buSzPts val="1100"/>
              <a:buFont typeface="Arial"/>
              <a:buNone/>
              <a:tabLst/>
              <a:defRPr/>
            </a:pPr>
            <a:endParaRPr kumimoji="0" lang="en-US" sz="2400" b="1"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r" defTabSz="914400" rtl="0" eaLnBrk="1" fontAlgn="auto" latinLnBrk="0" hangingPunct="1">
              <a:lnSpc>
                <a:spcPct val="90000"/>
              </a:lnSpc>
              <a:spcBef>
                <a:spcPts val="120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595959"/>
              </a:solidFill>
              <a:effectLst/>
              <a:uLnTx/>
              <a:uFillTx/>
              <a:latin typeface="Arial"/>
              <a:ea typeface="Arial"/>
              <a:cs typeface="Arial"/>
              <a:sym typeface="Arial"/>
            </a:endParaRPr>
          </a:p>
        </p:txBody>
      </p:sp>
      <p:pic>
        <p:nvPicPr>
          <p:cNvPr id="112" name="Google Shape;112;p23" descr="GSA logo."/>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2"/>
          <p:cNvSpPr txBox="1">
            <a:spLocks noGrp="1"/>
          </p:cNvSpPr>
          <p:nvPr>
            <p:ph type="title"/>
          </p:nvPr>
        </p:nvSpPr>
        <p:spPr>
          <a:xfrm>
            <a:off x="311700" y="1873650"/>
            <a:ext cx="8520600" cy="1396200"/>
          </a:xfrm>
          <a:prstGeom prst="rect">
            <a:avLst/>
          </a:prstGeom>
          <a:noFill/>
          <a:ln>
            <a:noFill/>
          </a:ln>
        </p:spPr>
        <p:txBody>
          <a:bodyPr spcFirstLastPara="1" wrap="square" lIns="0" tIns="0" rIns="91425" bIns="91425" anchor="b" anchorCtr="0">
            <a:noAutofit/>
          </a:bodyPr>
          <a:lstStyle/>
          <a:p>
            <a:pPr marL="0" lvl="0" indent="0" algn="ctr" rtl="0">
              <a:lnSpc>
                <a:spcPct val="100000"/>
              </a:lnSpc>
              <a:spcBef>
                <a:spcPts val="0"/>
              </a:spcBef>
              <a:spcAft>
                <a:spcPts val="0"/>
              </a:spcAft>
              <a:buSzPts val="4000"/>
              <a:buNone/>
            </a:pPr>
            <a:r>
              <a:rPr lang="en-US">
                <a:solidFill>
                  <a:srgbClr val="005390"/>
                </a:solidFill>
              </a:rPr>
              <a:t>TTS Products and</a:t>
            </a:r>
            <a:br>
              <a:rPr lang="en-US">
                <a:solidFill>
                  <a:srgbClr val="005390"/>
                </a:solidFill>
              </a:rPr>
            </a:br>
            <a:r>
              <a:rPr lang="en-US">
                <a:solidFill>
                  <a:srgbClr val="005390"/>
                </a:solidFill>
              </a:rPr>
              <a:t>Services </a:t>
            </a:r>
            <a:endParaRPr>
              <a:solidFill>
                <a:srgbClr val="005390"/>
              </a:solidFill>
            </a:endParaRPr>
          </a:p>
        </p:txBody>
      </p:sp>
      <p:sp>
        <p:nvSpPr>
          <p:cNvPr id="269" name="Google Shape;269;p32"/>
          <p:cNvSpPr txBox="1">
            <a:spLocks noGrp="1"/>
          </p:cNvSpPr>
          <p:nvPr>
            <p:ph type="sldNum" idx="12"/>
          </p:nvPr>
        </p:nvSpPr>
        <p:spPr>
          <a:xfrm>
            <a:off x="8472450" y="4878930"/>
            <a:ext cx="548700" cy="2391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33"/>
          <p:cNvSpPr txBox="1">
            <a:spLocks noGrp="1"/>
          </p:cNvSpPr>
          <p:nvPr>
            <p:ph type="sldNum" idx="4294967295"/>
          </p:nvPr>
        </p:nvSpPr>
        <p:spPr>
          <a:xfrm>
            <a:off x="8072739" y="4810489"/>
            <a:ext cx="755400" cy="3330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800"/>
              <a:buFont typeface="Arial"/>
              <a:buNone/>
            </a:pPr>
            <a:r>
              <a:rPr lang="en-US"/>
              <a:t>PAGE </a:t>
            </a:r>
            <a:fld id="{00000000-1234-1234-1234-123412341234}" type="slidenum">
              <a:rPr lang="en-US"/>
              <a:t>11</a:t>
            </a:fld>
            <a:endParaRPr/>
          </a:p>
        </p:txBody>
      </p:sp>
      <p:sp>
        <p:nvSpPr>
          <p:cNvPr id="275" name="Google Shape;275;p33"/>
          <p:cNvSpPr txBox="1">
            <a:spLocks noGrp="1"/>
          </p:cNvSpPr>
          <p:nvPr>
            <p:ph type="title" idx="4294967295"/>
          </p:nvPr>
        </p:nvSpPr>
        <p:spPr>
          <a:xfrm>
            <a:off x="513363" y="2437838"/>
            <a:ext cx="2205600" cy="11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
                <a:srgbClr val="000000"/>
              </a:buClr>
              <a:buSzPts val="3500"/>
              <a:buFont typeface="Arial"/>
              <a:buNone/>
              <a:tabLst/>
              <a:defRPr/>
            </a:pPr>
            <a:r>
              <a:rPr kumimoji="0" lang="en-US" sz="3500" b="1" i="0" u="none" strike="noStrike" kern="0" cap="none" spc="0" normalizeH="0" baseline="0" noProof="0" dirty="0">
                <a:ln>
                  <a:noFill/>
                </a:ln>
                <a:solidFill>
                  <a:srgbClr val="005390"/>
                </a:solidFill>
                <a:effectLst/>
                <a:uLnTx/>
                <a:uFillTx/>
                <a:latin typeface="Public Sans"/>
                <a:ea typeface="Public Sans"/>
                <a:cs typeface="Public Sans"/>
                <a:sym typeface="Public Sans"/>
              </a:rPr>
              <a:t>How TTS Delivers</a:t>
            </a:r>
          </a:p>
        </p:txBody>
      </p:sp>
      <p:sp>
        <p:nvSpPr>
          <p:cNvPr id="276" name="Google Shape;276;p33"/>
          <p:cNvSpPr/>
          <p:nvPr/>
        </p:nvSpPr>
        <p:spPr>
          <a:xfrm>
            <a:off x="3120825" y="547525"/>
            <a:ext cx="5509800" cy="1209300"/>
          </a:xfrm>
          <a:prstGeom prst="rect">
            <a:avLst/>
          </a:prstGeom>
          <a:solidFill>
            <a:srgbClr val="E5FAFF">
              <a:alpha val="34509"/>
            </a:srgbClr>
          </a:solidFill>
          <a:ln>
            <a:noFill/>
          </a:ln>
        </p:spPr>
        <p:txBody>
          <a:bodyPr spcFirstLastPara="1" wrap="square" lIns="91425" tIns="91425" rIns="91425" bIns="91425" anchor="ctr" anchorCtr="0">
            <a:noAutofit/>
          </a:bodyPr>
          <a:lstStyle/>
          <a:p>
            <a:pPr marL="914400" marR="0" lvl="0" indent="0" algn="l" rtl="0">
              <a:lnSpc>
                <a:spcPct val="105000"/>
              </a:lnSpc>
              <a:spcBef>
                <a:spcPts val="0"/>
              </a:spcBef>
              <a:spcAft>
                <a:spcPts val="0"/>
              </a:spcAft>
              <a:buClr>
                <a:srgbClr val="000000"/>
              </a:buClr>
              <a:buSzPts val="1600"/>
              <a:buFont typeface="Arial"/>
              <a:buNone/>
            </a:pPr>
            <a:r>
              <a:rPr lang="en-US" sz="1600" b="1" i="0" u="none" strike="noStrike" cap="none">
                <a:solidFill>
                  <a:srgbClr val="00548E"/>
                </a:solidFill>
                <a:latin typeface="Public Sans"/>
                <a:ea typeface="Public Sans"/>
                <a:cs typeface="Public Sans"/>
                <a:sym typeface="Public Sans"/>
              </a:rPr>
              <a:t>Shared Technical Infrastructure</a:t>
            </a:r>
            <a:endParaRPr sz="1600" b="1" i="0" u="none" strike="noStrike" cap="none">
              <a:solidFill>
                <a:srgbClr val="00548E"/>
              </a:solidFill>
              <a:latin typeface="Public Sans"/>
              <a:ea typeface="Public Sans"/>
              <a:cs typeface="Public Sans"/>
              <a:sym typeface="Public Sans"/>
            </a:endParaRPr>
          </a:p>
          <a:p>
            <a:pPr marL="914400" marR="0" lvl="0" indent="0" algn="l" rtl="0">
              <a:lnSpc>
                <a:spcPct val="125000"/>
              </a:lnSpc>
              <a:spcBef>
                <a:spcPts val="500"/>
              </a:spcBef>
              <a:spcAft>
                <a:spcPts val="0"/>
              </a:spcAft>
              <a:buClr>
                <a:schemeClr val="dk1"/>
              </a:buClr>
              <a:buSzPts val="1600"/>
              <a:buFont typeface="Arial"/>
              <a:buNone/>
            </a:pPr>
            <a:r>
              <a:rPr lang="en-US" sz="1200" b="0" i="0" u="none" strike="noStrike" cap="none">
                <a:solidFill>
                  <a:schemeClr val="dk1"/>
                </a:solidFill>
                <a:latin typeface="Public Sans ExtraLight"/>
                <a:ea typeface="Public Sans ExtraLight"/>
                <a:cs typeface="Public Sans ExtraLight"/>
                <a:sym typeface="Public Sans ExtraLight"/>
              </a:rPr>
              <a:t>Help federal, state, local and tribal agencies deliver for the public better and faster.</a:t>
            </a:r>
            <a:endParaRPr sz="1400" b="1" i="0" u="none" strike="noStrike" cap="none">
              <a:solidFill>
                <a:srgbClr val="00548E"/>
              </a:solidFill>
              <a:latin typeface="Public Sans"/>
              <a:ea typeface="Public Sans"/>
              <a:cs typeface="Public Sans"/>
              <a:sym typeface="Public Sans"/>
            </a:endParaRPr>
          </a:p>
        </p:txBody>
      </p:sp>
      <p:sp>
        <p:nvSpPr>
          <p:cNvPr id="277" name="Google Shape;277;p33"/>
          <p:cNvSpPr/>
          <p:nvPr/>
        </p:nvSpPr>
        <p:spPr>
          <a:xfrm>
            <a:off x="3120825" y="1967100"/>
            <a:ext cx="5509800" cy="1209300"/>
          </a:xfrm>
          <a:prstGeom prst="rect">
            <a:avLst/>
          </a:prstGeom>
          <a:solidFill>
            <a:srgbClr val="E5FAFF">
              <a:alpha val="64705"/>
            </a:srgbClr>
          </a:solidFill>
          <a:ln>
            <a:noFill/>
          </a:ln>
        </p:spPr>
        <p:txBody>
          <a:bodyPr spcFirstLastPara="1" wrap="square" lIns="91425" tIns="91425" rIns="91425" bIns="91425" anchor="ctr" anchorCtr="0">
            <a:noAutofit/>
          </a:bodyPr>
          <a:lstStyle/>
          <a:p>
            <a:pPr marL="914400" marR="0" lvl="0" indent="0" algn="l" rtl="0">
              <a:lnSpc>
                <a:spcPct val="105000"/>
              </a:lnSpc>
              <a:spcBef>
                <a:spcPts val="0"/>
              </a:spcBef>
              <a:spcAft>
                <a:spcPts val="0"/>
              </a:spcAft>
              <a:buClr>
                <a:srgbClr val="000000"/>
              </a:buClr>
              <a:buSzPts val="1600"/>
              <a:buFont typeface="Arial"/>
              <a:buNone/>
            </a:pPr>
            <a:r>
              <a:rPr lang="en-US" sz="1600" b="1" i="0" u="none" strike="noStrike" cap="none">
                <a:solidFill>
                  <a:srgbClr val="00548E"/>
                </a:solidFill>
                <a:latin typeface="Public Sans"/>
                <a:ea typeface="Public Sans"/>
                <a:cs typeface="Public Sans"/>
                <a:sym typeface="Public Sans"/>
              </a:rPr>
              <a:t>Shared Platforms</a:t>
            </a:r>
            <a:endParaRPr sz="1600" b="1" i="0" u="none" strike="noStrike" cap="none">
              <a:solidFill>
                <a:srgbClr val="00548E"/>
              </a:solidFill>
              <a:latin typeface="Public Sans"/>
              <a:ea typeface="Public Sans"/>
              <a:cs typeface="Public Sans"/>
              <a:sym typeface="Public Sans"/>
            </a:endParaRPr>
          </a:p>
          <a:p>
            <a:pPr marL="914400" marR="0" lvl="0" indent="0" algn="l" rtl="0">
              <a:lnSpc>
                <a:spcPct val="125000"/>
              </a:lnSpc>
              <a:spcBef>
                <a:spcPts val="500"/>
              </a:spcBef>
              <a:spcAft>
                <a:spcPts val="0"/>
              </a:spcAft>
              <a:buClr>
                <a:srgbClr val="000000"/>
              </a:buClr>
              <a:buSzPts val="1200"/>
              <a:buFont typeface="Arial"/>
              <a:buNone/>
            </a:pPr>
            <a:r>
              <a:rPr lang="en-US" sz="1200" b="0" i="0" u="none" strike="noStrike" cap="none">
                <a:solidFill>
                  <a:schemeClr val="dk1"/>
                </a:solidFill>
                <a:latin typeface="Public Sans ExtraLight"/>
                <a:ea typeface="Public Sans ExtraLight"/>
                <a:cs typeface="Public Sans ExtraLight"/>
                <a:sym typeface="Public Sans ExtraLight"/>
              </a:rPr>
              <a:t>Centralize shared needs across agencies on high-performance platforms.</a:t>
            </a:r>
            <a:endParaRPr sz="1400" b="1" i="0" u="none" strike="noStrike" cap="none">
              <a:solidFill>
                <a:srgbClr val="00548E"/>
              </a:solidFill>
              <a:latin typeface="Public Sans"/>
              <a:ea typeface="Public Sans"/>
              <a:cs typeface="Public Sans"/>
              <a:sym typeface="Public Sans"/>
            </a:endParaRPr>
          </a:p>
        </p:txBody>
      </p:sp>
      <p:sp>
        <p:nvSpPr>
          <p:cNvPr id="278" name="Google Shape;278;p33"/>
          <p:cNvSpPr/>
          <p:nvPr/>
        </p:nvSpPr>
        <p:spPr>
          <a:xfrm>
            <a:off x="3120825" y="3266825"/>
            <a:ext cx="5509800" cy="1209300"/>
          </a:xfrm>
          <a:prstGeom prst="rect">
            <a:avLst/>
          </a:prstGeom>
          <a:solidFill>
            <a:srgbClr val="E5FAFF"/>
          </a:solidFill>
          <a:ln>
            <a:noFill/>
          </a:ln>
        </p:spPr>
        <p:txBody>
          <a:bodyPr spcFirstLastPara="1" wrap="square" lIns="91425" tIns="91425" rIns="91425" bIns="91425" anchor="ctr" anchorCtr="0">
            <a:noAutofit/>
          </a:bodyPr>
          <a:lstStyle/>
          <a:p>
            <a:pPr marL="914400" marR="0" lvl="0" indent="0" algn="l" rtl="0">
              <a:lnSpc>
                <a:spcPct val="105000"/>
              </a:lnSpc>
              <a:spcBef>
                <a:spcPts val="0"/>
              </a:spcBef>
              <a:spcAft>
                <a:spcPts val="0"/>
              </a:spcAft>
              <a:buClr>
                <a:srgbClr val="000000"/>
              </a:buClr>
              <a:buSzPts val="1600"/>
              <a:buFont typeface="Arial"/>
              <a:buNone/>
            </a:pPr>
            <a:r>
              <a:rPr lang="en-US" sz="1600" b="1" i="0" u="none" strike="noStrike" cap="none">
                <a:solidFill>
                  <a:srgbClr val="00548E"/>
                </a:solidFill>
                <a:latin typeface="Public Sans"/>
                <a:ea typeface="Public Sans"/>
                <a:cs typeface="Public Sans"/>
                <a:sym typeface="Public Sans"/>
              </a:rPr>
              <a:t>Talent &amp; Communities</a:t>
            </a:r>
            <a:endParaRPr sz="1600" b="1" i="0" u="none" strike="noStrike" cap="none">
              <a:solidFill>
                <a:srgbClr val="00548E"/>
              </a:solidFill>
              <a:latin typeface="Public Sans"/>
              <a:ea typeface="Public Sans"/>
              <a:cs typeface="Public Sans"/>
              <a:sym typeface="Public Sans"/>
            </a:endParaRPr>
          </a:p>
          <a:p>
            <a:pPr marL="914400" marR="0" lvl="0" indent="0" algn="l" rtl="0">
              <a:lnSpc>
                <a:spcPct val="125000"/>
              </a:lnSpc>
              <a:spcBef>
                <a:spcPts val="500"/>
              </a:spcBef>
              <a:spcAft>
                <a:spcPts val="0"/>
              </a:spcAft>
              <a:buClr>
                <a:srgbClr val="000000"/>
              </a:buClr>
              <a:buSzPts val="1200"/>
              <a:buFont typeface="Arial"/>
              <a:buNone/>
            </a:pPr>
            <a:r>
              <a:rPr lang="en-US" sz="1200" b="0" i="0" u="none" strike="noStrike" cap="none">
                <a:solidFill>
                  <a:schemeClr val="dk1"/>
                </a:solidFill>
                <a:latin typeface="Public Sans ExtraLight"/>
                <a:ea typeface="Public Sans ExtraLight"/>
                <a:cs typeface="Public Sans ExtraLight"/>
                <a:sym typeface="Public Sans ExtraLight"/>
              </a:rPr>
              <a:t>Catalyze agency progress through training, consulting and collaboration.</a:t>
            </a:r>
            <a:endParaRPr sz="1200" b="0" i="0" u="none" strike="noStrike" cap="none">
              <a:solidFill>
                <a:schemeClr val="dk1"/>
              </a:solidFill>
              <a:latin typeface="Public Sans ExtraLight"/>
              <a:ea typeface="Public Sans ExtraLight"/>
              <a:cs typeface="Public Sans ExtraLight"/>
              <a:sym typeface="Public Sans ExtraLight"/>
            </a:endParaRPr>
          </a:p>
        </p:txBody>
      </p:sp>
      <p:pic>
        <p:nvPicPr>
          <p:cNvPr id="279" name="Google Shape;279;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11475" y="1607400"/>
            <a:ext cx="755400" cy="755400"/>
          </a:xfrm>
          <a:prstGeom prst="rect">
            <a:avLst/>
          </a:prstGeom>
          <a:noFill/>
          <a:ln>
            <a:noFill/>
          </a:ln>
        </p:spPr>
      </p:pic>
      <p:sp>
        <p:nvSpPr>
          <p:cNvPr id="280" name="Google Shape;280;p33"/>
          <p:cNvSpPr txBox="1"/>
          <p:nvPr/>
        </p:nvSpPr>
        <p:spPr>
          <a:xfrm>
            <a:off x="3120825" y="2088025"/>
            <a:ext cx="10122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85000"/>
              </a:lnSpc>
              <a:spcBef>
                <a:spcPts val="0"/>
              </a:spcBef>
              <a:spcAft>
                <a:spcPts val="0"/>
              </a:spcAft>
              <a:buClr>
                <a:srgbClr val="000000"/>
              </a:buClr>
              <a:buSzPts val="6000"/>
              <a:buFont typeface="Arial"/>
              <a:buNone/>
            </a:pPr>
            <a:r>
              <a:rPr lang="en-US" sz="6000" b="1" i="0" u="none" strike="noStrike" cap="none">
                <a:solidFill>
                  <a:srgbClr val="5FD1F7"/>
                </a:solidFill>
                <a:latin typeface="Public Sans"/>
                <a:ea typeface="Public Sans"/>
                <a:cs typeface="Public Sans"/>
                <a:sym typeface="Public Sans"/>
              </a:rPr>
              <a:t>2</a:t>
            </a:r>
            <a:endParaRPr sz="6000" b="0" i="0" u="none" strike="noStrike" cap="none">
              <a:solidFill>
                <a:srgbClr val="5FD1F7"/>
              </a:solidFill>
              <a:latin typeface="Arial"/>
              <a:ea typeface="Arial"/>
              <a:cs typeface="Arial"/>
              <a:sym typeface="Arial"/>
            </a:endParaRPr>
          </a:p>
        </p:txBody>
      </p:sp>
      <p:sp>
        <p:nvSpPr>
          <p:cNvPr id="281" name="Google Shape;281;p33"/>
          <p:cNvSpPr txBox="1"/>
          <p:nvPr/>
        </p:nvSpPr>
        <p:spPr>
          <a:xfrm>
            <a:off x="3120825" y="667375"/>
            <a:ext cx="10122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85000"/>
              </a:lnSpc>
              <a:spcBef>
                <a:spcPts val="0"/>
              </a:spcBef>
              <a:spcAft>
                <a:spcPts val="0"/>
              </a:spcAft>
              <a:buClr>
                <a:srgbClr val="000000"/>
              </a:buClr>
              <a:buSzPts val="6000"/>
              <a:buFont typeface="Arial"/>
              <a:buNone/>
            </a:pPr>
            <a:r>
              <a:rPr lang="en-US" sz="6000" b="1" i="0" u="none" strike="noStrike" cap="none">
                <a:solidFill>
                  <a:srgbClr val="9ED6F0"/>
                </a:solidFill>
                <a:latin typeface="Public Sans"/>
                <a:ea typeface="Public Sans"/>
                <a:cs typeface="Public Sans"/>
                <a:sym typeface="Public Sans"/>
              </a:rPr>
              <a:t>1</a:t>
            </a:r>
            <a:endParaRPr sz="6000" b="0" i="0" u="none" strike="noStrike" cap="none">
              <a:solidFill>
                <a:srgbClr val="9ED6F0"/>
              </a:solidFill>
              <a:latin typeface="Arial"/>
              <a:ea typeface="Arial"/>
              <a:cs typeface="Arial"/>
              <a:sym typeface="Arial"/>
            </a:endParaRPr>
          </a:p>
        </p:txBody>
      </p:sp>
      <p:sp>
        <p:nvSpPr>
          <p:cNvPr id="282" name="Google Shape;282;p33"/>
          <p:cNvSpPr txBox="1"/>
          <p:nvPr/>
        </p:nvSpPr>
        <p:spPr>
          <a:xfrm>
            <a:off x="3120825" y="3506525"/>
            <a:ext cx="10122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85000"/>
              </a:lnSpc>
              <a:spcBef>
                <a:spcPts val="0"/>
              </a:spcBef>
              <a:spcAft>
                <a:spcPts val="0"/>
              </a:spcAft>
              <a:buClr>
                <a:srgbClr val="000000"/>
              </a:buClr>
              <a:buSzPts val="6000"/>
              <a:buFont typeface="Arial"/>
              <a:buNone/>
            </a:pPr>
            <a:r>
              <a:rPr lang="en-US" sz="6000" b="1" i="0" u="none" strike="noStrike" cap="none">
                <a:solidFill>
                  <a:schemeClr val="accent2"/>
                </a:solidFill>
                <a:latin typeface="Public Sans"/>
                <a:ea typeface="Public Sans"/>
                <a:cs typeface="Public Sans"/>
                <a:sym typeface="Public Sans"/>
              </a:rPr>
              <a:t>3</a:t>
            </a:r>
            <a:endParaRPr sz="6000" b="0" i="0" u="none" strike="noStrike" cap="none">
              <a:solidFill>
                <a:schemeClr val="accent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a:extLst>
              <a:ext uri="{C183D7F6-B498-43B3-948B-1728B52AA6E4}">
                <adec:decorative xmlns:adec="http://schemas.microsoft.com/office/drawing/2017/decorative" val="1"/>
              </a:ext>
            </a:extLst>
          </p:cNvPr>
          <p:cNvSpPr/>
          <p:nvPr/>
        </p:nvSpPr>
        <p:spPr>
          <a:xfrm>
            <a:off x="0" y="0"/>
            <a:ext cx="9175500" cy="904200"/>
          </a:xfrm>
          <a:prstGeom prst="rect">
            <a:avLst/>
          </a:prstGeom>
          <a:gradFill>
            <a:gsLst>
              <a:gs pos="0">
                <a:schemeClr val="lt1"/>
              </a:gs>
              <a:gs pos="100000">
                <a:srgbClr val="E5FAFF">
                  <a:alpha val="6392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4"/>
          <p:cNvSpPr txBox="1">
            <a:spLocks noGrp="1"/>
          </p:cNvSpPr>
          <p:nvPr>
            <p:ph type="title"/>
          </p:nvPr>
        </p:nvSpPr>
        <p:spPr>
          <a:xfrm>
            <a:off x="477150" y="284950"/>
            <a:ext cx="5480100" cy="444000"/>
          </a:xfrm>
          <a:prstGeom prst="rect">
            <a:avLst/>
          </a:prstGeom>
          <a:noFill/>
          <a:ln>
            <a:noFill/>
          </a:ln>
        </p:spPr>
        <p:txBody>
          <a:bodyPr spcFirstLastPara="1" wrap="square" lIns="0" tIns="0" rIns="91425" bIns="91425" anchor="t" anchorCtr="0">
            <a:noAutofit/>
          </a:bodyPr>
          <a:lstStyle/>
          <a:p>
            <a:pPr marL="0" lvl="0" indent="0" algn="l" rtl="0">
              <a:lnSpc>
                <a:spcPct val="100000"/>
              </a:lnSpc>
              <a:spcBef>
                <a:spcPts val="0"/>
              </a:spcBef>
              <a:spcAft>
                <a:spcPts val="0"/>
              </a:spcAft>
              <a:buSzPts val="2600"/>
              <a:buNone/>
            </a:pPr>
            <a:r>
              <a:rPr lang="en-US" sz="3600">
                <a:solidFill>
                  <a:srgbClr val="005390"/>
                </a:solidFill>
              </a:rPr>
              <a:t>Login.gov</a:t>
            </a:r>
            <a:endParaRPr sz="3600">
              <a:solidFill>
                <a:srgbClr val="005390"/>
              </a:solidFill>
            </a:endParaRPr>
          </a:p>
        </p:txBody>
      </p:sp>
      <p:sp>
        <p:nvSpPr>
          <p:cNvPr id="289" name="Google Shape;289;p34"/>
          <p:cNvSpPr/>
          <p:nvPr/>
        </p:nvSpPr>
        <p:spPr>
          <a:xfrm>
            <a:off x="641531" y="1295850"/>
            <a:ext cx="3886500" cy="444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accent2"/>
                </a:solidFill>
                <a:latin typeface="Public Sans"/>
                <a:ea typeface="Public Sans"/>
                <a:cs typeface="Public Sans"/>
                <a:sym typeface="Public Sans"/>
              </a:rPr>
              <a:t>Authentication</a:t>
            </a:r>
            <a:endParaRPr sz="1500" b="1" i="0" u="none" strike="noStrike" cap="none">
              <a:solidFill>
                <a:schemeClr val="accent2"/>
              </a:solidFill>
              <a:latin typeface="Public Sans"/>
              <a:ea typeface="Public Sans"/>
              <a:cs typeface="Public Sans"/>
              <a:sym typeface="Public Sans"/>
            </a:endParaRPr>
          </a:p>
        </p:txBody>
      </p:sp>
      <p:sp>
        <p:nvSpPr>
          <p:cNvPr id="290" name="Google Shape;290;p34"/>
          <p:cNvSpPr/>
          <p:nvPr/>
        </p:nvSpPr>
        <p:spPr>
          <a:xfrm>
            <a:off x="5177550" y="1295850"/>
            <a:ext cx="3788700" cy="398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2"/>
                </a:solidFill>
                <a:latin typeface="Public Sans"/>
                <a:ea typeface="Public Sans"/>
                <a:cs typeface="Public Sans"/>
                <a:sym typeface="Public Sans"/>
              </a:rPr>
              <a:t>Equity</a:t>
            </a:r>
            <a:endParaRPr sz="1500" b="1" i="0" u="none" strike="noStrike" cap="none">
              <a:solidFill>
                <a:schemeClr val="dk2"/>
              </a:solidFill>
              <a:latin typeface="Public Sans"/>
              <a:ea typeface="Public Sans"/>
              <a:cs typeface="Public Sans"/>
              <a:sym typeface="Public Sans"/>
            </a:endParaRPr>
          </a:p>
        </p:txBody>
      </p:sp>
      <p:sp>
        <p:nvSpPr>
          <p:cNvPr id="291" name="Google Shape;291;p34"/>
          <p:cNvSpPr/>
          <p:nvPr/>
        </p:nvSpPr>
        <p:spPr>
          <a:xfrm>
            <a:off x="5177550" y="2423401"/>
            <a:ext cx="3788700" cy="444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2"/>
                </a:solidFill>
                <a:latin typeface="Public Sans"/>
                <a:ea typeface="Public Sans"/>
                <a:cs typeface="Public Sans"/>
                <a:sym typeface="Public Sans"/>
              </a:rPr>
              <a:t>Privacy</a:t>
            </a:r>
            <a:endParaRPr sz="1500" b="1" i="0" u="none" strike="noStrike" cap="none">
              <a:solidFill>
                <a:schemeClr val="dk2"/>
              </a:solidFill>
              <a:latin typeface="Public Sans"/>
              <a:ea typeface="Public Sans"/>
              <a:cs typeface="Public Sans"/>
              <a:sym typeface="Public Sans"/>
            </a:endParaRPr>
          </a:p>
        </p:txBody>
      </p:sp>
      <p:sp>
        <p:nvSpPr>
          <p:cNvPr id="292" name="Google Shape;292;p34"/>
          <p:cNvSpPr/>
          <p:nvPr/>
        </p:nvSpPr>
        <p:spPr>
          <a:xfrm>
            <a:off x="641531" y="3408300"/>
            <a:ext cx="3886500" cy="444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accent2"/>
                </a:solidFill>
                <a:latin typeface="Public Sans"/>
                <a:ea typeface="Public Sans"/>
                <a:cs typeface="Public Sans"/>
                <a:sym typeface="Public Sans"/>
              </a:rPr>
              <a:t>Authorization</a:t>
            </a:r>
            <a:endParaRPr sz="1500" b="1" i="0" u="none" strike="noStrike" cap="none">
              <a:solidFill>
                <a:schemeClr val="accent2"/>
              </a:solidFill>
              <a:latin typeface="Public Sans"/>
              <a:ea typeface="Public Sans"/>
              <a:cs typeface="Public Sans"/>
              <a:sym typeface="Public Sans"/>
            </a:endParaRPr>
          </a:p>
        </p:txBody>
      </p:sp>
      <p:sp>
        <p:nvSpPr>
          <p:cNvPr id="293" name="Google Shape;293;p34"/>
          <p:cNvSpPr/>
          <p:nvPr/>
        </p:nvSpPr>
        <p:spPr>
          <a:xfrm>
            <a:off x="5177550" y="3408300"/>
            <a:ext cx="3788700" cy="398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2"/>
                </a:solidFill>
                <a:latin typeface="Public Sans"/>
                <a:ea typeface="Public Sans"/>
                <a:cs typeface="Public Sans"/>
                <a:sym typeface="Public Sans"/>
              </a:rPr>
              <a:t>Security</a:t>
            </a:r>
            <a:endParaRPr sz="1500" b="1" i="0" u="none" strike="noStrike" cap="none">
              <a:solidFill>
                <a:schemeClr val="dk2"/>
              </a:solidFill>
              <a:latin typeface="Public Sans"/>
              <a:ea typeface="Public Sans"/>
              <a:cs typeface="Public Sans"/>
              <a:sym typeface="Public Sans"/>
            </a:endParaRPr>
          </a:p>
        </p:txBody>
      </p:sp>
      <p:sp>
        <p:nvSpPr>
          <p:cNvPr id="294" name="Google Shape;294;p34"/>
          <p:cNvSpPr/>
          <p:nvPr/>
        </p:nvSpPr>
        <p:spPr>
          <a:xfrm>
            <a:off x="641525" y="2423388"/>
            <a:ext cx="3886500" cy="444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accent2"/>
                </a:solidFill>
                <a:latin typeface="Public Sans"/>
                <a:ea typeface="Public Sans"/>
                <a:cs typeface="Public Sans"/>
                <a:sym typeface="Public Sans"/>
              </a:rPr>
              <a:t>Identification</a:t>
            </a:r>
            <a:endParaRPr sz="1500" b="1" i="0" u="none" strike="noStrike" cap="none">
              <a:solidFill>
                <a:schemeClr val="accent2"/>
              </a:solidFill>
              <a:latin typeface="Public Sans"/>
              <a:ea typeface="Public Sans"/>
              <a:cs typeface="Public Sans"/>
              <a:sym typeface="Public Sans"/>
            </a:endParaRPr>
          </a:p>
        </p:txBody>
      </p:sp>
      <p:sp>
        <p:nvSpPr>
          <p:cNvPr id="295" name="Google Shape;295;p34"/>
          <p:cNvSpPr txBox="1">
            <a:spLocks noGrp="1"/>
          </p:cNvSpPr>
          <p:nvPr>
            <p:ph type="sldNum" idx="12"/>
          </p:nvPr>
        </p:nvSpPr>
        <p:spPr>
          <a:xfrm>
            <a:off x="8472450" y="4878930"/>
            <a:ext cx="548700" cy="239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12</a:t>
            </a:fld>
            <a:endParaRPr/>
          </a:p>
        </p:txBody>
      </p:sp>
      <p:pic>
        <p:nvPicPr>
          <p:cNvPr id="296" name="Google Shape;296;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20075" y="232600"/>
            <a:ext cx="548700" cy="548700"/>
          </a:xfrm>
          <a:prstGeom prst="rect">
            <a:avLst/>
          </a:prstGeom>
          <a:noFill/>
          <a:ln>
            <a:noFill/>
          </a:ln>
        </p:spPr>
      </p:pic>
      <p:sp>
        <p:nvSpPr>
          <p:cNvPr id="297" name="Google Shape;297;p34"/>
          <p:cNvSpPr txBox="1"/>
          <p:nvPr/>
        </p:nvSpPr>
        <p:spPr>
          <a:xfrm>
            <a:off x="8240700" y="218350"/>
            <a:ext cx="1012200" cy="577200"/>
          </a:xfrm>
          <a:prstGeom prst="rect">
            <a:avLst/>
          </a:prstGeom>
          <a:noFill/>
          <a:ln>
            <a:noFill/>
          </a:ln>
        </p:spPr>
        <p:txBody>
          <a:bodyPr spcFirstLastPara="1" wrap="square" lIns="91425" tIns="91425" rIns="91425" bIns="91425" anchor="t" anchorCtr="0">
            <a:spAutoFit/>
          </a:bodyPr>
          <a:lstStyle/>
          <a:p>
            <a:pPr marL="0" marR="0" lvl="0" indent="0" algn="ctr" rtl="0">
              <a:lnSpc>
                <a:spcPct val="85000"/>
              </a:lnSpc>
              <a:spcBef>
                <a:spcPts val="0"/>
              </a:spcBef>
              <a:spcAft>
                <a:spcPts val="0"/>
              </a:spcAft>
              <a:buClr>
                <a:srgbClr val="000000"/>
              </a:buClr>
              <a:buSzPts val="3000"/>
              <a:buFont typeface="Arial"/>
              <a:buNone/>
            </a:pPr>
            <a:r>
              <a:rPr lang="en-US" sz="3000" b="1" i="0" u="none" strike="noStrike" cap="none">
                <a:solidFill>
                  <a:srgbClr val="9ED6F0"/>
                </a:solidFill>
                <a:latin typeface="Public Sans"/>
                <a:ea typeface="Public Sans"/>
                <a:cs typeface="Public Sans"/>
                <a:sym typeface="Public Sans"/>
              </a:rPr>
              <a:t>1</a:t>
            </a:r>
            <a:endParaRPr sz="3000" b="0" i="0" u="none" strike="noStrike" cap="none">
              <a:solidFill>
                <a:srgbClr val="9ED6F0"/>
              </a:solidFill>
              <a:latin typeface="Arial"/>
              <a:ea typeface="Arial"/>
              <a:cs typeface="Arial"/>
              <a:sym typeface="Arial"/>
            </a:endParaRPr>
          </a:p>
        </p:txBody>
      </p:sp>
      <p:sp>
        <p:nvSpPr>
          <p:cNvPr id="298" name="Google Shape;298;p34"/>
          <p:cNvSpPr txBox="1">
            <a:spLocks noGrp="1"/>
          </p:cNvSpPr>
          <p:nvPr>
            <p:ph type="title"/>
          </p:nvPr>
        </p:nvSpPr>
        <p:spPr>
          <a:xfrm>
            <a:off x="3486275" y="974600"/>
            <a:ext cx="5480100" cy="142200"/>
          </a:xfrm>
          <a:prstGeom prst="rect">
            <a:avLst/>
          </a:prstGeom>
          <a:noFill/>
          <a:ln>
            <a:noFill/>
          </a:ln>
        </p:spPr>
        <p:txBody>
          <a:bodyPr spcFirstLastPara="1" wrap="square" lIns="0" tIns="0" rIns="91425" bIns="91425" anchor="t" anchorCtr="0">
            <a:noAutofit/>
          </a:bodyPr>
          <a:lstStyle/>
          <a:p>
            <a:pPr marL="0" lvl="0" indent="0" algn="r" rtl="0">
              <a:lnSpc>
                <a:spcPct val="105000"/>
              </a:lnSpc>
              <a:spcBef>
                <a:spcPts val="0"/>
              </a:spcBef>
              <a:spcAft>
                <a:spcPts val="500"/>
              </a:spcAft>
              <a:buSzPts val="2600"/>
              <a:buNone/>
            </a:pPr>
            <a:r>
              <a:rPr lang="en-US" sz="900">
                <a:solidFill>
                  <a:srgbClr val="00548E"/>
                </a:solidFill>
              </a:rPr>
              <a:t>SHARED TECHNICAL INFRASTRUCTURE</a:t>
            </a:r>
            <a:endParaRPr sz="900">
              <a:solidFill>
                <a:srgbClr val="112E51"/>
              </a:solidFill>
            </a:endParaRPr>
          </a:p>
        </p:txBody>
      </p:sp>
      <p:sp>
        <p:nvSpPr>
          <p:cNvPr id="299" name="Google Shape;299;p34"/>
          <p:cNvSpPr/>
          <p:nvPr/>
        </p:nvSpPr>
        <p:spPr>
          <a:xfrm>
            <a:off x="641525" y="1727250"/>
            <a:ext cx="3398700" cy="444000"/>
          </a:xfrm>
          <a:prstGeom prst="rect">
            <a:avLst/>
          </a:prstGeom>
          <a:noFill/>
          <a:ln>
            <a:noFill/>
          </a:ln>
        </p:spPr>
        <p:txBody>
          <a:bodyPr spcFirstLastPara="1" wrap="square" lIns="91425" tIns="91425" rIns="91425" bIns="91425" anchor="ctr" anchorCtr="0">
            <a:noAutofit/>
          </a:bodyPr>
          <a:lstStyle/>
          <a:p>
            <a:pPr marL="0" marR="0" lvl="0" indent="0" algn="l" rtl="0">
              <a:lnSpc>
                <a:spcPct val="135000"/>
              </a:lnSpc>
              <a:spcBef>
                <a:spcPts val="0"/>
              </a:spcBef>
              <a:spcAft>
                <a:spcPts val="0"/>
              </a:spcAft>
              <a:buClr>
                <a:schemeClr val="dk1"/>
              </a:buClr>
              <a:buSzPts val="1100"/>
              <a:buFont typeface="Arial"/>
              <a:buNone/>
            </a:pPr>
            <a:r>
              <a:rPr lang="en-US" sz="1200" b="0" i="1" u="none" strike="noStrike" cap="none">
                <a:solidFill>
                  <a:srgbClr val="6D6E71"/>
                </a:solidFill>
                <a:latin typeface="Public Sans Light"/>
                <a:ea typeface="Public Sans Light"/>
                <a:cs typeface="Public Sans Light"/>
                <a:sym typeface="Public Sans Light"/>
              </a:rPr>
              <a:t>“Let me seamlessly sign up and log in to </a:t>
            </a:r>
            <a:br>
              <a:rPr lang="en-US" sz="1200" b="0" i="1" u="none" strike="noStrike" cap="none">
                <a:solidFill>
                  <a:srgbClr val="6D6E71"/>
                </a:solidFill>
                <a:latin typeface="Public Sans Light"/>
                <a:ea typeface="Public Sans Light"/>
                <a:cs typeface="Public Sans Light"/>
                <a:sym typeface="Public Sans Light"/>
              </a:rPr>
            </a:br>
            <a:r>
              <a:rPr lang="en-US" sz="1200" b="0" i="1" u="none" strike="noStrike" cap="none">
                <a:solidFill>
                  <a:srgbClr val="6D6E71"/>
                </a:solidFill>
                <a:latin typeface="Public Sans Light"/>
                <a:ea typeface="Public Sans Light"/>
                <a:cs typeface="Public Sans Light"/>
                <a:sym typeface="Public Sans Light"/>
              </a:rPr>
              <a:t>government services.”</a:t>
            </a:r>
            <a:endParaRPr sz="1500" b="1" i="1" u="none" strike="noStrike" cap="none">
              <a:solidFill>
                <a:srgbClr val="6D6E71"/>
              </a:solidFill>
              <a:latin typeface="Public Sans"/>
              <a:ea typeface="Public Sans"/>
              <a:cs typeface="Public Sans"/>
              <a:sym typeface="Public Sans"/>
            </a:endParaRPr>
          </a:p>
        </p:txBody>
      </p:sp>
      <p:sp>
        <p:nvSpPr>
          <p:cNvPr id="300" name="Google Shape;300;p34"/>
          <p:cNvSpPr/>
          <p:nvPr/>
        </p:nvSpPr>
        <p:spPr>
          <a:xfrm>
            <a:off x="641525" y="2779488"/>
            <a:ext cx="3919800" cy="444000"/>
          </a:xfrm>
          <a:prstGeom prst="rect">
            <a:avLst/>
          </a:prstGeom>
          <a:noFill/>
          <a:ln>
            <a:noFill/>
          </a:ln>
        </p:spPr>
        <p:txBody>
          <a:bodyPr spcFirstLastPara="1" wrap="square" lIns="91425" tIns="91425" rIns="91425" bIns="91425" anchor="ctr" anchorCtr="0">
            <a:noAutofit/>
          </a:bodyPr>
          <a:lstStyle/>
          <a:p>
            <a:pPr marL="0" marR="0" lvl="0" indent="0" algn="l" rtl="0">
              <a:lnSpc>
                <a:spcPct val="135000"/>
              </a:lnSpc>
              <a:spcBef>
                <a:spcPts val="0"/>
              </a:spcBef>
              <a:spcAft>
                <a:spcPts val="0"/>
              </a:spcAft>
              <a:buClr>
                <a:srgbClr val="000000"/>
              </a:buClr>
              <a:buSzPts val="1200"/>
              <a:buFont typeface="Arial"/>
              <a:buNone/>
            </a:pPr>
            <a:r>
              <a:rPr lang="en-US" sz="1200" b="0" i="1" u="none" strike="noStrike" cap="none">
                <a:solidFill>
                  <a:srgbClr val="6D6E71"/>
                </a:solidFill>
                <a:latin typeface="Public Sans Light"/>
                <a:ea typeface="Public Sans Light"/>
                <a:cs typeface="Public Sans Light"/>
                <a:sym typeface="Public Sans Light"/>
              </a:rPr>
              <a:t>“Let me easily prove I am who I say I am.”</a:t>
            </a:r>
            <a:endParaRPr sz="1200" b="0" i="1" u="none" strike="noStrike" cap="none">
              <a:solidFill>
                <a:srgbClr val="6D6E71"/>
              </a:solidFill>
              <a:latin typeface="Public Sans Light"/>
              <a:ea typeface="Public Sans Light"/>
              <a:cs typeface="Public Sans Light"/>
              <a:sym typeface="Public Sans Light"/>
            </a:endParaRPr>
          </a:p>
        </p:txBody>
      </p:sp>
      <p:sp>
        <p:nvSpPr>
          <p:cNvPr id="301" name="Google Shape;301;p34"/>
          <p:cNvSpPr/>
          <p:nvPr/>
        </p:nvSpPr>
        <p:spPr>
          <a:xfrm>
            <a:off x="641525" y="3774425"/>
            <a:ext cx="3919800" cy="604200"/>
          </a:xfrm>
          <a:prstGeom prst="rect">
            <a:avLst/>
          </a:prstGeom>
          <a:noFill/>
          <a:ln>
            <a:noFill/>
          </a:ln>
        </p:spPr>
        <p:txBody>
          <a:bodyPr spcFirstLastPara="1" wrap="square" lIns="91425" tIns="91425" rIns="91425" bIns="91425" anchor="ctr" anchorCtr="0">
            <a:noAutofit/>
          </a:bodyPr>
          <a:lstStyle/>
          <a:p>
            <a:pPr marL="0" marR="0" lvl="0" indent="0" algn="l" rtl="0">
              <a:lnSpc>
                <a:spcPct val="135000"/>
              </a:lnSpc>
              <a:spcBef>
                <a:spcPts val="0"/>
              </a:spcBef>
              <a:spcAft>
                <a:spcPts val="0"/>
              </a:spcAft>
              <a:buClr>
                <a:srgbClr val="000000"/>
              </a:buClr>
              <a:buSzPts val="1200"/>
              <a:buFont typeface="Arial"/>
              <a:buNone/>
            </a:pPr>
            <a:r>
              <a:rPr lang="en-US" sz="1200" b="0" i="1" u="none" strike="noStrike" cap="none">
                <a:solidFill>
                  <a:srgbClr val="6D6E71"/>
                </a:solidFill>
                <a:latin typeface="Public Sans Light"/>
                <a:ea typeface="Public Sans Light"/>
                <a:cs typeface="Public Sans Light"/>
                <a:sym typeface="Public Sans Light"/>
              </a:rPr>
              <a:t>“Let me privately share my profile information with govt agencies that need it to serve me.”</a:t>
            </a:r>
            <a:endParaRPr sz="1200" b="0" i="1" u="none" strike="noStrike" cap="none">
              <a:solidFill>
                <a:srgbClr val="6D6E71"/>
              </a:solidFill>
              <a:latin typeface="Public Sans Light"/>
              <a:ea typeface="Public Sans Light"/>
              <a:cs typeface="Public Sans Light"/>
              <a:sym typeface="Public Sans Light"/>
            </a:endParaRPr>
          </a:p>
        </p:txBody>
      </p:sp>
      <p:sp>
        <p:nvSpPr>
          <p:cNvPr id="302" name="Google Shape;302;p34"/>
          <p:cNvSpPr/>
          <p:nvPr/>
        </p:nvSpPr>
        <p:spPr>
          <a:xfrm>
            <a:off x="5271000" y="1727250"/>
            <a:ext cx="3689700" cy="444000"/>
          </a:xfrm>
          <a:prstGeom prst="rect">
            <a:avLst/>
          </a:prstGeom>
          <a:noFill/>
          <a:ln>
            <a:noFill/>
          </a:ln>
        </p:spPr>
        <p:txBody>
          <a:bodyPr spcFirstLastPara="1" wrap="square" lIns="91425" tIns="91425" rIns="91425" bIns="91425" anchor="ctr" anchorCtr="0">
            <a:noAutofit/>
          </a:bodyPr>
          <a:lstStyle/>
          <a:p>
            <a:pPr marL="0" marR="0" lvl="0" indent="0" algn="l" rtl="0">
              <a:lnSpc>
                <a:spcPct val="135000"/>
              </a:lnSpc>
              <a:spcBef>
                <a:spcPts val="0"/>
              </a:spcBef>
              <a:spcAft>
                <a:spcPts val="0"/>
              </a:spcAft>
              <a:buClr>
                <a:srgbClr val="000000"/>
              </a:buClr>
              <a:buSzPts val="1200"/>
              <a:buFont typeface="Arial"/>
              <a:buNone/>
            </a:pPr>
            <a:r>
              <a:rPr lang="en-US" sz="1200" b="0" i="0" u="none" strike="noStrike" cap="none">
                <a:solidFill>
                  <a:srgbClr val="6D6E71"/>
                </a:solidFill>
                <a:latin typeface="Public Sans Light"/>
                <a:ea typeface="Public Sans Light"/>
                <a:cs typeface="Public Sans Light"/>
                <a:sym typeface="Public Sans Light"/>
              </a:rPr>
              <a:t>…while investing in overcoming the imbalances </a:t>
            </a:r>
            <a:br>
              <a:rPr lang="en-US" sz="1200" b="0" i="0" u="none" strike="noStrike" cap="none">
                <a:solidFill>
                  <a:srgbClr val="6D6E71"/>
                </a:solidFill>
                <a:latin typeface="Public Sans Light"/>
                <a:ea typeface="Public Sans Light"/>
                <a:cs typeface="Public Sans Light"/>
                <a:sym typeface="Public Sans Light"/>
              </a:rPr>
            </a:br>
            <a:r>
              <a:rPr lang="en-US" sz="1200" b="0" i="0" u="none" strike="noStrike" cap="none">
                <a:solidFill>
                  <a:srgbClr val="6D6E71"/>
                </a:solidFill>
                <a:latin typeface="Public Sans Light"/>
                <a:ea typeface="Public Sans Light"/>
                <a:cs typeface="Public Sans Light"/>
                <a:sym typeface="Public Sans Light"/>
              </a:rPr>
              <a:t>in access to government services.</a:t>
            </a:r>
            <a:endParaRPr sz="1200" b="0" i="1" u="none" strike="noStrike" cap="none">
              <a:solidFill>
                <a:srgbClr val="6D6E71"/>
              </a:solidFill>
              <a:latin typeface="Public Sans Light"/>
              <a:ea typeface="Public Sans Light"/>
              <a:cs typeface="Public Sans Light"/>
              <a:sym typeface="Public Sans Light"/>
            </a:endParaRPr>
          </a:p>
        </p:txBody>
      </p:sp>
      <p:sp>
        <p:nvSpPr>
          <p:cNvPr id="303" name="Google Shape;303;p34"/>
          <p:cNvSpPr/>
          <p:nvPr/>
        </p:nvSpPr>
        <p:spPr>
          <a:xfrm>
            <a:off x="5271000" y="2779488"/>
            <a:ext cx="3689700" cy="444000"/>
          </a:xfrm>
          <a:prstGeom prst="rect">
            <a:avLst/>
          </a:prstGeom>
          <a:noFill/>
          <a:ln>
            <a:noFill/>
          </a:ln>
        </p:spPr>
        <p:txBody>
          <a:bodyPr spcFirstLastPara="1" wrap="square" lIns="91425" tIns="91425" rIns="91425" bIns="91425" anchor="ctr" anchorCtr="0">
            <a:noAutofit/>
          </a:bodyPr>
          <a:lstStyle/>
          <a:p>
            <a:pPr marL="0" marR="0" lvl="0" indent="0" algn="l" rtl="0">
              <a:lnSpc>
                <a:spcPct val="135000"/>
              </a:lnSpc>
              <a:spcBef>
                <a:spcPts val="0"/>
              </a:spcBef>
              <a:spcAft>
                <a:spcPts val="0"/>
              </a:spcAft>
              <a:buClr>
                <a:srgbClr val="000000"/>
              </a:buClr>
              <a:buSzPts val="1200"/>
              <a:buFont typeface="Arial"/>
              <a:buNone/>
            </a:pPr>
            <a:r>
              <a:rPr lang="en-US" sz="1200" b="0" i="0" u="none" strike="noStrike" cap="none">
                <a:solidFill>
                  <a:srgbClr val="6D6E71"/>
                </a:solidFill>
                <a:latin typeface="Public Sans Light"/>
                <a:ea typeface="Public Sans Light"/>
                <a:cs typeface="Public Sans Light"/>
                <a:sym typeface="Public Sans Light"/>
              </a:rPr>
              <a:t>…while keeping a person’s information private.</a:t>
            </a:r>
            <a:endParaRPr sz="1200" b="0" i="1" u="none" strike="noStrike" cap="none">
              <a:solidFill>
                <a:srgbClr val="6D6E71"/>
              </a:solidFill>
              <a:latin typeface="Public Sans Light"/>
              <a:ea typeface="Public Sans Light"/>
              <a:cs typeface="Public Sans Light"/>
              <a:sym typeface="Public Sans Light"/>
            </a:endParaRPr>
          </a:p>
        </p:txBody>
      </p:sp>
      <p:sp>
        <p:nvSpPr>
          <p:cNvPr id="304" name="Google Shape;304;p34"/>
          <p:cNvSpPr/>
          <p:nvPr/>
        </p:nvSpPr>
        <p:spPr>
          <a:xfrm>
            <a:off x="5271000" y="3774425"/>
            <a:ext cx="3689700" cy="398100"/>
          </a:xfrm>
          <a:prstGeom prst="rect">
            <a:avLst/>
          </a:prstGeom>
          <a:noFill/>
          <a:ln>
            <a:noFill/>
          </a:ln>
        </p:spPr>
        <p:txBody>
          <a:bodyPr spcFirstLastPara="1" wrap="square" lIns="91425" tIns="91425" rIns="91425" bIns="91425" anchor="ctr" anchorCtr="0">
            <a:noAutofit/>
          </a:bodyPr>
          <a:lstStyle/>
          <a:p>
            <a:pPr marL="0" marR="0" lvl="0" indent="0" algn="l" rtl="0">
              <a:lnSpc>
                <a:spcPct val="135000"/>
              </a:lnSpc>
              <a:spcBef>
                <a:spcPts val="0"/>
              </a:spcBef>
              <a:spcAft>
                <a:spcPts val="0"/>
              </a:spcAft>
              <a:buClr>
                <a:srgbClr val="000000"/>
              </a:buClr>
              <a:buSzPts val="1200"/>
              <a:buFont typeface="Arial"/>
              <a:buNone/>
            </a:pPr>
            <a:r>
              <a:rPr lang="en-US" sz="1200" b="0" i="0" u="none" strike="noStrike" cap="none">
                <a:solidFill>
                  <a:srgbClr val="6D6E71"/>
                </a:solidFill>
                <a:latin typeface="Public Sans Light"/>
                <a:ea typeface="Public Sans Light"/>
                <a:cs typeface="Public Sans Light"/>
                <a:sym typeface="Public Sans Light"/>
              </a:rPr>
              <a:t>…while keeping systems and info secure.</a:t>
            </a:r>
            <a:endParaRPr sz="1200" b="0" i="1" u="none" strike="noStrike" cap="none">
              <a:solidFill>
                <a:srgbClr val="6D6E71"/>
              </a:solidFill>
              <a:latin typeface="Public Sans Light"/>
              <a:ea typeface="Public Sans Light"/>
              <a:cs typeface="Public Sans Light"/>
              <a:sym typeface="Public Sans Light"/>
            </a:endParaRPr>
          </a:p>
        </p:txBody>
      </p:sp>
      <p:cxnSp>
        <p:nvCxnSpPr>
          <p:cNvPr id="305" name="Google Shape;305;p34">
            <a:extLst>
              <a:ext uri="{C183D7F6-B498-43B3-948B-1728B52AA6E4}">
                <adec:decorative xmlns:adec="http://schemas.microsoft.com/office/drawing/2017/decorative" val="1"/>
              </a:ext>
            </a:extLst>
          </p:cNvPr>
          <p:cNvCxnSpPr/>
          <p:nvPr/>
        </p:nvCxnSpPr>
        <p:spPr>
          <a:xfrm>
            <a:off x="539250" y="1566000"/>
            <a:ext cx="0" cy="3245700"/>
          </a:xfrm>
          <a:prstGeom prst="straightConnector1">
            <a:avLst/>
          </a:prstGeom>
          <a:noFill/>
          <a:ln w="19050" cap="flat" cmpd="sng">
            <a:solidFill>
              <a:srgbClr val="0071BB"/>
            </a:solidFill>
            <a:prstDash val="solid"/>
            <a:round/>
            <a:headEnd type="none" w="sm" len="sm"/>
            <a:tailEnd type="none" w="sm" len="sm"/>
          </a:ln>
        </p:spPr>
      </p:cxnSp>
      <p:sp>
        <p:nvSpPr>
          <p:cNvPr id="306" name="Google Shape;306;p34">
            <a:extLst>
              <a:ext uri="{C183D7F6-B498-43B3-948B-1728B52AA6E4}">
                <adec:decorative xmlns:adec="http://schemas.microsoft.com/office/drawing/2017/decorative" val="1"/>
              </a:ext>
            </a:extLst>
          </p:cNvPr>
          <p:cNvSpPr/>
          <p:nvPr/>
        </p:nvSpPr>
        <p:spPr>
          <a:xfrm>
            <a:off x="468150" y="1423800"/>
            <a:ext cx="142200" cy="142200"/>
          </a:xfrm>
          <a:prstGeom prst="ellipse">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4">
            <a:extLst>
              <a:ext uri="{C183D7F6-B498-43B3-948B-1728B52AA6E4}">
                <adec:decorative xmlns:adec="http://schemas.microsoft.com/office/drawing/2017/decorative" val="1"/>
              </a:ext>
            </a:extLst>
          </p:cNvPr>
          <p:cNvSpPr/>
          <p:nvPr/>
        </p:nvSpPr>
        <p:spPr>
          <a:xfrm>
            <a:off x="468150" y="2583575"/>
            <a:ext cx="142200" cy="142200"/>
          </a:xfrm>
          <a:prstGeom prst="ellipse">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4">
            <a:extLst>
              <a:ext uri="{C183D7F6-B498-43B3-948B-1728B52AA6E4}">
                <adec:decorative xmlns:adec="http://schemas.microsoft.com/office/drawing/2017/decorative" val="1"/>
              </a:ext>
            </a:extLst>
          </p:cNvPr>
          <p:cNvSpPr/>
          <p:nvPr/>
        </p:nvSpPr>
        <p:spPr>
          <a:xfrm>
            <a:off x="468150" y="3559200"/>
            <a:ext cx="142200" cy="142200"/>
          </a:xfrm>
          <a:prstGeom prst="ellipse">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09" name="Google Shape;309;p34">
            <a:extLst>
              <a:ext uri="{C183D7F6-B498-43B3-948B-1728B52AA6E4}">
                <adec:decorative xmlns:adec="http://schemas.microsoft.com/office/drawing/2017/decorative" val="1"/>
              </a:ext>
            </a:extLst>
          </p:cNvPr>
          <p:cNvCxnSpPr/>
          <p:nvPr/>
        </p:nvCxnSpPr>
        <p:spPr>
          <a:xfrm>
            <a:off x="5030250" y="1566000"/>
            <a:ext cx="0" cy="3245700"/>
          </a:xfrm>
          <a:prstGeom prst="straightConnector1">
            <a:avLst/>
          </a:prstGeom>
          <a:noFill/>
          <a:ln w="19050" cap="flat" cmpd="sng">
            <a:solidFill>
              <a:schemeClr val="dk2"/>
            </a:solidFill>
            <a:prstDash val="solid"/>
            <a:round/>
            <a:headEnd type="none" w="sm" len="sm"/>
            <a:tailEnd type="none" w="sm" len="sm"/>
          </a:ln>
        </p:spPr>
      </p:cxnSp>
      <p:sp>
        <p:nvSpPr>
          <p:cNvPr id="310" name="Google Shape;310;p34">
            <a:extLst>
              <a:ext uri="{C183D7F6-B498-43B3-948B-1728B52AA6E4}">
                <adec:decorative xmlns:adec="http://schemas.microsoft.com/office/drawing/2017/decorative" val="1"/>
              </a:ext>
            </a:extLst>
          </p:cNvPr>
          <p:cNvSpPr/>
          <p:nvPr/>
        </p:nvSpPr>
        <p:spPr>
          <a:xfrm>
            <a:off x="4959150" y="1423800"/>
            <a:ext cx="142200" cy="142200"/>
          </a:xfrm>
          <a:prstGeom prst="ellipse">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4">
            <a:extLst>
              <a:ext uri="{C183D7F6-B498-43B3-948B-1728B52AA6E4}">
                <adec:decorative xmlns:adec="http://schemas.microsoft.com/office/drawing/2017/decorative" val="1"/>
              </a:ext>
            </a:extLst>
          </p:cNvPr>
          <p:cNvSpPr/>
          <p:nvPr/>
        </p:nvSpPr>
        <p:spPr>
          <a:xfrm>
            <a:off x="4959150" y="2583575"/>
            <a:ext cx="142200" cy="142200"/>
          </a:xfrm>
          <a:prstGeom prst="ellipse">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4">
            <a:extLst>
              <a:ext uri="{C183D7F6-B498-43B3-948B-1728B52AA6E4}">
                <adec:decorative xmlns:adec="http://schemas.microsoft.com/office/drawing/2017/decorative" val="1"/>
              </a:ext>
            </a:extLst>
          </p:cNvPr>
          <p:cNvSpPr/>
          <p:nvPr/>
        </p:nvSpPr>
        <p:spPr>
          <a:xfrm>
            <a:off x="4959150" y="3559200"/>
            <a:ext cx="142200" cy="142200"/>
          </a:xfrm>
          <a:prstGeom prst="ellipse">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5">
            <a:extLst>
              <a:ext uri="{C183D7F6-B498-43B3-948B-1728B52AA6E4}">
                <adec:decorative xmlns:adec="http://schemas.microsoft.com/office/drawing/2017/decorative" val="1"/>
              </a:ext>
            </a:extLst>
          </p:cNvPr>
          <p:cNvSpPr/>
          <p:nvPr/>
        </p:nvSpPr>
        <p:spPr>
          <a:xfrm>
            <a:off x="0" y="0"/>
            <a:ext cx="9175500" cy="904200"/>
          </a:xfrm>
          <a:prstGeom prst="rect">
            <a:avLst/>
          </a:prstGeom>
          <a:gradFill>
            <a:gsLst>
              <a:gs pos="0">
                <a:schemeClr val="lt1"/>
              </a:gs>
              <a:gs pos="100000">
                <a:srgbClr val="E5FAFF">
                  <a:alpha val="6392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8" name="Google Shape;318;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20075" y="232600"/>
            <a:ext cx="548700" cy="548700"/>
          </a:xfrm>
          <a:prstGeom prst="rect">
            <a:avLst/>
          </a:prstGeom>
          <a:noFill/>
          <a:ln>
            <a:noFill/>
          </a:ln>
        </p:spPr>
      </p:pic>
      <p:sp>
        <p:nvSpPr>
          <p:cNvPr id="319" name="Google Shape;319;p35"/>
          <p:cNvSpPr txBox="1"/>
          <p:nvPr/>
        </p:nvSpPr>
        <p:spPr>
          <a:xfrm>
            <a:off x="8240700" y="218350"/>
            <a:ext cx="1012200" cy="577200"/>
          </a:xfrm>
          <a:prstGeom prst="rect">
            <a:avLst/>
          </a:prstGeom>
          <a:noFill/>
          <a:ln>
            <a:noFill/>
          </a:ln>
        </p:spPr>
        <p:txBody>
          <a:bodyPr spcFirstLastPara="1" wrap="square" lIns="91425" tIns="91425" rIns="91425" bIns="91425" anchor="t" anchorCtr="0">
            <a:spAutoFit/>
          </a:bodyPr>
          <a:lstStyle/>
          <a:p>
            <a:pPr marL="0" marR="0" lvl="0" indent="0" algn="ctr" rtl="0">
              <a:lnSpc>
                <a:spcPct val="85000"/>
              </a:lnSpc>
              <a:spcBef>
                <a:spcPts val="0"/>
              </a:spcBef>
              <a:spcAft>
                <a:spcPts val="0"/>
              </a:spcAft>
              <a:buClr>
                <a:srgbClr val="000000"/>
              </a:buClr>
              <a:buSzPts val="3000"/>
              <a:buFont typeface="Arial"/>
              <a:buNone/>
            </a:pPr>
            <a:r>
              <a:rPr lang="en-US" sz="3000" b="1" i="0" u="none" strike="noStrike" cap="none">
                <a:solidFill>
                  <a:srgbClr val="5FD1F7"/>
                </a:solidFill>
                <a:latin typeface="Public Sans"/>
                <a:ea typeface="Public Sans"/>
                <a:cs typeface="Public Sans"/>
                <a:sym typeface="Public Sans"/>
              </a:rPr>
              <a:t>2</a:t>
            </a:r>
            <a:endParaRPr sz="3000" b="0" i="0" u="none" strike="noStrike" cap="none">
              <a:solidFill>
                <a:srgbClr val="5FD1F7"/>
              </a:solidFill>
              <a:latin typeface="Arial"/>
              <a:ea typeface="Arial"/>
              <a:cs typeface="Arial"/>
              <a:sym typeface="Arial"/>
            </a:endParaRPr>
          </a:p>
        </p:txBody>
      </p:sp>
      <p:sp>
        <p:nvSpPr>
          <p:cNvPr id="320" name="Google Shape;320;p35"/>
          <p:cNvSpPr txBox="1">
            <a:spLocks noGrp="1"/>
          </p:cNvSpPr>
          <p:nvPr>
            <p:ph type="title"/>
          </p:nvPr>
        </p:nvSpPr>
        <p:spPr>
          <a:xfrm>
            <a:off x="3486275" y="974600"/>
            <a:ext cx="5480100" cy="142200"/>
          </a:xfrm>
          <a:prstGeom prst="rect">
            <a:avLst/>
          </a:prstGeom>
          <a:noFill/>
          <a:ln>
            <a:noFill/>
          </a:ln>
        </p:spPr>
        <p:txBody>
          <a:bodyPr spcFirstLastPara="1" wrap="square" lIns="0" tIns="0" rIns="91425" bIns="91425" anchor="t" anchorCtr="0">
            <a:noAutofit/>
          </a:bodyPr>
          <a:lstStyle/>
          <a:p>
            <a:pPr marL="0" lvl="0" indent="0" algn="r" rtl="0">
              <a:lnSpc>
                <a:spcPct val="105000"/>
              </a:lnSpc>
              <a:spcBef>
                <a:spcPts val="0"/>
              </a:spcBef>
              <a:spcAft>
                <a:spcPts val="500"/>
              </a:spcAft>
              <a:buSzPts val="2600"/>
              <a:buNone/>
            </a:pPr>
            <a:r>
              <a:rPr lang="en-US" sz="900">
                <a:solidFill>
                  <a:srgbClr val="00548E"/>
                </a:solidFill>
              </a:rPr>
              <a:t>SHARED PLATFORMS</a:t>
            </a:r>
            <a:endParaRPr sz="900">
              <a:solidFill>
                <a:srgbClr val="112E51"/>
              </a:solidFill>
            </a:endParaRPr>
          </a:p>
        </p:txBody>
      </p:sp>
      <p:pic>
        <p:nvPicPr>
          <p:cNvPr id="321" name="Google Shape;321;p3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006479" y="1590504"/>
            <a:ext cx="972319" cy="1432087"/>
          </a:xfrm>
          <a:prstGeom prst="rect">
            <a:avLst/>
          </a:prstGeom>
          <a:noFill/>
          <a:ln>
            <a:noFill/>
          </a:ln>
        </p:spPr>
      </p:pic>
      <p:pic>
        <p:nvPicPr>
          <p:cNvPr id="322" name="Google Shape;322;p3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037051" y="1313000"/>
            <a:ext cx="1639719" cy="2485960"/>
          </a:xfrm>
          <a:prstGeom prst="rect">
            <a:avLst/>
          </a:prstGeom>
          <a:noFill/>
          <a:ln>
            <a:noFill/>
          </a:ln>
        </p:spPr>
      </p:pic>
      <p:pic>
        <p:nvPicPr>
          <p:cNvPr id="323" name="Google Shape;323;p35">
            <a:extLst>
              <a:ext uri="{C183D7F6-B498-43B3-948B-1728B52AA6E4}">
                <adec:decorative xmlns:adec="http://schemas.microsoft.com/office/drawing/2017/decorative" val="1"/>
              </a:ext>
            </a:extLst>
          </p:cNvPr>
          <p:cNvPicPr preferRelativeResize="0"/>
          <p:nvPr/>
        </p:nvPicPr>
        <p:blipFill rotWithShape="1">
          <a:blip r:embed="rId6">
            <a:alphaModFix/>
          </a:blip>
          <a:srcRect l="8375" t="5772" r="10469" b="10312"/>
          <a:stretch/>
        </p:blipFill>
        <p:spPr>
          <a:xfrm>
            <a:off x="941425" y="1187200"/>
            <a:ext cx="3602442" cy="3279073"/>
          </a:xfrm>
          <a:prstGeom prst="rect">
            <a:avLst/>
          </a:prstGeom>
          <a:noFill/>
          <a:ln>
            <a:noFill/>
          </a:ln>
        </p:spPr>
      </p:pic>
      <p:sp>
        <p:nvSpPr>
          <p:cNvPr id="324" name="Google Shape;324;p35"/>
          <p:cNvSpPr/>
          <p:nvPr/>
        </p:nvSpPr>
        <p:spPr>
          <a:xfrm>
            <a:off x="1950326" y="2743356"/>
            <a:ext cx="1707600" cy="418500"/>
          </a:xfrm>
          <a:prstGeom prst="roundRect">
            <a:avLst>
              <a:gd name="adj" fmla="val 50000"/>
            </a:avLst>
          </a:prstGeom>
          <a:solidFill>
            <a:srgbClr val="5CBFDB"/>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Source Sans Pro"/>
                <a:ea typeface="Source Sans Pro"/>
                <a:cs typeface="Source Sans Pro"/>
                <a:sym typeface="Source Sans Pro"/>
              </a:rPr>
              <a:t>TASKS</a:t>
            </a:r>
            <a:endParaRPr sz="1700" b="1" i="0" u="none" strike="noStrike" cap="none">
              <a:solidFill>
                <a:schemeClr val="lt1"/>
              </a:solidFill>
              <a:latin typeface="Source Sans Pro"/>
              <a:ea typeface="Source Sans Pro"/>
              <a:cs typeface="Source Sans Pro"/>
              <a:sym typeface="Source Sans Pro"/>
            </a:endParaRPr>
          </a:p>
        </p:txBody>
      </p:sp>
      <p:sp>
        <p:nvSpPr>
          <p:cNvPr id="325" name="Google Shape;325;p35"/>
          <p:cNvSpPr/>
          <p:nvPr/>
        </p:nvSpPr>
        <p:spPr>
          <a:xfrm>
            <a:off x="5544557" y="2743356"/>
            <a:ext cx="2292600" cy="418500"/>
          </a:xfrm>
          <a:prstGeom prst="roundRect">
            <a:avLst>
              <a:gd name="adj" fmla="val 50000"/>
            </a:avLst>
          </a:prstGeom>
          <a:solidFill>
            <a:srgbClr val="5CBFDB"/>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Source Sans Pro"/>
                <a:ea typeface="Source Sans Pro"/>
                <a:cs typeface="Source Sans Pro"/>
                <a:sym typeface="Source Sans Pro"/>
              </a:rPr>
              <a:t>LIFE EXPERIENCES</a:t>
            </a:r>
            <a:endParaRPr sz="1700" b="1" i="0" u="none" strike="noStrike" cap="none">
              <a:solidFill>
                <a:schemeClr val="lt1"/>
              </a:solidFill>
              <a:latin typeface="Source Sans Pro"/>
              <a:ea typeface="Source Sans Pro"/>
              <a:cs typeface="Source Sans Pro"/>
              <a:sym typeface="Source Sans Pro"/>
            </a:endParaRPr>
          </a:p>
        </p:txBody>
      </p:sp>
      <p:sp>
        <p:nvSpPr>
          <p:cNvPr id="326" name="Google Shape;326;p35">
            <a:extLst>
              <a:ext uri="{C183D7F6-B498-43B3-948B-1728B52AA6E4}">
                <adec:decorative xmlns:adec="http://schemas.microsoft.com/office/drawing/2017/decorative" val="1"/>
              </a:ext>
            </a:extLst>
          </p:cNvPr>
          <p:cNvSpPr/>
          <p:nvPr/>
        </p:nvSpPr>
        <p:spPr>
          <a:xfrm>
            <a:off x="4332113" y="2655662"/>
            <a:ext cx="593700" cy="593700"/>
          </a:xfrm>
          <a:prstGeom prst="ellipse">
            <a:avLst/>
          </a:prstGeom>
          <a:solidFill>
            <a:srgbClr val="D9D9D9"/>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5">
            <a:extLst>
              <a:ext uri="{C183D7F6-B498-43B3-948B-1728B52AA6E4}">
                <adec:decorative xmlns:adec="http://schemas.microsoft.com/office/drawing/2017/decorative" val="1"/>
              </a:ext>
            </a:extLst>
          </p:cNvPr>
          <p:cNvSpPr/>
          <p:nvPr/>
        </p:nvSpPr>
        <p:spPr>
          <a:xfrm>
            <a:off x="4332113" y="2821462"/>
            <a:ext cx="510600" cy="262200"/>
          </a:xfrm>
          <a:prstGeom prst="rightArrow">
            <a:avLst>
              <a:gd name="adj1" fmla="val 35032"/>
              <a:gd name="adj2" fmla="val 50000"/>
            </a:avLst>
          </a:prstGeom>
          <a:solidFill>
            <a:srgbClr val="1B38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8" name="Google Shape;328;p35">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6575275" y="3083651"/>
            <a:ext cx="1565874" cy="1382626"/>
          </a:xfrm>
          <a:prstGeom prst="rect">
            <a:avLst/>
          </a:prstGeom>
          <a:noFill/>
          <a:ln>
            <a:noFill/>
          </a:ln>
        </p:spPr>
      </p:pic>
      <p:sp>
        <p:nvSpPr>
          <p:cNvPr id="329" name="Google Shape;329;p35"/>
          <p:cNvSpPr txBox="1">
            <a:spLocks noGrp="1"/>
          </p:cNvSpPr>
          <p:nvPr>
            <p:ph type="title" idx="2"/>
          </p:nvPr>
        </p:nvSpPr>
        <p:spPr>
          <a:xfrm>
            <a:off x="358377" y="1"/>
            <a:ext cx="5841600" cy="98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solidFill>
                  <a:srgbClr val="005390"/>
                </a:solidFill>
              </a:rPr>
              <a:t>USAGov</a:t>
            </a:r>
            <a:endParaRPr sz="3600">
              <a:solidFill>
                <a:srgbClr val="00539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6">
            <a:extLst>
              <a:ext uri="{C183D7F6-B498-43B3-948B-1728B52AA6E4}">
                <adec:decorative xmlns:adec="http://schemas.microsoft.com/office/drawing/2017/decorative" val="1"/>
              </a:ext>
            </a:extLst>
          </p:cNvPr>
          <p:cNvSpPr/>
          <p:nvPr/>
        </p:nvSpPr>
        <p:spPr>
          <a:xfrm>
            <a:off x="7595988" y="1977375"/>
            <a:ext cx="668400" cy="668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35" name="Google Shape;335;p36">
            <a:extLst>
              <a:ext uri="{C183D7F6-B498-43B3-948B-1728B52AA6E4}">
                <adec:decorative xmlns:adec="http://schemas.microsoft.com/office/drawing/2017/decorative" val="1"/>
              </a:ext>
            </a:extLst>
          </p:cNvPr>
          <p:cNvCxnSpPr/>
          <p:nvPr/>
        </p:nvCxnSpPr>
        <p:spPr>
          <a:xfrm>
            <a:off x="1270457" y="2174566"/>
            <a:ext cx="0" cy="1461900"/>
          </a:xfrm>
          <a:prstGeom prst="straightConnector1">
            <a:avLst/>
          </a:prstGeom>
          <a:noFill/>
          <a:ln w="9525" cap="flat" cmpd="sng">
            <a:solidFill>
              <a:srgbClr val="B2E2F2"/>
            </a:solidFill>
            <a:prstDash val="solid"/>
            <a:round/>
            <a:headEnd type="none" w="sm" len="sm"/>
            <a:tailEnd type="none" w="sm" len="sm"/>
          </a:ln>
        </p:spPr>
      </p:cxnSp>
      <p:cxnSp>
        <p:nvCxnSpPr>
          <p:cNvPr id="336" name="Google Shape;336;p36">
            <a:extLst>
              <a:ext uri="{C183D7F6-B498-43B3-948B-1728B52AA6E4}">
                <adec:decorative xmlns:adec="http://schemas.microsoft.com/office/drawing/2017/decorative" val="1"/>
              </a:ext>
            </a:extLst>
          </p:cNvPr>
          <p:cNvCxnSpPr/>
          <p:nvPr/>
        </p:nvCxnSpPr>
        <p:spPr>
          <a:xfrm rot="10800000">
            <a:off x="1270425" y="2303350"/>
            <a:ext cx="6295500" cy="0"/>
          </a:xfrm>
          <a:prstGeom prst="straightConnector1">
            <a:avLst/>
          </a:prstGeom>
          <a:noFill/>
          <a:ln w="9525" cap="flat" cmpd="sng">
            <a:solidFill>
              <a:srgbClr val="B2E2F2"/>
            </a:solidFill>
            <a:prstDash val="solid"/>
            <a:round/>
            <a:headEnd type="none" w="sm" len="sm"/>
            <a:tailEnd type="none" w="sm" len="sm"/>
          </a:ln>
        </p:spPr>
      </p:cxnSp>
      <p:cxnSp>
        <p:nvCxnSpPr>
          <p:cNvPr id="337" name="Google Shape;337;p36">
            <a:extLst>
              <a:ext uri="{C183D7F6-B498-43B3-948B-1728B52AA6E4}">
                <adec:decorative xmlns:adec="http://schemas.microsoft.com/office/drawing/2017/decorative" val="1"/>
              </a:ext>
            </a:extLst>
          </p:cNvPr>
          <p:cNvCxnSpPr/>
          <p:nvPr/>
        </p:nvCxnSpPr>
        <p:spPr>
          <a:xfrm rot="10800000">
            <a:off x="1311350" y="3985100"/>
            <a:ext cx="5341500" cy="0"/>
          </a:xfrm>
          <a:prstGeom prst="straightConnector1">
            <a:avLst/>
          </a:prstGeom>
          <a:noFill/>
          <a:ln w="9525" cap="flat" cmpd="sng">
            <a:solidFill>
              <a:srgbClr val="B2E2F2"/>
            </a:solidFill>
            <a:prstDash val="solid"/>
            <a:round/>
            <a:headEnd type="none" w="sm" len="sm"/>
            <a:tailEnd type="none" w="sm" len="sm"/>
          </a:ln>
        </p:spPr>
      </p:cxnSp>
      <p:sp>
        <p:nvSpPr>
          <p:cNvPr id="338" name="Google Shape;338;p36">
            <a:extLst>
              <a:ext uri="{C183D7F6-B498-43B3-948B-1728B52AA6E4}">
                <adec:decorative xmlns:adec="http://schemas.microsoft.com/office/drawing/2017/decorative" val="1"/>
              </a:ext>
            </a:extLst>
          </p:cNvPr>
          <p:cNvSpPr/>
          <p:nvPr/>
        </p:nvSpPr>
        <p:spPr>
          <a:xfrm>
            <a:off x="3382450" y="1977375"/>
            <a:ext cx="668400" cy="668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6">
            <a:extLst>
              <a:ext uri="{C183D7F6-B498-43B3-948B-1728B52AA6E4}">
                <adec:decorative xmlns:adec="http://schemas.microsoft.com/office/drawing/2017/decorative" val="1"/>
              </a:ext>
            </a:extLst>
          </p:cNvPr>
          <p:cNvSpPr/>
          <p:nvPr/>
        </p:nvSpPr>
        <p:spPr>
          <a:xfrm>
            <a:off x="4791563" y="1977375"/>
            <a:ext cx="668400" cy="668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6">
            <a:extLst>
              <a:ext uri="{C183D7F6-B498-43B3-948B-1728B52AA6E4}">
                <adec:decorative xmlns:adec="http://schemas.microsoft.com/office/drawing/2017/decorative" val="1"/>
              </a:ext>
            </a:extLst>
          </p:cNvPr>
          <p:cNvSpPr/>
          <p:nvPr/>
        </p:nvSpPr>
        <p:spPr>
          <a:xfrm>
            <a:off x="0" y="0"/>
            <a:ext cx="9175500" cy="904200"/>
          </a:xfrm>
          <a:prstGeom prst="rect">
            <a:avLst/>
          </a:prstGeom>
          <a:gradFill>
            <a:gsLst>
              <a:gs pos="0">
                <a:schemeClr val="lt1"/>
              </a:gs>
              <a:gs pos="100000">
                <a:srgbClr val="E5FAFF">
                  <a:alpha val="6392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6"/>
          <p:cNvSpPr txBox="1"/>
          <p:nvPr/>
        </p:nvSpPr>
        <p:spPr>
          <a:xfrm>
            <a:off x="8240700" y="218350"/>
            <a:ext cx="1012200" cy="577200"/>
          </a:xfrm>
          <a:prstGeom prst="rect">
            <a:avLst/>
          </a:prstGeom>
          <a:noFill/>
          <a:ln>
            <a:noFill/>
          </a:ln>
        </p:spPr>
        <p:txBody>
          <a:bodyPr spcFirstLastPara="1" wrap="square" lIns="91425" tIns="91425" rIns="91425" bIns="91425" anchor="t" anchorCtr="0">
            <a:spAutoFit/>
          </a:bodyPr>
          <a:lstStyle/>
          <a:p>
            <a:pPr marL="0" marR="0" lvl="0" indent="0" algn="ctr" rtl="0">
              <a:lnSpc>
                <a:spcPct val="85000"/>
              </a:lnSpc>
              <a:spcBef>
                <a:spcPts val="0"/>
              </a:spcBef>
              <a:spcAft>
                <a:spcPts val="0"/>
              </a:spcAft>
              <a:buClr>
                <a:srgbClr val="000000"/>
              </a:buClr>
              <a:buSzPts val="3000"/>
              <a:buFont typeface="Arial"/>
              <a:buNone/>
            </a:pPr>
            <a:r>
              <a:rPr lang="en-US" sz="3000" b="1" i="0" u="none" strike="noStrike" cap="none">
                <a:solidFill>
                  <a:schemeClr val="accent2"/>
                </a:solidFill>
                <a:latin typeface="Public Sans"/>
                <a:ea typeface="Public Sans"/>
                <a:cs typeface="Public Sans"/>
                <a:sym typeface="Public Sans"/>
              </a:rPr>
              <a:t>3</a:t>
            </a:r>
            <a:endParaRPr sz="3000" b="0" i="0" u="none" strike="noStrike" cap="none">
              <a:solidFill>
                <a:schemeClr val="accent2"/>
              </a:solidFill>
              <a:latin typeface="Arial"/>
              <a:ea typeface="Arial"/>
              <a:cs typeface="Arial"/>
              <a:sym typeface="Arial"/>
            </a:endParaRPr>
          </a:p>
        </p:txBody>
      </p:sp>
      <p:sp>
        <p:nvSpPr>
          <p:cNvPr id="342" name="Google Shape;342;p36"/>
          <p:cNvSpPr txBox="1">
            <a:spLocks noGrp="1"/>
          </p:cNvSpPr>
          <p:nvPr>
            <p:ph type="title"/>
          </p:nvPr>
        </p:nvSpPr>
        <p:spPr>
          <a:xfrm>
            <a:off x="7292150" y="974600"/>
            <a:ext cx="1674300" cy="142200"/>
          </a:xfrm>
          <a:prstGeom prst="rect">
            <a:avLst/>
          </a:prstGeom>
          <a:noFill/>
          <a:ln>
            <a:noFill/>
          </a:ln>
        </p:spPr>
        <p:txBody>
          <a:bodyPr spcFirstLastPara="1" wrap="square" lIns="0" tIns="0" rIns="91425" bIns="91425" anchor="t" anchorCtr="0">
            <a:noAutofit/>
          </a:bodyPr>
          <a:lstStyle/>
          <a:p>
            <a:pPr marL="0" lvl="0" indent="0" algn="r" rtl="0">
              <a:lnSpc>
                <a:spcPct val="105000"/>
              </a:lnSpc>
              <a:spcBef>
                <a:spcPts val="0"/>
              </a:spcBef>
              <a:spcAft>
                <a:spcPts val="500"/>
              </a:spcAft>
              <a:buSzPts val="2600"/>
              <a:buNone/>
            </a:pPr>
            <a:r>
              <a:rPr lang="en-US" sz="900" dirty="0">
                <a:solidFill>
                  <a:srgbClr val="00548E"/>
                </a:solidFill>
              </a:rPr>
              <a:t>TALENT &amp; COMMUNITIES</a:t>
            </a:r>
            <a:endParaRPr sz="900" dirty="0">
              <a:solidFill>
                <a:srgbClr val="00548E"/>
              </a:solidFill>
            </a:endParaRPr>
          </a:p>
        </p:txBody>
      </p:sp>
      <p:pic>
        <p:nvPicPr>
          <p:cNvPr id="343" name="Google Shape;343;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20075" y="232600"/>
            <a:ext cx="548700" cy="548700"/>
          </a:xfrm>
          <a:prstGeom prst="rect">
            <a:avLst/>
          </a:prstGeom>
          <a:noFill/>
          <a:ln>
            <a:noFill/>
          </a:ln>
        </p:spPr>
      </p:pic>
      <p:sp>
        <p:nvSpPr>
          <p:cNvPr id="344" name="Google Shape;344;p36"/>
          <p:cNvSpPr txBox="1">
            <a:spLocks noGrp="1"/>
          </p:cNvSpPr>
          <p:nvPr>
            <p:ph type="sldNum" idx="12"/>
          </p:nvPr>
        </p:nvSpPr>
        <p:spPr>
          <a:xfrm>
            <a:off x="6400800" y="4661297"/>
            <a:ext cx="1828800" cy="321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latin typeface="Arial"/>
                <a:ea typeface="Arial"/>
                <a:cs typeface="Arial"/>
                <a:sym typeface="Arial"/>
              </a:rPr>
              <a:t>2</a:t>
            </a:r>
            <a:endParaRPr sz="1200">
              <a:solidFill>
                <a:schemeClr val="lt1"/>
              </a:solidFill>
              <a:latin typeface="Arial"/>
              <a:ea typeface="Arial"/>
              <a:cs typeface="Arial"/>
              <a:sym typeface="Arial"/>
            </a:endParaRPr>
          </a:p>
        </p:txBody>
      </p:sp>
      <p:pic>
        <p:nvPicPr>
          <p:cNvPr id="345" name="Google Shape;345;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20075" y="232600"/>
            <a:ext cx="548700" cy="548700"/>
          </a:xfrm>
          <a:prstGeom prst="rect">
            <a:avLst/>
          </a:prstGeom>
          <a:noFill/>
          <a:ln>
            <a:noFill/>
          </a:ln>
        </p:spPr>
      </p:pic>
      <p:pic>
        <p:nvPicPr>
          <p:cNvPr id="346" name="Google Shape;346;p3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87470" y="2065069"/>
            <a:ext cx="483149" cy="493023"/>
          </a:xfrm>
          <a:prstGeom prst="rect">
            <a:avLst/>
          </a:prstGeom>
          <a:noFill/>
          <a:ln>
            <a:noFill/>
          </a:ln>
        </p:spPr>
      </p:pic>
      <p:sp>
        <p:nvSpPr>
          <p:cNvPr id="347" name="Google Shape;347;p36"/>
          <p:cNvSpPr txBox="1"/>
          <p:nvPr/>
        </p:nvSpPr>
        <p:spPr>
          <a:xfrm>
            <a:off x="2104767" y="2648488"/>
            <a:ext cx="807600" cy="4617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Public Sans"/>
                <a:ea typeface="Public Sans"/>
                <a:cs typeface="Public Sans"/>
                <a:sym typeface="Public Sans"/>
              </a:rPr>
              <a:t>Department of Agriculture</a:t>
            </a:r>
            <a:endParaRPr sz="900" b="1" i="0" u="none" strike="noStrike" cap="none">
              <a:solidFill>
                <a:schemeClr val="accent2"/>
              </a:solidFill>
              <a:latin typeface="Public Sans"/>
              <a:ea typeface="Public Sans"/>
              <a:cs typeface="Public Sans"/>
              <a:sym typeface="Public Sans"/>
            </a:endParaRPr>
          </a:p>
        </p:txBody>
      </p:sp>
      <p:sp>
        <p:nvSpPr>
          <p:cNvPr id="348" name="Google Shape;348;p36"/>
          <p:cNvSpPr txBox="1"/>
          <p:nvPr/>
        </p:nvSpPr>
        <p:spPr>
          <a:xfrm>
            <a:off x="2104777" y="4036200"/>
            <a:ext cx="1012200" cy="6003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Public Sans"/>
                <a:ea typeface="Public Sans"/>
                <a:cs typeface="Public Sans"/>
                <a:sym typeface="Public Sans"/>
              </a:rPr>
              <a:t>Department of Health and Human Sciences</a:t>
            </a:r>
            <a:endParaRPr sz="900" b="1" i="0" u="none" strike="noStrike" cap="none">
              <a:solidFill>
                <a:schemeClr val="accent2"/>
              </a:solidFill>
              <a:latin typeface="Public Sans"/>
              <a:ea typeface="Public Sans"/>
              <a:cs typeface="Public Sans"/>
              <a:sym typeface="Public Sans"/>
            </a:endParaRPr>
          </a:p>
        </p:txBody>
      </p:sp>
      <p:sp>
        <p:nvSpPr>
          <p:cNvPr id="349" name="Google Shape;349;p36"/>
          <p:cNvSpPr txBox="1"/>
          <p:nvPr/>
        </p:nvSpPr>
        <p:spPr>
          <a:xfrm>
            <a:off x="3500450" y="2648500"/>
            <a:ext cx="1186200" cy="4617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Public Sans"/>
                <a:ea typeface="Public Sans"/>
                <a:cs typeface="Public Sans"/>
                <a:sym typeface="Public Sans"/>
              </a:rPr>
              <a:t>Department of Homeland Security</a:t>
            </a:r>
            <a:endParaRPr sz="900" b="1" i="0" u="none" strike="noStrike" cap="none">
              <a:solidFill>
                <a:schemeClr val="accent2"/>
              </a:solidFill>
              <a:latin typeface="Public Sans"/>
              <a:ea typeface="Public Sans"/>
              <a:cs typeface="Public Sans"/>
              <a:sym typeface="Public Sans"/>
            </a:endParaRPr>
          </a:p>
        </p:txBody>
      </p:sp>
      <p:sp>
        <p:nvSpPr>
          <p:cNvPr id="350" name="Google Shape;350;p36"/>
          <p:cNvSpPr txBox="1"/>
          <p:nvPr/>
        </p:nvSpPr>
        <p:spPr>
          <a:xfrm>
            <a:off x="3500449" y="4036200"/>
            <a:ext cx="963300" cy="6003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900" b="1" i="0" u="none" strike="noStrike" cap="none">
                <a:solidFill>
                  <a:schemeClr val="accent2"/>
                </a:solidFill>
                <a:latin typeface="Public Sans"/>
                <a:ea typeface="Public Sans"/>
                <a:cs typeface="Public Sans"/>
                <a:sym typeface="Public Sans"/>
              </a:rPr>
              <a:t>Department of the Interior</a:t>
            </a:r>
            <a:endParaRPr sz="900" b="1" i="0" u="none" strike="noStrike" cap="none">
              <a:solidFill>
                <a:schemeClr val="accent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2"/>
              </a:solidFill>
              <a:latin typeface="Public Sans"/>
              <a:ea typeface="Public Sans"/>
              <a:cs typeface="Public Sans"/>
              <a:sym typeface="Public Sans"/>
            </a:endParaRPr>
          </a:p>
        </p:txBody>
      </p:sp>
      <p:sp>
        <p:nvSpPr>
          <p:cNvPr id="351" name="Google Shape;351;p36"/>
          <p:cNvSpPr txBox="1"/>
          <p:nvPr/>
        </p:nvSpPr>
        <p:spPr>
          <a:xfrm>
            <a:off x="4896126" y="2648500"/>
            <a:ext cx="928200" cy="4617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Public Sans"/>
                <a:ea typeface="Public Sans"/>
                <a:cs typeface="Public Sans"/>
                <a:sym typeface="Public Sans"/>
              </a:rPr>
              <a:t>Department of Labor</a:t>
            </a:r>
            <a:endParaRPr sz="900" b="1" i="0" u="none" strike="noStrike" cap="none">
              <a:solidFill>
                <a:schemeClr val="accent2"/>
              </a:solidFill>
              <a:latin typeface="Public Sans"/>
              <a:ea typeface="Public Sans"/>
              <a:cs typeface="Public Sans"/>
              <a:sym typeface="Public Sans"/>
            </a:endParaRPr>
          </a:p>
        </p:txBody>
      </p:sp>
      <p:sp>
        <p:nvSpPr>
          <p:cNvPr id="352" name="Google Shape;352;p36"/>
          <p:cNvSpPr txBox="1"/>
          <p:nvPr/>
        </p:nvSpPr>
        <p:spPr>
          <a:xfrm>
            <a:off x="4896875" y="4036200"/>
            <a:ext cx="1068300" cy="4617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Public Sans"/>
                <a:ea typeface="Public Sans"/>
                <a:cs typeface="Public Sans"/>
                <a:sym typeface="Public Sans"/>
              </a:rPr>
              <a:t>Department of Veteran Affairs</a:t>
            </a:r>
            <a:endParaRPr sz="900" b="1" i="0" u="none" strike="noStrike" cap="none">
              <a:solidFill>
                <a:schemeClr val="accent2"/>
              </a:solidFill>
              <a:latin typeface="Public Sans"/>
              <a:ea typeface="Public Sans"/>
              <a:cs typeface="Public Sans"/>
              <a:sym typeface="Public Sans"/>
            </a:endParaRPr>
          </a:p>
        </p:txBody>
      </p:sp>
      <p:sp>
        <p:nvSpPr>
          <p:cNvPr id="353" name="Google Shape;353;p36"/>
          <p:cNvSpPr txBox="1"/>
          <p:nvPr/>
        </p:nvSpPr>
        <p:spPr>
          <a:xfrm>
            <a:off x="6291800" y="2648500"/>
            <a:ext cx="1068300" cy="4617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Public Sans"/>
                <a:ea typeface="Public Sans"/>
                <a:cs typeface="Public Sans"/>
                <a:sym typeface="Public Sans"/>
              </a:rPr>
              <a:t>General Services Administration</a:t>
            </a:r>
            <a:endParaRPr sz="900" b="1" i="0" u="none" strike="noStrike" cap="none">
              <a:solidFill>
                <a:schemeClr val="accent2"/>
              </a:solidFill>
              <a:latin typeface="Public Sans"/>
              <a:ea typeface="Public Sans"/>
              <a:cs typeface="Public Sans"/>
              <a:sym typeface="Public Sans"/>
            </a:endParaRPr>
          </a:p>
        </p:txBody>
      </p:sp>
      <p:sp>
        <p:nvSpPr>
          <p:cNvPr id="354" name="Google Shape;354;p36"/>
          <p:cNvSpPr txBox="1"/>
          <p:nvPr/>
        </p:nvSpPr>
        <p:spPr>
          <a:xfrm>
            <a:off x="6330505" y="4036200"/>
            <a:ext cx="1186200" cy="4617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Public Sans"/>
                <a:ea typeface="Public Sans"/>
                <a:cs typeface="Public Sans"/>
                <a:sym typeface="Public Sans"/>
              </a:rPr>
              <a:t>Internal Revenue Services</a:t>
            </a:r>
            <a:endParaRPr sz="900" b="1" i="0" u="none" strike="noStrike" cap="none">
              <a:solidFill>
                <a:schemeClr val="accent2"/>
              </a:solidFill>
              <a:latin typeface="Public Sans"/>
              <a:ea typeface="Public Sans"/>
              <a:cs typeface="Public Sans"/>
              <a:sym typeface="Public Sans"/>
            </a:endParaRPr>
          </a:p>
        </p:txBody>
      </p:sp>
      <p:sp>
        <p:nvSpPr>
          <p:cNvPr id="355" name="Google Shape;355;p36"/>
          <p:cNvSpPr txBox="1"/>
          <p:nvPr/>
        </p:nvSpPr>
        <p:spPr>
          <a:xfrm>
            <a:off x="7687478" y="2648500"/>
            <a:ext cx="1123500" cy="4617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accent2"/>
                </a:solidFill>
                <a:latin typeface="Public Sans"/>
                <a:ea typeface="Public Sans"/>
                <a:cs typeface="Public Sans"/>
                <a:sym typeface="Public Sans"/>
              </a:rPr>
              <a:t>Social Security Administration</a:t>
            </a:r>
            <a:endParaRPr sz="900" b="1" i="0" u="none" strike="noStrike" cap="none">
              <a:solidFill>
                <a:schemeClr val="accent2"/>
              </a:solidFill>
              <a:latin typeface="Public Sans"/>
              <a:ea typeface="Public Sans"/>
              <a:cs typeface="Public Sans"/>
              <a:sym typeface="Public Sans"/>
            </a:endParaRPr>
          </a:p>
        </p:txBody>
      </p:sp>
      <p:sp>
        <p:nvSpPr>
          <p:cNvPr id="356" name="Google Shape;356;p36"/>
          <p:cNvSpPr txBox="1">
            <a:spLocks noGrp="1"/>
          </p:cNvSpPr>
          <p:nvPr>
            <p:ph type="title"/>
          </p:nvPr>
        </p:nvSpPr>
        <p:spPr>
          <a:xfrm>
            <a:off x="1871850" y="395950"/>
            <a:ext cx="5183400" cy="668400"/>
          </a:xfrm>
          <a:prstGeom prst="rect">
            <a:avLst/>
          </a:prstGeom>
          <a:noFill/>
          <a:ln>
            <a:noFill/>
          </a:ln>
        </p:spPr>
        <p:txBody>
          <a:bodyPr spcFirstLastPara="1" wrap="square" lIns="0" tIns="0" rIns="91425" bIns="91425" anchor="t" anchorCtr="0">
            <a:noAutofit/>
          </a:bodyPr>
          <a:lstStyle/>
          <a:p>
            <a:pPr marL="0" lvl="0" indent="0" algn="l" rtl="0">
              <a:lnSpc>
                <a:spcPct val="100000"/>
              </a:lnSpc>
              <a:spcBef>
                <a:spcPts val="0"/>
              </a:spcBef>
              <a:spcAft>
                <a:spcPts val="0"/>
              </a:spcAft>
              <a:buSzPts val="2600"/>
              <a:buNone/>
            </a:pPr>
            <a:r>
              <a:rPr lang="en-US" sz="3600"/>
              <a:t>TTS Consulting Services</a:t>
            </a:r>
            <a:endParaRPr sz="3600"/>
          </a:p>
        </p:txBody>
      </p:sp>
      <p:pic>
        <p:nvPicPr>
          <p:cNvPr id="357" name="Google Shape;357;p3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08310" y="507000"/>
            <a:ext cx="1208311" cy="1208312"/>
          </a:xfrm>
          <a:prstGeom prst="rect">
            <a:avLst/>
          </a:prstGeom>
          <a:noFill/>
          <a:ln>
            <a:noFill/>
          </a:ln>
        </p:spPr>
      </p:pic>
      <p:cxnSp>
        <p:nvCxnSpPr>
          <p:cNvPr id="358" name="Google Shape;358;p36">
            <a:extLst>
              <a:ext uri="{C183D7F6-B498-43B3-948B-1728B52AA6E4}">
                <adec:decorative xmlns:adec="http://schemas.microsoft.com/office/drawing/2017/decorative" val="1"/>
              </a:ext>
            </a:extLst>
          </p:cNvPr>
          <p:cNvCxnSpPr/>
          <p:nvPr/>
        </p:nvCxnSpPr>
        <p:spPr>
          <a:xfrm>
            <a:off x="1270409" y="1715297"/>
            <a:ext cx="0" cy="156000"/>
          </a:xfrm>
          <a:prstGeom prst="straightConnector1">
            <a:avLst/>
          </a:prstGeom>
          <a:noFill/>
          <a:ln w="9525" cap="flat" cmpd="sng">
            <a:solidFill>
              <a:srgbClr val="B2E2F2"/>
            </a:solidFill>
            <a:prstDash val="solid"/>
            <a:round/>
            <a:headEnd type="none" w="sm" len="sm"/>
            <a:tailEnd type="none" w="sm" len="sm"/>
          </a:ln>
        </p:spPr>
      </p:cxnSp>
      <p:sp>
        <p:nvSpPr>
          <p:cNvPr id="359" name="Google Shape;359;p36">
            <a:extLst>
              <a:ext uri="{C183D7F6-B498-43B3-948B-1728B52AA6E4}">
                <adec:decorative xmlns:adec="http://schemas.microsoft.com/office/drawing/2017/decorative" val="1"/>
              </a:ext>
            </a:extLst>
          </p:cNvPr>
          <p:cNvSpPr/>
          <p:nvPr/>
        </p:nvSpPr>
        <p:spPr>
          <a:xfrm rot="5400000">
            <a:off x="1125845" y="1871293"/>
            <a:ext cx="289200" cy="2892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6">
            <a:extLst>
              <a:ext uri="{C183D7F6-B498-43B3-948B-1728B52AA6E4}">
                <adec:decorative xmlns:adec="http://schemas.microsoft.com/office/drawing/2017/decorative" val="1"/>
              </a:ext>
            </a:extLst>
          </p:cNvPr>
          <p:cNvSpPr/>
          <p:nvPr/>
        </p:nvSpPr>
        <p:spPr>
          <a:xfrm rot="5400000">
            <a:off x="1151346" y="1896792"/>
            <a:ext cx="237900" cy="238200"/>
          </a:xfrm>
          <a:prstGeom prst="ellipse">
            <a:avLst/>
          </a:prstGeom>
          <a:solidFill>
            <a:srgbClr val="5FD1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6">
            <a:extLst>
              <a:ext uri="{C183D7F6-B498-43B3-948B-1728B52AA6E4}">
                <adec:decorative xmlns:adec="http://schemas.microsoft.com/office/drawing/2017/decorative" val="1"/>
              </a:ext>
            </a:extLst>
          </p:cNvPr>
          <p:cNvSpPr/>
          <p:nvPr/>
        </p:nvSpPr>
        <p:spPr>
          <a:xfrm rot="5400000">
            <a:off x="1164432" y="1909805"/>
            <a:ext cx="212100" cy="2121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6">
            <a:extLst>
              <a:ext uri="{C183D7F6-B498-43B3-948B-1728B52AA6E4}">
                <adec:decorative xmlns:adec="http://schemas.microsoft.com/office/drawing/2017/decorative" val="1"/>
              </a:ext>
            </a:extLst>
          </p:cNvPr>
          <p:cNvSpPr/>
          <p:nvPr/>
        </p:nvSpPr>
        <p:spPr>
          <a:xfrm rot="5400000">
            <a:off x="1225334" y="1971002"/>
            <a:ext cx="90000" cy="900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6">
            <a:extLst>
              <a:ext uri="{C183D7F6-B498-43B3-948B-1728B52AA6E4}">
                <adec:decorative xmlns:adec="http://schemas.microsoft.com/office/drawing/2017/decorative" val="1"/>
              </a:ext>
            </a:extLst>
          </p:cNvPr>
          <p:cNvSpPr/>
          <p:nvPr/>
        </p:nvSpPr>
        <p:spPr>
          <a:xfrm>
            <a:off x="1987150" y="1977375"/>
            <a:ext cx="668400" cy="668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4" name="Google Shape;364;p36">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2104767" y="2191625"/>
            <a:ext cx="433160" cy="300386"/>
          </a:xfrm>
          <a:prstGeom prst="rect">
            <a:avLst/>
          </a:prstGeom>
          <a:noFill/>
          <a:ln>
            <a:noFill/>
          </a:ln>
        </p:spPr>
      </p:pic>
      <p:sp>
        <p:nvSpPr>
          <p:cNvPr id="365" name="Google Shape;365;p36">
            <a:extLst>
              <a:ext uri="{C183D7F6-B498-43B3-948B-1728B52AA6E4}">
                <adec:decorative xmlns:adec="http://schemas.microsoft.com/office/drawing/2017/decorative" val="1"/>
              </a:ext>
            </a:extLst>
          </p:cNvPr>
          <p:cNvSpPr/>
          <p:nvPr/>
        </p:nvSpPr>
        <p:spPr>
          <a:xfrm>
            <a:off x="6239513" y="1977375"/>
            <a:ext cx="668400" cy="668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6">
            <a:extLst>
              <a:ext uri="{C183D7F6-B498-43B3-948B-1728B52AA6E4}">
                <adec:decorative xmlns:adec="http://schemas.microsoft.com/office/drawing/2017/decorative" val="1"/>
              </a:ext>
            </a:extLst>
          </p:cNvPr>
          <p:cNvSpPr/>
          <p:nvPr/>
        </p:nvSpPr>
        <p:spPr>
          <a:xfrm>
            <a:off x="1987150" y="3313100"/>
            <a:ext cx="668400" cy="668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6">
            <a:extLst>
              <a:ext uri="{C183D7F6-B498-43B3-948B-1728B52AA6E4}">
                <adec:decorative xmlns:adec="http://schemas.microsoft.com/office/drawing/2017/decorative" val="1"/>
              </a:ext>
            </a:extLst>
          </p:cNvPr>
          <p:cNvSpPr/>
          <p:nvPr/>
        </p:nvSpPr>
        <p:spPr>
          <a:xfrm>
            <a:off x="3372250" y="3313100"/>
            <a:ext cx="668400" cy="668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8" name="Google Shape;368;p36">
            <a:extLst>
              <a:ext uri="{C183D7F6-B498-43B3-948B-1728B52AA6E4}">
                <adec:decorative xmlns:adec="http://schemas.microsoft.com/office/drawing/2017/decorative" val="1"/>
              </a:ext>
            </a:extLst>
          </p:cNvPr>
          <p:cNvPicPr preferRelativeResize="0"/>
          <p:nvPr/>
        </p:nvPicPr>
        <p:blipFill rotWithShape="1">
          <a:blip r:embed="rId7">
            <a:alphaModFix/>
          </a:blip>
          <a:srcRect l="544" r="544"/>
          <a:stretch/>
        </p:blipFill>
        <p:spPr>
          <a:xfrm>
            <a:off x="6357150" y="2118574"/>
            <a:ext cx="433150" cy="386028"/>
          </a:xfrm>
          <a:prstGeom prst="rect">
            <a:avLst/>
          </a:prstGeom>
          <a:noFill/>
          <a:ln>
            <a:noFill/>
          </a:ln>
        </p:spPr>
      </p:pic>
      <p:sp>
        <p:nvSpPr>
          <p:cNvPr id="369" name="Google Shape;369;p36">
            <a:extLst>
              <a:ext uri="{C183D7F6-B498-43B3-948B-1728B52AA6E4}">
                <adec:decorative xmlns:adec="http://schemas.microsoft.com/office/drawing/2017/decorative" val="1"/>
              </a:ext>
            </a:extLst>
          </p:cNvPr>
          <p:cNvSpPr/>
          <p:nvPr/>
        </p:nvSpPr>
        <p:spPr>
          <a:xfrm>
            <a:off x="4792563" y="3313100"/>
            <a:ext cx="668400" cy="668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0" name="Google Shape;370;p36">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3481996" y="2067649"/>
            <a:ext cx="483148" cy="487878"/>
          </a:xfrm>
          <a:prstGeom prst="rect">
            <a:avLst/>
          </a:prstGeom>
          <a:noFill/>
          <a:ln>
            <a:noFill/>
          </a:ln>
        </p:spPr>
      </p:pic>
      <p:sp>
        <p:nvSpPr>
          <p:cNvPr id="371" name="Google Shape;371;p36">
            <a:extLst>
              <a:ext uri="{C183D7F6-B498-43B3-948B-1728B52AA6E4}">
                <adec:decorative xmlns:adec="http://schemas.microsoft.com/office/drawing/2017/decorative" val="1"/>
              </a:ext>
            </a:extLst>
          </p:cNvPr>
          <p:cNvSpPr/>
          <p:nvPr/>
        </p:nvSpPr>
        <p:spPr>
          <a:xfrm>
            <a:off x="6267225" y="3313100"/>
            <a:ext cx="668400" cy="668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2" name="Google Shape;372;p36">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2079782" y="3397918"/>
            <a:ext cx="483144" cy="489175"/>
          </a:xfrm>
          <a:prstGeom prst="rect">
            <a:avLst/>
          </a:prstGeom>
          <a:noFill/>
          <a:ln>
            <a:noFill/>
          </a:ln>
        </p:spPr>
      </p:pic>
      <p:pic>
        <p:nvPicPr>
          <p:cNvPr id="373" name="Google Shape;373;p36">
            <a:extLst>
              <a:ext uri="{C183D7F6-B498-43B3-948B-1728B52AA6E4}">
                <adec:decorative xmlns:adec="http://schemas.microsoft.com/office/drawing/2017/decorative" val="1"/>
              </a:ext>
            </a:extLst>
          </p:cNvPr>
          <p:cNvPicPr preferRelativeResize="0"/>
          <p:nvPr/>
        </p:nvPicPr>
        <p:blipFill rotWithShape="1">
          <a:blip r:embed="rId10">
            <a:alphaModFix/>
          </a:blip>
          <a:srcRect l="806" r="806"/>
          <a:stretch/>
        </p:blipFill>
        <p:spPr>
          <a:xfrm>
            <a:off x="3464878" y="3397918"/>
            <a:ext cx="483145" cy="489175"/>
          </a:xfrm>
          <a:prstGeom prst="rect">
            <a:avLst/>
          </a:prstGeom>
          <a:noFill/>
          <a:ln>
            <a:noFill/>
          </a:ln>
        </p:spPr>
      </p:pic>
      <p:pic>
        <p:nvPicPr>
          <p:cNvPr id="374" name="Google Shape;374;p36">
            <a:extLst>
              <a:ext uri="{C183D7F6-B498-43B3-948B-1728B52AA6E4}">
                <adec:decorative xmlns:adec="http://schemas.microsoft.com/office/drawing/2017/decorative" val="1"/>
              </a:ext>
            </a:extLst>
          </p:cNvPr>
          <p:cNvPicPr preferRelativeResize="0"/>
          <p:nvPr/>
        </p:nvPicPr>
        <p:blipFill rotWithShape="1">
          <a:blip r:embed="rId11">
            <a:alphaModFix/>
          </a:blip>
          <a:srcRect l="485" r="485"/>
          <a:stretch/>
        </p:blipFill>
        <p:spPr>
          <a:xfrm>
            <a:off x="4884188" y="2067649"/>
            <a:ext cx="483149" cy="487877"/>
          </a:xfrm>
          <a:prstGeom prst="rect">
            <a:avLst/>
          </a:prstGeom>
          <a:noFill/>
          <a:ln>
            <a:noFill/>
          </a:ln>
        </p:spPr>
      </p:pic>
      <p:pic>
        <p:nvPicPr>
          <p:cNvPr id="375" name="Google Shape;375;p36">
            <a:extLst>
              <a:ext uri="{C183D7F6-B498-43B3-948B-1728B52AA6E4}">
                <adec:decorative xmlns:adec="http://schemas.microsoft.com/office/drawing/2017/decorative" val="1"/>
              </a:ext>
            </a:extLst>
          </p:cNvPr>
          <p:cNvPicPr preferRelativeResize="0"/>
          <p:nvPr/>
        </p:nvPicPr>
        <p:blipFill rotWithShape="1">
          <a:blip r:embed="rId12">
            <a:alphaModFix/>
          </a:blip>
          <a:srcRect l="485" r="485"/>
          <a:stretch/>
        </p:blipFill>
        <p:spPr>
          <a:xfrm>
            <a:off x="4884188" y="3398574"/>
            <a:ext cx="483149" cy="487877"/>
          </a:xfrm>
          <a:prstGeom prst="rect">
            <a:avLst/>
          </a:prstGeom>
          <a:noFill/>
          <a:ln>
            <a:noFill/>
          </a:ln>
        </p:spPr>
      </p:pic>
      <p:pic>
        <p:nvPicPr>
          <p:cNvPr id="376" name="Google Shape;376;p36">
            <a:extLst>
              <a:ext uri="{C183D7F6-B498-43B3-948B-1728B52AA6E4}">
                <adec:decorative xmlns:adec="http://schemas.microsoft.com/office/drawing/2017/decorative" val="1"/>
              </a:ext>
            </a:extLst>
          </p:cNvPr>
          <p:cNvPicPr preferRelativeResize="0"/>
          <p:nvPr/>
        </p:nvPicPr>
        <p:blipFill rotWithShape="1">
          <a:blip r:embed="rId13">
            <a:alphaModFix/>
          </a:blip>
          <a:srcRect l="-1376" r="-1375"/>
          <a:stretch/>
        </p:blipFill>
        <p:spPr>
          <a:xfrm>
            <a:off x="6327076" y="3497100"/>
            <a:ext cx="548700" cy="300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7"/>
          <p:cNvSpPr txBox="1">
            <a:spLocks noGrp="1"/>
          </p:cNvSpPr>
          <p:nvPr>
            <p:ph type="title"/>
          </p:nvPr>
        </p:nvSpPr>
        <p:spPr>
          <a:xfrm>
            <a:off x="311700" y="1873650"/>
            <a:ext cx="8520600" cy="1396200"/>
          </a:xfrm>
          <a:prstGeom prst="rect">
            <a:avLst/>
          </a:prstGeom>
          <a:noFill/>
          <a:ln>
            <a:noFill/>
          </a:ln>
        </p:spPr>
        <p:txBody>
          <a:bodyPr spcFirstLastPara="1" wrap="square" lIns="0" tIns="0" rIns="91425" bIns="91425" anchor="b" anchorCtr="0">
            <a:noAutofit/>
          </a:bodyPr>
          <a:lstStyle/>
          <a:p>
            <a:pPr marL="0" lvl="0" indent="0" algn="ctr" rtl="0">
              <a:lnSpc>
                <a:spcPct val="100000"/>
              </a:lnSpc>
              <a:spcBef>
                <a:spcPts val="0"/>
              </a:spcBef>
              <a:spcAft>
                <a:spcPts val="0"/>
              </a:spcAft>
              <a:buSzPts val="4000"/>
              <a:buNone/>
            </a:pPr>
            <a:r>
              <a:rPr lang="en-US">
                <a:solidFill>
                  <a:srgbClr val="005390"/>
                </a:solidFill>
              </a:rPr>
              <a:t>TTS Support to the PMA </a:t>
            </a:r>
            <a:endParaRPr>
              <a:solidFill>
                <a:srgbClr val="005390"/>
              </a:solidFill>
            </a:endParaRPr>
          </a:p>
        </p:txBody>
      </p:sp>
      <p:sp>
        <p:nvSpPr>
          <p:cNvPr id="382" name="Google Shape;382;p37"/>
          <p:cNvSpPr txBox="1">
            <a:spLocks noGrp="1"/>
          </p:cNvSpPr>
          <p:nvPr>
            <p:ph type="sldNum" idx="12"/>
          </p:nvPr>
        </p:nvSpPr>
        <p:spPr>
          <a:xfrm>
            <a:off x="8472450" y="4878930"/>
            <a:ext cx="548700" cy="2391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8"/>
          <p:cNvSpPr txBox="1">
            <a:spLocks noGrp="1"/>
          </p:cNvSpPr>
          <p:nvPr>
            <p:ph type="title"/>
          </p:nvPr>
        </p:nvSpPr>
        <p:spPr>
          <a:xfrm>
            <a:off x="311700" y="188050"/>
            <a:ext cx="8832600" cy="9219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solidFill>
                  <a:srgbClr val="005390"/>
                </a:solidFill>
              </a:rPr>
              <a:t>TTS and PMA’s Priority Area 2</a:t>
            </a:r>
            <a:endParaRPr>
              <a:solidFill>
                <a:srgbClr val="005390"/>
              </a:solidFill>
            </a:endParaRPr>
          </a:p>
          <a:p>
            <a:pPr marL="0" lvl="0" indent="0" algn="l" rtl="0">
              <a:spcBef>
                <a:spcPts val="0"/>
              </a:spcBef>
              <a:spcAft>
                <a:spcPts val="0"/>
              </a:spcAft>
              <a:buNone/>
            </a:pPr>
            <a:r>
              <a:rPr lang="en-US" sz="1900" i="1">
                <a:solidFill>
                  <a:srgbClr val="005390"/>
                </a:solidFill>
              </a:rPr>
              <a:t>Delivering Excellent, Equitable, and Secure Federal Services and Customer Experience</a:t>
            </a:r>
            <a:endParaRPr sz="1900" i="1">
              <a:solidFill>
                <a:srgbClr val="005390"/>
              </a:solidFill>
            </a:endParaRPr>
          </a:p>
        </p:txBody>
      </p:sp>
      <p:sp>
        <p:nvSpPr>
          <p:cNvPr id="388" name="Google Shape;388;p38"/>
          <p:cNvSpPr txBox="1">
            <a:spLocks noGrp="1"/>
          </p:cNvSpPr>
          <p:nvPr>
            <p:ph type="sldNum" idx="12"/>
          </p:nvPr>
        </p:nvSpPr>
        <p:spPr>
          <a:xfrm>
            <a:off x="8472450" y="4878930"/>
            <a:ext cx="548700" cy="239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16</a:t>
            </a:fld>
            <a:endParaRPr/>
          </a:p>
        </p:txBody>
      </p:sp>
      <p:sp>
        <p:nvSpPr>
          <p:cNvPr id="389" name="Google Shape;389;p38"/>
          <p:cNvSpPr txBox="1">
            <a:spLocks noGrp="1"/>
          </p:cNvSpPr>
          <p:nvPr>
            <p:ph type="body" idx="1"/>
          </p:nvPr>
        </p:nvSpPr>
        <p:spPr>
          <a:xfrm>
            <a:off x="311700" y="997900"/>
            <a:ext cx="4463400" cy="35325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US"/>
              <a:t>Strategy 1: High-Impact Service Provider (HISP) support</a:t>
            </a:r>
            <a:endParaRPr/>
          </a:p>
          <a:p>
            <a:pPr marL="457200" lvl="0" indent="-298450" algn="l" rtl="0">
              <a:spcBef>
                <a:spcPts val="0"/>
              </a:spcBef>
              <a:spcAft>
                <a:spcPts val="0"/>
              </a:spcAft>
              <a:buSzPts val="1100"/>
              <a:buChar char="●"/>
            </a:pPr>
            <a:r>
              <a:rPr lang="en-US" sz="1100"/>
              <a:t>TTS has deployed design and development teams to work side-by-side with agency CX teams at four HISP agencies to date, with more planned </a:t>
            </a:r>
            <a:endParaRPr sz="1100"/>
          </a:p>
          <a:p>
            <a:pPr marL="457200" lvl="0" indent="-298450" algn="l" rtl="0">
              <a:spcBef>
                <a:spcPts val="0"/>
              </a:spcBef>
              <a:spcAft>
                <a:spcPts val="0"/>
              </a:spcAft>
              <a:buSzPts val="1100"/>
              <a:buChar char="●"/>
            </a:pPr>
            <a:r>
              <a:rPr lang="en-US" sz="1100"/>
              <a:t>TTS’s own USA.Gov has been designated as a HISP with enhanced CX emphasis</a:t>
            </a:r>
            <a:endParaRPr sz="1100"/>
          </a:p>
          <a:p>
            <a:pPr marL="0" lvl="0" indent="0" algn="l" rtl="0">
              <a:spcBef>
                <a:spcPts val="0"/>
              </a:spcBef>
              <a:spcAft>
                <a:spcPts val="0"/>
              </a:spcAft>
              <a:buNone/>
            </a:pPr>
            <a:r>
              <a:rPr lang="en-US"/>
              <a:t>Strategy 2:  Life Event-focused service delivery across agencies</a:t>
            </a:r>
            <a:endParaRPr/>
          </a:p>
          <a:p>
            <a:pPr marL="457200" lvl="0" indent="-298450" algn="l" rtl="0">
              <a:spcBef>
                <a:spcPts val="0"/>
              </a:spcBef>
              <a:spcAft>
                <a:spcPts val="0"/>
              </a:spcAft>
              <a:buSzPts val="1100"/>
              <a:buChar char="●"/>
            </a:pPr>
            <a:r>
              <a:rPr lang="en-US" sz="1100"/>
              <a:t>TTS is working with OMB-led LE discovery teams focused on disaster recovery and facing a financial shock to determine common needs for shareable tools</a:t>
            </a:r>
            <a:endParaRPr sz="1100"/>
          </a:p>
          <a:p>
            <a:pPr marL="0" lvl="0" indent="0" algn="l" rtl="0">
              <a:spcBef>
                <a:spcPts val="0"/>
              </a:spcBef>
              <a:spcAft>
                <a:spcPts val="0"/>
              </a:spcAft>
              <a:buNone/>
            </a:pPr>
            <a:r>
              <a:rPr lang="en-US"/>
              <a:t>Strategy 3: Development of Federal shared products, services, and standards</a:t>
            </a:r>
            <a:endParaRPr/>
          </a:p>
          <a:p>
            <a:pPr marL="457200" lvl="0" indent="-298450" algn="l" rtl="0">
              <a:spcBef>
                <a:spcPts val="0"/>
              </a:spcBef>
              <a:spcAft>
                <a:spcPts val="0"/>
              </a:spcAft>
              <a:buSzPts val="1100"/>
              <a:buChar char="●"/>
            </a:pPr>
            <a:r>
              <a:rPr lang="en-US" sz="1100"/>
              <a:t>TTS is introducing both current and new products and tools to meet CX objectives</a:t>
            </a:r>
            <a:endParaRPr sz="1100"/>
          </a:p>
          <a:p>
            <a:pPr marL="0" lvl="0" indent="0" algn="l" rtl="0">
              <a:spcBef>
                <a:spcPts val="0"/>
              </a:spcBef>
              <a:spcAft>
                <a:spcPts val="0"/>
              </a:spcAft>
              <a:buNone/>
            </a:pPr>
            <a:endParaRPr sz="1100"/>
          </a:p>
        </p:txBody>
      </p:sp>
      <p:pic>
        <p:nvPicPr>
          <p:cNvPr id="390" name="Google Shape;390;p38" descr="Logo of The President's Management Agenda"/>
          <p:cNvPicPr preferRelativeResize="0"/>
          <p:nvPr/>
        </p:nvPicPr>
        <p:blipFill>
          <a:blip r:embed="rId3">
            <a:alphaModFix/>
          </a:blip>
          <a:stretch>
            <a:fillRect/>
          </a:stretch>
        </p:blipFill>
        <p:spPr>
          <a:xfrm>
            <a:off x="5140575" y="1109950"/>
            <a:ext cx="3622425" cy="3308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p3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397" name="Google Shape;397;p39"/>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Questions and Answers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8" name="Google Shape;398;p39"/>
          <p:cNvSpPr/>
          <p:nvPr/>
        </p:nvSpPr>
        <p:spPr>
          <a:xfrm>
            <a:off x="3949952" y="577700"/>
            <a:ext cx="1244100" cy="1244100"/>
          </a:xfrm>
          <a:prstGeom prst="ellipse">
            <a:avLst/>
          </a:prstGeom>
          <a:solidFill>
            <a:schemeClr val="accent1"/>
          </a:solidFill>
          <a:ln w="19050" cap="flat" cmpd="sng">
            <a:solidFill>
              <a:schemeClr val="lt1"/>
            </a:solidFill>
            <a:prstDash val="solid"/>
            <a:round/>
            <a:headEnd type="none" w="sm" len="sm"/>
            <a:tailEnd type="none" w="sm" len="sm"/>
          </a:ln>
          <a:effectLst>
            <a:outerShdw blurRad="142875" dist="19050" dir="3000000" algn="bl" rotWithShape="0">
              <a:srgbClr val="000000">
                <a:alpha val="941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lt1"/>
                </a:solidFill>
                <a:latin typeface="Public Sans"/>
                <a:ea typeface="Public Sans"/>
                <a:cs typeface="Public Sans"/>
                <a:sym typeface="Public Sans"/>
              </a:rPr>
              <a:t>?</a:t>
            </a:r>
            <a:endParaRPr sz="6000" b="1" i="0" u="none" strike="noStrike" cap="none">
              <a:solidFill>
                <a:schemeClr val="lt1"/>
              </a:solidFill>
              <a:latin typeface="Public Sans"/>
              <a:ea typeface="Public Sans"/>
              <a:cs typeface="Public Sans"/>
              <a:sym typeface="Public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40"/>
          <p:cNvSpPr txBox="1">
            <a:spLocks noGrp="1"/>
          </p:cNvSpPr>
          <p:nvPr>
            <p:ph type="title" idx="4294967295"/>
          </p:nvPr>
        </p:nvSpPr>
        <p:spPr>
          <a:xfrm>
            <a:off x="0" y="1422077"/>
            <a:ext cx="9144000" cy="17439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Thank You!</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3864B2"/>
                </a:solidFill>
                <a:effectLst/>
                <a:uLnTx/>
                <a:uFillTx/>
                <a:latin typeface="Arial"/>
                <a:ea typeface="Arial"/>
                <a:cs typeface="Arial"/>
                <a:sym typeface="Arial"/>
              </a:rPr>
              <a:t>POWERED BY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3864B2"/>
                </a:solidFill>
                <a:effectLst/>
                <a:uLnTx/>
                <a:uFillTx/>
                <a:latin typeface="Arial"/>
                <a:ea typeface="Arial"/>
                <a:cs typeface="Arial"/>
                <a:sym typeface="Arial"/>
              </a:rPr>
              <a:t>TECHNOLOGY TRANSFORMATION SERVICES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a:spLocks noGrp="1"/>
          </p:cNvSpPr>
          <p:nvPr>
            <p:ph type="title" idx="4294967295"/>
          </p:nvPr>
        </p:nvSpPr>
        <p:spPr>
          <a:xfrm>
            <a:off x="601375" y="482200"/>
            <a:ext cx="82353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Technology Transformation Services (TTS) Overview</a:t>
            </a:r>
          </a:p>
        </p:txBody>
      </p:sp>
      <p:sp>
        <p:nvSpPr>
          <p:cNvPr id="118" name="Google Shape;118;p24"/>
          <p:cNvSpPr txBox="1"/>
          <p:nvPr/>
        </p:nvSpPr>
        <p:spPr>
          <a:xfrm>
            <a:off x="4246025" y="2778825"/>
            <a:ext cx="4393500" cy="1552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a:solidFill>
                  <a:srgbClr val="3864B2"/>
                </a:solidFill>
                <a:latin typeface="Open Sans"/>
                <a:ea typeface="Open Sans"/>
                <a:cs typeface="Open Sans"/>
                <a:sym typeface="Open Sans"/>
              </a:rPr>
              <a:t>Laurie MacNamara </a:t>
            </a:r>
            <a:endParaRPr>
              <a:solidFill>
                <a:srgbClr val="3864B2"/>
              </a:solidFill>
            </a:endParaRPr>
          </a:p>
          <a:p>
            <a:pPr marL="0" lvl="0" indent="0" algn="l" rtl="0">
              <a:spcBef>
                <a:spcPts val="0"/>
              </a:spcBef>
              <a:spcAft>
                <a:spcPts val="0"/>
              </a:spcAft>
              <a:buClr>
                <a:schemeClr val="dk1"/>
              </a:buClr>
              <a:buFont typeface="Arial"/>
              <a:buNone/>
            </a:pPr>
            <a:r>
              <a:rPr lang="en-US" sz="2000">
                <a:solidFill>
                  <a:srgbClr val="3864B2"/>
                </a:solidFill>
                <a:latin typeface="Open Sans"/>
                <a:ea typeface="Open Sans"/>
                <a:cs typeface="Open Sans"/>
                <a:sym typeface="Open Sans"/>
              </a:rPr>
              <a:t>Director of Market Development and Partnerships Division</a:t>
            </a:r>
            <a:endParaRPr sz="20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Font typeface="Arial"/>
              <a:buNone/>
            </a:pPr>
            <a:r>
              <a:rPr lang="en-US" sz="2000">
                <a:solidFill>
                  <a:srgbClr val="3864B2"/>
                </a:solidFill>
                <a:latin typeface="Open Sans"/>
                <a:ea typeface="Open Sans"/>
                <a:cs typeface="Open Sans"/>
                <a:sym typeface="Open Sans"/>
              </a:rPr>
              <a:t>Technology Transformation Services</a:t>
            </a:r>
            <a:endParaRPr sz="2000">
              <a:solidFill>
                <a:srgbClr val="3864B2"/>
              </a:solidFill>
            </a:endParaRPr>
          </a:p>
          <a:p>
            <a:pPr marL="0" lvl="0" indent="0" algn="l" rtl="0">
              <a:spcBef>
                <a:spcPts val="0"/>
              </a:spcBef>
              <a:spcAft>
                <a:spcPts val="0"/>
              </a:spcAft>
              <a:buClr>
                <a:schemeClr val="dk1"/>
              </a:buClr>
              <a:buFont typeface="Arial"/>
              <a:buNone/>
            </a:pPr>
            <a:r>
              <a:rPr lang="en-US" sz="2000">
                <a:solidFill>
                  <a:srgbClr val="3864B2"/>
                </a:solidFill>
                <a:latin typeface="Open Sans"/>
                <a:ea typeface="Open Sans"/>
                <a:cs typeface="Open Sans"/>
                <a:sym typeface="Open Sans"/>
              </a:rPr>
              <a:t>U.S. General Services Administration</a:t>
            </a:r>
            <a:endParaRPr sz="2000">
              <a:solidFill>
                <a:srgbClr val="3864B2"/>
              </a:solidFill>
            </a:endParaRPr>
          </a:p>
        </p:txBody>
      </p:sp>
      <p:sp>
        <p:nvSpPr>
          <p:cNvPr id="119" name="Google Shape;119;p2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pic>
        <p:nvPicPr>
          <p:cNvPr id="120" name="Google Shape;120;p24" descr="Photo of Laurie MacNamara."/>
          <p:cNvPicPr preferRelativeResize="0"/>
          <p:nvPr/>
        </p:nvPicPr>
        <p:blipFill>
          <a:blip r:embed="rId3">
            <a:alphaModFix/>
          </a:blip>
          <a:stretch>
            <a:fillRect/>
          </a:stretch>
        </p:blipFill>
        <p:spPr>
          <a:xfrm>
            <a:off x="914400" y="1342325"/>
            <a:ext cx="3067176" cy="3067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457200" y="205978"/>
            <a:ext cx="8229600" cy="857400"/>
          </a:xfrm>
          <a:prstGeom prst="rect">
            <a:avLst/>
          </a:prstGeom>
          <a:noFill/>
          <a:ln>
            <a:noFill/>
          </a:ln>
        </p:spPr>
        <p:txBody>
          <a:bodyPr spcFirstLastPara="1" wrap="square" lIns="0" tIns="0" rIns="91425" bIns="91425" anchor="t" anchorCtr="0">
            <a:noAutofit/>
          </a:bodyPr>
          <a:lstStyle/>
          <a:p>
            <a:pPr marL="0" lvl="0" indent="0" algn="l" rtl="0">
              <a:lnSpc>
                <a:spcPct val="100000"/>
              </a:lnSpc>
              <a:spcBef>
                <a:spcPts val="0"/>
              </a:spcBef>
              <a:spcAft>
                <a:spcPts val="0"/>
              </a:spcAft>
              <a:buSzPts val="2600"/>
              <a:buNone/>
            </a:pPr>
            <a:r>
              <a:rPr lang="en-US" sz="3200">
                <a:solidFill>
                  <a:srgbClr val="005390"/>
                </a:solidFill>
              </a:rPr>
              <a:t>TTS Overview</a:t>
            </a:r>
            <a:endParaRPr sz="3200">
              <a:solidFill>
                <a:srgbClr val="005390"/>
              </a:solidFill>
            </a:endParaRPr>
          </a:p>
        </p:txBody>
      </p:sp>
      <p:sp>
        <p:nvSpPr>
          <p:cNvPr id="126" name="Google Shape;126;p25"/>
          <p:cNvSpPr txBox="1">
            <a:spLocks noGrp="1"/>
          </p:cNvSpPr>
          <p:nvPr>
            <p:ph type="sldNum" idx="12"/>
          </p:nvPr>
        </p:nvSpPr>
        <p:spPr>
          <a:xfrm>
            <a:off x="6400800" y="4661297"/>
            <a:ext cx="1828800" cy="321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latin typeface="Arial"/>
                <a:ea typeface="Arial"/>
                <a:cs typeface="Arial"/>
                <a:sym typeface="Arial"/>
              </a:rPr>
              <a:t>2</a:t>
            </a:r>
            <a:endParaRPr sz="1200">
              <a:solidFill>
                <a:schemeClr val="lt1"/>
              </a:solidFill>
              <a:latin typeface="Arial"/>
              <a:ea typeface="Arial"/>
              <a:cs typeface="Arial"/>
              <a:sym typeface="Arial"/>
            </a:endParaRPr>
          </a:p>
        </p:txBody>
      </p:sp>
      <p:sp>
        <p:nvSpPr>
          <p:cNvPr id="131" name="Google Shape;131;p25"/>
          <p:cNvSpPr txBox="1"/>
          <p:nvPr/>
        </p:nvSpPr>
        <p:spPr>
          <a:xfrm>
            <a:off x="4888175" y="843300"/>
            <a:ext cx="3430800" cy="3456900"/>
          </a:xfrm>
          <a:prstGeom prst="rect">
            <a:avLst/>
          </a:prstGeom>
          <a:noFill/>
          <a:ln>
            <a:noFill/>
          </a:ln>
        </p:spPr>
        <p:txBody>
          <a:bodyPr spcFirstLastPara="1" wrap="square" lIns="91425" tIns="91425" rIns="91425" bIns="91425" anchor="ctr" anchorCtr="0">
            <a:spAutoFit/>
          </a:bodyPr>
          <a:lstStyle/>
          <a:p>
            <a:pPr marL="228600" marR="0" lvl="0" indent="-219709" algn="l" rtl="0">
              <a:lnSpc>
                <a:spcPct val="125000"/>
              </a:lnSpc>
              <a:spcBef>
                <a:spcPts val="0"/>
              </a:spcBef>
              <a:spcAft>
                <a:spcPts val="0"/>
              </a:spcAft>
              <a:buClr>
                <a:srgbClr val="00548E"/>
              </a:buClr>
              <a:buSzPts val="1300"/>
              <a:buFont typeface="Helvetica Neue Light"/>
              <a:buChar char="⦁"/>
            </a:pPr>
            <a:r>
              <a:rPr lang="en-US" sz="1300" b="0" i="0" u="none" strike="noStrike" cap="none">
                <a:solidFill>
                  <a:srgbClr val="00548E"/>
                </a:solidFill>
                <a:latin typeface="Helvetica Neue Light"/>
                <a:ea typeface="Helvetica Neue Light"/>
                <a:cs typeface="Helvetica Neue Light"/>
                <a:sym typeface="Helvetica Neue Light"/>
              </a:rPr>
              <a:t>TTS as the go-to tech provider</a:t>
            </a:r>
            <a:endParaRPr sz="1300" b="0" i="0" u="none" strike="noStrike" cap="none">
              <a:solidFill>
                <a:srgbClr val="00548E"/>
              </a:solidFill>
              <a:latin typeface="Helvetica Neue Light"/>
              <a:ea typeface="Helvetica Neue Light"/>
              <a:cs typeface="Helvetica Neue Light"/>
              <a:sym typeface="Helvetica Neue Light"/>
            </a:endParaRPr>
          </a:p>
          <a:p>
            <a:pPr marL="228600" marR="0" lvl="0" indent="-219709" algn="l" rtl="0">
              <a:lnSpc>
                <a:spcPct val="125000"/>
              </a:lnSpc>
              <a:spcBef>
                <a:spcPts val="500"/>
              </a:spcBef>
              <a:spcAft>
                <a:spcPts val="0"/>
              </a:spcAft>
              <a:buClr>
                <a:srgbClr val="00548E"/>
              </a:buClr>
              <a:buSzPts val="1300"/>
              <a:buFont typeface="Roboto Light"/>
              <a:buChar char="⦁"/>
            </a:pPr>
            <a:r>
              <a:rPr lang="en-US" sz="1300" b="1" i="0" u="none" strike="noStrike" cap="none">
                <a:solidFill>
                  <a:srgbClr val="00548E"/>
                </a:solidFill>
                <a:latin typeface="Helvetica Neue"/>
                <a:ea typeface="Helvetica Neue"/>
                <a:cs typeface="Helvetica Neue"/>
                <a:sym typeface="Helvetica Neue"/>
              </a:rPr>
              <a:t>22+ products and services </a:t>
            </a:r>
            <a:r>
              <a:rPr lang="en-US" sz="1300" b="0" i="0" u="none" strike="noStrike" cap="none">
                <a:solidFill>
                  <a:srgbClr val="00548E"/>
                </a:solidFill>
                <a:latin typeface="Helvetica Neue Light"/>
                <a:ea typeface="Helvetica Neue Light"/>
                <a:cs typeface="Helvetica Neue Light"/>
                <a:sym typeface="Helvetica Neue Light"/>
              </a:rPr>
              <a:t> </a:t>
            </a:r>
            <a:endParaRPr sz="1300" b="0" i="0" u="none" strike="noStrike" cap="none">
              <a:solidFill>
                <a:srgbClr val="00548E"/>
              </a:solidFill>
              <a:latin typeface="Helvetica Neue Light"/>
              <a:ea typeface="Helvetica Neue Light"/>
              <a:cs typeface="Helvetica Neue Light"/>
              <a:sym typeface="Helvetica Neue Light"/>
            </a:endParaRPr>
          </a:p>
          <a:p>
            <a:pPr marL="228600" marR="0" lvl="0" indent="-219709" algn="l" rtl="0">
              <a:lnSpc>
                <a:spcPct val="125000"/>
              </a:lnSpc>
              <a:spcBef>
                <a:spcPts val="500"/>
              </a:spcBef>
              <a:spcAft>
                <a:spcPts val="0"/>
              </a:spcAft>
              <a:buClr>
                <a:srgbClr val="00548E"/>
              </a:buClr>
              <a:buSzPts val="1300"/>
              <a:buFont typeface="Helvetica Neue Light"/>
              <a:buChar char="⦁"/>
            </a:pPr>
            <a:r>
              <a:rPr lang="en-US" sz="1300" b="0" i="0" u="none" strike="noStrike" cap="none">
                <a:solidFill>
                  <a:srgbClr val="00548E"/>
                </a:solidFill>
                <a:latin typeface="Helvetica Neue Light"/>
                <a:ea typeface="Helvetica Neue Light"/>
                <a:cs typeface="Helvetica Neue Light"/>
                <a:sym typeface="Helvetica Neue Light"/>
              </a:rPr>
              <a:t>Fast, agile and high profile</a:t>
            </a:r>
            <a:endParaRPr sz="1300" b="0" i="0" u="none" strike="noStrike" cap="none">
              <a:solidFill>
                <a:srgbClr val="00548E"/>
              </a:solidFill>
              <a:latin typeface="Helvetica Neue Light"/>
              <a:ea typeface="Helvetica Neue Light"/>
              <a:cs typeface="Helvetica Neue Light"/>
              <a:sym typeface="Helvetica Neue Light"/>
            </a:endParaRPr>
          </a:p>
          <a:p>
            <a:pPr marL="228600" marR="0" lvl="0" indent="-219709" algn="l" rtl="0">
              <a:lnSpc>
                <a:spcPct val="125000"/>
              </a:lnSpc>
              <a:spcBef>
                <a:spcPts val="500"/>
              </a:spcBef>
              <a:spcAft>
                <a:spcPts val="0"/>
              </a:spcAft>
              <a:buClr>
                <a:srgbClr val="00548E"/>
              </a:buClr>
              <a:buSzPts val="1300"/>
              <a:buFont typeface="Helvetica Neue Light"/>
              <a:buChar char="⦁"/>
            </a:pPr>
            <a:r>
              <a:rPr lang="en-US" sz="1300" b="0" i="0" u="none" strike="noStrike" cap="none">
                <a:solidFill>
                  <a:srgbClr val="00548E"/>
                </a:solidFill>
                <a:latin typeface="Helvetica Neue Light"/>
                <a:ea typeface="Helvetica Neue Light"/>
                <a:cs typeface="Helvetica Neue Light"/>
                <a:sym typeface="Helvetica Neue Light"/>
              </a:rPr>
              <a:t>Partnered with almost every agency in government</a:t>
            </a:r>
            <a:endParaRPr sz="1300" b="0" i="0" u="none" strike="noStrike" cap="none">
              <a:solidFill>
                <a:srgbClr val="00548E"/>
              </a:solidFill>
              <a:latin typeface="Helvetica Neue Light"/>
              <a:ea typeface="Helvetica Neue Light"/>
              <a:cs typeface="Helvetica Neue Light"/>
              <a:sym typeface="Helvetica Neue Light"/>
            </a:endParaRPr>
          </a:p>
          <a:p>
            <a:pPr marL="228600" marR="0" lvl="0" indent="-219709" algn="l" rtl="0">
              <a:lnSpc>
                <a:spcPct val="125000"/>
              </a:lnSpc>
              <a:spcBef>
                <a:spcPts val="500"/>
              </a:spcBef>
              <a:spcAft>
                <a:spcPts val="0"/>
              </a:spcAft>
              <a:buClr>
                <a:srgbClr val="00548E"/>
              </a:buClr>
              <a:buSzPts val="1300"/>
              <a:buFont typeface="Helvetica Neue Light"/>
              <a:buChar char="⦁"/>
            </a:pPr>
            <a:r>
              <a:rPr lang="en-US" sz="1300" b="0" i="0" u="none" strike="noStrike" cap="none">
                <a:solidFill>
                  <a:srgbClr val="00548E"/>
                </a:solidFill>
                <a:latin typeface="Helvetica Neue Light"/>
                <a:ea typeface="Helvetica Neue Light"/>
                <a:cs typeface="Helvetica Neue Light"/>
                <a:sym typeface="Helvetica Neue Light"/>
              </a:rPr>
              <a:t>Focused on public-facing digital services</a:t>
            </a:r>
            <a:endParaRPr sz="1300" b="0" i="0" u="none" strike="noStrike" cap="none">
              <a:solidFill>
                <a:srgbClr val="00548E"/>
              </a:solidFill>
              <a:latin typeface="Helvetica Neue Light"/>
              <a:ea typeface="Helvetica Neue Light"/>
              <a:cs typeface="Helvetica Neue Light"/>
              <a:sym typeface="Helvetica Neue Light"/>
            </a:endParaRPr>
          </a:p>
          <a:p>
            <a:pPr marL="228600" marR="0" lvl="0" indent="-219709" algn="l" rtl="0">
              <a:lnSpc>
                <a:spcPct val="125000"/>
              </a:lnSpc>
              <a:spcBef>
                <a:spcPts val="500"/>
              </a:spcBef>
              <a:spcAft>
                <a:spcPts val="500"/>
              </a:spcAft>
              <a:buClr>
                <a:srgbClr val="00548E"/>
              </a:buClr>
              <a:buSzPts val="1300"/>
              <a:buFont typeface="Helvetica Neue Light"/>
              <a:buChar char="⦁"/>
            </a:pPr>
            <a:r>
              <a:rPr lang="en-US" sz="1300" b="0" i="0" u="none" strike="noStrike" cap="none">
                <a:solidFill>
                  <a:srgbClr val="00548E"/>
                </a:solidFill>
                <a:latin typeface="Helvetica Neue Light"/>
                <a:ea typeface="Helvetica Neue Light"/>
                <a:cs typeface="Helvetica Neue Light"/>
                <a:sym typeface="Helvetica Neue Light"/>
              </a:rPr>
              <a:t>Directly supporting and leading cross-gov initiatives, such as the President’s Management Agenda and the Executive Order on Transforming Federal Customer Experience and Service Delivery to Rebuild Trust in Government</a:t>
            </a:r>
            <a:endParaRPr sz="1300" b="0" i="0" u="none" strike="noStrike" cap="none">
              <a:solidFill>
                <a:srgbClr val="00548E"/>
              </a:solidFill>
              <a:latin typeface="Helvetica Neue Light"/>
              <a:ea typeface="Helvetica Neue Light"/>
              <a:cs typeface="Helvetica Neue Light"/>
              <a:sym typeface="Helvetica Neue Light"/>
            </a:endParaRPr>
          </a:p>
        </p:txBody>
      </p:sp>
      <p:pic>
        <p:nvPicPr>
          <p:cNvPr id="132" name="Google Shape;132;p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6753" y="1704605"/>
            <a:ext cx="471923" cy="528373"/>
          </a:xfrm>
          <a:prstGeom prst="rect">
            <a:avLst/>
          </a:prstGeom>
          <a:noFill/>
          <a:ln>
            <a:noFill/>
          </a:ln>
        </p:spPr>
      </p:pic>
      <p:pic>
        <p:nvPicPr>
          <p:cNvPr id="133" name="Google Shape;133;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87293" y="3262979"/>
            <a:ext cx="470842" cy="444441"/>
          </a:xfrm>
          <a:prstGeom prst="rect">
            <a:avLst/>
          </a:prstGeom>
          <a:noFill/>
          <a:ln>
            <a:noFill/>
          </a:ln>
        </p:spPr>
      </p:pic>
      <p:sp>
        <p:nvSpPr>
          <p:cNvPr id="134" name="Google Shape;134;p25"/>
          <p:cNvSpPr txBox="1"/>
          <p:nvPr/>
        </p:nvSpPr>
        <p:spPr>
          <a:xfrm>
            <a:off x="1640424" y="1495538"/>
            <a:ext cx="2247900" cy="946500"/>
          </a:xfrm>
          <a:prstGeom prst="rect">
            <a:avLst/>
          </a:prstGeom>
          <a:noFill/>
          <a:ln>
            <a:noFill/>
          </a:ln>
        </p:spPr>
        <p:txBody>
          <a:bodyPr spcFirstLastPara="1" wrap="square" lIns="91425" tIns="91425" rIns="91425" bIns="91425" anchor="ctr" anchorCtr="0">
            <a:spAutoFit/>
          </a:bodyPr>
          <a:lstStyle/>
          <a:p>
            <a:pPr marL="0" marR="0" lvl="0" indent="0" algn="l" rtl="0">
              <a:lnSpc>
                <a:spcPct val="115000"/>
              </a:lnSpc>
              <a:spcBef>
                <a:spcPts val="0"/>
              </a:spcBef>
              <a:spcAft>
                <a:spcPts val="800"/>
              </a:spcAft>
              <a:buClr>
                <a:srgbClr val="000000"/>
              </a:buClr>
              <a:buSzPts val="1500"/>
              <a:buFont typeface="Arial"/>
              <a:buNone/>
            </a:pPr>
            <a:r>
              <a:rPr lang="en-US" sz="1500" b="1" i="0" u="none" strike="noStrike" cap="none">
                <a:solidFill>
                  <a:srgbClr val="00548E"/>
                </a:solidFill>
                <a:latin typeface="Helvetica Neue"/>
                <a:ea typeface="Helvetica Neue"/>
                <a:cs typeface="Helvetica Neue"/>
                <a:sym typeface="Helvetica Neue"/>
              </a:rPr>
              <a:t>Vision: </a:t>
            </a:r>
            <a:r>
              <a:rPr lang="en-US" sz="1500" b="0" i="0" u="none" strike="noStrike" cap="none">
                <a:solidFill>
                  <a:srgbClr val="00548E"/>
                </a:solidFill>
                <a:latin typeface="Helvetica Neue Light"/>
                <a:ea typeface="Helvetica Neue Light"/>
                <a:cs typeface="Helvetica Neue Light"/>
                <a:sym typeface="Helvetica Neue Light"/>
              </a:rPr>
              <a:t>Trusted, modern government experiences for all.</a:t>
            </a:r>
            <a:endParaRPr sz="1500" b="0" i="0" u="none" strike="noStrike" cap="none">
              <a:solidFill>
                <a:srgbClr val="000000"/>
              </a:solidFill>
              <a:latin typeface="Helvetica Neue Light"/>
              <a:ea typeface="Helvetica Neue Light"/>
              <a:cs typeface="Helvetica Neue Light"/>
              <a:sym typeface="Helvetica Neue Light"/>
            </a:endParaRPr>
          </a:p>
        </p:txBody>
      </p:sp>
      <p:sp>
        <p:nvSpPr>
          <p:cNvPr id="135" name="Google Shape;135;p25"/>
          <p:cNvSpPr txBox="1"/>
          <p:nvPr/>
        </p:nvSpPr>
        <p:spPr>
          <a:xfrm>
            <a:off x="1640424" y="3011825"/>
            <a:ext cx="2600700" cy="946500"/>
          </a:xfrm>
          <a:prstGeom prst="rect">
            <a:avLst/>
          </a:prstGeom>
          <a:noFill/>
          <a:ln>
            <a:noFill/>
          </a:ln>
        </p:spPr>
        <p:txBody>
          <a:bodyPr spcFirstLastPara="1" wrap="square" lIns="91425" tIns="91425" rIns="91425" bIns="91425" anchor="ctr" anchorCtr="0">
            <a:spAutoFit/>
          </a:bodyPr>
          <a:lstStyle/>
          <a:p>
            <a:pPr marL="0" marR="0" lvl="0" indent="0" algn="l" rtl="0">
              <a:lnSpc>
                <a:spcPct val="115000"/>
              </a:lnSpc>
              <a:spcBef>
                <a:spcPts val="0"/>
              </a:spcBef>
              <a:spcAft>
                <a:spcPts val="800"/>
              </a:spcAft>
              <a:buClr>
                <a:srgbClr val="000000"/>
              </a:buClr>
              <a:buSzPts val="1500"/>
              <a:buFont typeface="Arial"/>
              <a:buNone/>
            </a:pPr>
            <a:r>
              <a:rPr lang="en-US" sz="1500" b="1" i="0" u="none" strike="noStrike" cap="none">
                <a:solidFill>
                  <a:srgbClr val="00548E"/>
                </a:solidFill>
                <a:latin typeface="Helvetica Neue"/>
                <a:ea typeface="Helvetica Neue"/>
                <a:cs typeface="Helvetica Neue"/>
                <a:sym typeface="Helvetica Neue"/>
              </a:rPr>
              <a:t>Mission:</a:t>
            </a:r>
            <a:r>
              <a:rPr lang="en-US" sz="1500" b="0" i="0" u="none" strike="noStrike" cap="none">
                <a:solidFill>
                  <a:srgbClr val="00548E"/>
                </a:solidFill>
                <a:latin typeface="Helvetica Neue Light"/>
                <a:ea typeface="Helvetica Neue Light"/>
                <a:cs typeface="Helvetica Neue Light"/>
                <a:sym typeface="Helvetica Neue Light"/>
              </a:rPr>
              <a:t> Design and deliver a digital government with and for the American public.</a:t>
            </a:r>
            <a:endParaRPr sz="15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6" descr="TTS Strategy: Our North Star"/>
          <p:cNvPicPr preferRelativeResize="0"/>
          <p:nvPr/>
        </p:nvPicPr>
        <p:blipFill rotWithShape="1">
          <a:blip r:embed="rId3">
            <a:alphaModFix amt="60000"/>
          </a:blip>
          <a:srcRect l="64884" t="7937" r="-13232" b="22190"/>
          <a:stretch/>
        </p:blipFill>
        <p:spPr>
          <a:xfrm>
            <a:off x="0" y="0"/>
            <a:ext cx="8687551" cy="1040025"/>
          </a:xfrm>
          <a:prstGeom prst="rect">
            <a:avLst/>
          </a:prstGeom>
          <a:noFill/>
          <a:ln>
            <a:noFill/>
          </a:ln>
        </p:spPr>
      </p:pic>
      <p:sp>
        <p:nvSpPr>
          <p:cNvPr id="142" name="Google Shape;142;p26"/>
          <p:cNvSpPr txBox="1">
            <a:spLocks noGrp="1"/>
          </p:cNvSpPr>
          <p:nvPr>
            <p:ph type="title"/>
          </p:nvPr>
        </p:nvSpPr>
        <p:spPr>
          <a:xfrm>
            <a:off x="477150" y="284950"/>
            <a:ext cx="7064700" cy="444000"/>
          </a:xfrm>
          <a:prstGeom prst="rect">
            <a:avLst/>
          </a:prstGeom>
          <a:noFill/>
          <a:ln>
            <a:noFill/>
          </a:ln>
        </p:spPr>
        <p:txBody>
          <a:bodyPr spcFirstLastPara="1" wrap="square" lIns="0" tIns="0" rIns="91425" bIns="91425" anchor="t" anchorCtr="0">
            <a:noAutofit/>
          </a:bodyPr>
          <a:lstStyle/>
          <a:p>
            <a:pPr marL="0" lvl="0" indent="0" algn="l" rtl="0">
              <a:lnSpc>
                <a:spcPct val="100000"/>
              </a:lnSpc>
              <a:spcBef>
                <a:spcPts val="0"/>
              </a:spcBef>
              <a:spcAft>
                <a:spcPts val="0"/>
              </a:spcAft>
              <a:buSzPts val="2600"/>
              <a:buNone/>
            </a:pPr>
            <a:r>
              <a:rPr lang="en-US" sz="3600">
                <a:solidFill>
                  <a:srgbClr val="005390"/>
                </a:solidFill>
              </a:rPr>
              <a:t>TTS Strategy: Our North Star</a:t>
            </a:r>
            <a:endParaRPr sz="3600">
              <a:solidFill>
                <a:srgbClr val="005390"/>
              </a:solidFill>
            </a:endParaRPr>
          </a:p>
        </p:txBody>
      </p:sp>
      <p:sp>
        <p:nvSpPr>
          <p:cNvPr id="143" name="Google Shape;143;p26"/>
          <p:cNvSpPr txBox="1">
            <a:spLocks noGrp="1"/>
          </p:cNvSpPr>
          <p:nvPr>
            <p:ph type="body" idx="1"/>
          </p:nvPr>
        </p:nvSpPr>
        <p:spPr>
          <a:xfrm>
            <a:off x="477150" y="1217175"/>
            <a:ext cx="8210400" cy="3351600"/>
          </a:xfrm>
          <a:prstGeom prst="rect">
            <a:avLst/>
          </a:prstGeom>
          <a:noFill/>
          <a:ln>
            <a:noFill/>
          </a:ln>
        </p:spPr>
        <p:txBody>
          <a:bodyPr spcFirstLastPara="1" wrap="square" lIns="0" tIns="91425" rIns="91425" bIns="91425" anchor="t" anchorCtr="0">
            <a:noAutofit/>
          </a:bodyPr>
          <a:lstStyle/>
          <a:p>
            <a:pPr marL="0" lvl="0" indent="0" algn="l" rtl="0">
              <a:lnSpc>
                <a:spcPct val="150000"/>
              </a:lnSpc>
              <a:spcBef>
                <a:spcPts val="0"/>
              </a:spcBef>
              <a:spcAft>
                <a:spcPts val="800"/>
              </a:spcAft>
              <a:buSzPts val="1200"/>
              <a:buNone/>
            </a:pPr>
            <a:r>
              <a:rPr lang="en-US" sz="2000">
                <a:latin typeface="Public Sans ExtraLight"/>
                <a:ea typeface="Public Sans ExtraLight"/>
                <a:cs typeface="Public Sans ExtraLight"/>
                <a:sym typeface="Public Sans ExtraLight"/>
              </a:rPr>
              <a:t>Direct service delivery with a roadmap driven by the public, for the public, with the public… through shared platforms, tools, and investment in communities of practice and innovation.</a:t>
            </a:r>
            <a:endParaRPr sz="2000">
              <a:latin typeface="Public Sans ExtraLight"/>
              <a:ea typeface="Public Sans ExtraLight"/>
              <a:cs typeface="Public Sans ExtraLight"/>
              <a:sym typeface="Public Sans ExtraLight"/>
            </a:endParaRPr>
          </a:p>
        </p:txBody>
      </p:sp>
      <p:sp>
        <p:nvSpPr>
          <p:cNvPr id="144" name="Google Shape;144;p26"/>
          <p:cNvSpPr txBox="1">
            <a:spLocks noGrp="1"/>
          </p:cNvSpPr>
          <p:nvPr>
            <p:ph type="sldNum" idx="12"/>
          </p:nvPr>
        </p:nvSpPr>
        <p:spPr>
          <a:xfrm>
            <a:off x="8472450" y="4878930"/>
            <a:ext cx="548700" cy="239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4</a:t>
            </a:fld>
            <a:endParaRPr/>
          </a:p>
        </p:txBody>
      </p:sp>
      <p:pic>
        <p:nvPicPr>
          <p:cNvPr id="145" name="Google Shape;145;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77150" y="2669000"/>
            <a:ext cx="1786699" cy="1786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a:extLst>
              <a:ext uri="{C183D7F6-B498-43B3-948B-1728B52AA6E4}">
                <adec:decorative xmlns:adec="http://schemas.microsoft.com/office/drawing/2017/decorative" val="1"/>
              </a:ext>
            </a:extLst>
          </p:cNvPr>
          <p:cNvSpPr/>
          <p:nvPr/>
        </p:nvSpPr>
        <p:spPr>
          <a:xfrm>
            <a:off x="4758525" y="1202925"/>
            <a:ext cx="3633300" cy="3096000"/>
          </a:xfrm>
          <a:prstGeom prst="rect">
            <a:avLst/>
          </a:prstGeom>
          <a:gradFill>
            <a:gsLst>
              <a:gs pos="0">
                <a:schemeClr val="lt1"/>
              </a:gs>
              <a:gs pos="100000">
                <a:srgbClr val="E5FAFF">
                  <a:alpha val="63921"/>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7">
            <a:extLst>
              <a:ext uri="{C183D7F6-B498-43B3-948B-1728B52AA6E4}">
                <adec:decorative xmlns:adec="http://schemas.microsoft.com/office/drawing/2017/decorative" val="1"/>
              </a:ext>
            </a:extLst>
          </p:cNvPr>
          <p:cNvSpPr/>
          <p:nvPr/>
        </p:nvSpPr>
        <p:spPr>
          <a:xfrm>
            <a:off x="752175" y="1202925"/>
            <a:ext cx="3633300" cy="3625200"/>
          </a:xfrm>
          <a:prstGeom prst="rect">
            <a:avLst/>
          </a:prstGeom>
          <a:gradFill>
            <a:gsLst>
              <a:gs pos="0">
                <a:schemeClr val="lt1"/>
              </a:gs>
              <a:gs pos="100000">
                <a:srgbClr val="E4E2E0">
                  <a:alpha val="2549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7">
            <a:extLst>
              <a:ext uri="{C183D7F6-B498-43B3-948B-1728B52AA6E4}">
                <adec:decorative xmlns:adec="http://schemas.microsoft.com/office/drawing/2017/decorative" val="1"/>
              </a:ext>
            </a:extLst>
          </p:cNvPr>
          <p:cNvSpPr/>
          <p:nvPr/>
        </p:nvSpPr>
        <p:spPr>
          <a:xfrm>
            <a:off x="4223925" y="2667075"/>
            <a:ext cx="696900" cy="696900"/>
          </a:xfrm>
          <a:prstGeom prst="ellipse">
            <a:avLst/>
          </a:prstGeom>
          <a:solidFill>
            <a:srgbClr val="E5FAFF"/>
          </a:solidFill>
          <a:ln>
            <a:noFill/>
          </a:ln>
          <a:effectLst>
            <a:outerShdw blurRad="57150" dist="19050" dir="5400000" algn="bl" rotWithShape="0">
              <a:srgbClr val="000000">
                <a:alpha val="1843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7"/>
          <p:cNvSpPr txBox="1">
            <a:spLocks noGrp="1"/>
          </p:cNvSpPr>
          <p:nvPr>
            <p:ph type="title"/>
          </p:nvPr>
        </p:nvSpPr>
        <p:spPr>
          <a:xfrm>
            <a:off x="477150" y="284950"/>
            <a:ext cx="6334800" cy="444000"/>
          </a:xfrm>
          <a:prstGeom prst="rect">
            <a:avLst/>
          </a:prstGeom>
          <a:noFill/>
          <a:ln>
            <a:noFill/>
          </a:ln>
        </p:spPr>
        <p:txBody>
          <a:bodyPr spcFirstLastPara="1" wrap="square" lIns="0" tIns="0" rIns="91425" bIns="91425" anchor="t" anchorCtr="0">
            <a:noAutofit/>
          </a:bodyPr>
          <a:lstStyle/>
          <a:p>
            <a:pPr marL="0" lvl="0" indent="0" algn="l" rtl="0">
              <a:lnSpc>
                <a:spcPct val="100000"/>
              </a:lnSpc>
              <a:spcBef>
                <a:spcPts val="0"/>
              </a:spcBef>
              <a:spcAft>
                <a:spcPts val="0"/>
              </a:spcAft>
              <a:buSzPts val="2600"/>
              <a:buNone/>
            </a:pPr>
            <a:r>
              <a:rPr lang="en-US" sz="3600"/>
              <a:t>TTS Strategy: We are Pivoting</a:t>
            </a:r>
            <a:endParaRPr sz="3600"/>
          </a:p>
        </p:txBody>
      </p:sp>
      <p:sp>
        <p:nvSpPr>
          <p:cNvPr id="154" name="Google Shape;154;p27"/>
          <p:cNvSpPr txBox="1"/>
          <p:nvPr/>
        </p:nvSpPr>
        <p:spPr>
          <a:xfrm>
            <a:off x="913725" y="2149400"/>
            <a:ext cx="3310200" cy="2044200"/>
          </a:xfrm>
          <a:prstGeom prst="rect">
            <a:avLst/>
          </a:prstGeom>
          <a:noFill/>
          <a:ln>
            <a:noFill/>
          </a:ln>
        </p:spPr>
        <p:txBody>
          <a:bodyPr spcFirstLastPara="1" wrap="square" lIns="91425" tIns="45700" rIns="91425" bIns="45700" anchor="t" anchorCtr="0">
            <a:noAutofit/>
          </a:bodyPr>
          <a:lstStyle/>
          <a:p>
            <a:pPr marL="0" marR="0" lvl="0" indent="0" algn="ctr" rtl="0">
              <a:lnSpc>
                <a:spcPct val="135000"/>
              </a:lnSpc>
              <a:spcBef>
                <a:spcPts val="0"/>
              </a:spcBef>
              <a:spcAft>
                <a:spcPts val="0"/>
              </a:spcAft>
              <a:buClr>
                <a:srgbClr val="000000"/>
              </a:buClr>
              <a:buSzPts val="1800"/>
              <a:buFont typeface="Arial"/>
              <a:buNone/>
            </a:pPr>
            <a:r>
              <a:rPr lang="en-US" sz="1800" b="1" i="0" u="none" strike="noStrike" cap="none">
                <a:solidFill>
                  <a:schemeClr val="dk2"/>
                </a:solidFill>
                <a:latin typeface="Public Sans"/>
                <a:ea typeface="Public Sans"/>
                <a:cs typeface="Public Sans"/>
                <a:sym typeface="Public Sans"/>
              </a:rPr>
              <a:t>Agency-driven</a:t>
            </a:r>
            <a:endParaRPr sz="1400" b="0" i="0" u="none" strike="noStrike" cap="none">
              <a:solidFill>
                <a:srgbClr val="000000"/>
              </a:solidFill>
              <a:latin typeface="Public Sans"/>
              <a:ea typeface="Public Sans"/>
              <a:cs typeface="Public Sans"/>
              <a:sym typeface="Public Sans"/>
            </a:endParaRPr>
          </a:p>
          <a:p>
            <a:pPr marL="0" marR="0" lvl="0" indent="0" algn="ctr" rtl="0">
              <a:lnSpc>
                <a:spcPct val="135000"/>
              </a:lnSpc>
              <a:spcBef>
                <a:spcPts val="1500"/>
              </a:spcBef>
              <a:spcAft>
                <a:spcPts val="1500"/>
              </a:spcAft>
              <a:buClr>
                <a:srgbClr val="000000"/>
              </a:buClr>
              <a:buSzPts val="1600"/>
              <a:buFont typeface="Arial"/>
              <a:buNone/>
            </a:pPr>
            <a:r>
              <a:rPr lang="en-US" sz="1600" b="0" i="0" u="none" strike="noStrike" cap="none">
                <a:solidFill>
                  <a:srgbClr val="7F7F7F"/>
                </a:solidFill>
                <a:latin typeface="Public Sans ExtraLight"/>
                <a:ea typeface="Public Sans ExtraLight"/>
                <a:cs typeface="Public Sans ExtraLight"/>
                <a:sym typeface="Public Sans ExtraLight"/>
              </a:rPr>
              <a:t>Interactions with government are optimized for</a:t>
            </a:r>
            <a:r>
              <a:rPr lang="en-US" sz="1600" b="0" i="0" u="none" strike="noStrike" cap="none">
                <a:solidFill>
                  <a:srgbClr val="046B99"/>
                </a:solidFill>
                <a:latin typeface="Public Sans ExtraLight"/>
                <a:ea typeface="Public Sans ExtraLight"/>
                <a:cs typeface="Public Sans ExtraLight"/>
                <a:sym typeface="Public Sans ExtraLight"/>
              </a:rPr>
              <a:t> </a:t>
            </a:r>
            <a:r>
              <a:rPr lang="en-US" sz="1600" b="1" i="0" u="none" strike="noStrike" cap="none">
                <a:solidFill>
                  <a:schemeClr val="dk2"/>
                </a:solidFill>
                <a:latin typeface="Public Sans"/>
                <a:ea typeface="Public Sans"/>
                <a:cs typeface="Public Sans"/>
                <a:sym typeface="Public Sans"/>
              </a:rPr>
              <a:t>agencies</a:t>
            </a:r>
            <a:r>
              <a:rPr lang="en-US" sz="1600" b="0" i="0" u="none" strike="noStrike" cap="none">
                <a:solidFill>
                  <a:srgbClr val="7F7F7F"/>
                </a:solidFill>
                <a:latin typeface="Public Sans ExtraLight"/>
                <a:ea typeface="Public Sans ExtraLight"/>
                <a:cs typeface="Public Sans ExtraLight"/>
                <a:sym typeface="Public Sans ExtraLight"/>
              </a:rPr>
              <a:t>.</a:t>
            </a:r>
            <a:br>
              <a:rPr lang="en-US" sz="1600" b="0" i="0" u="none" strike="noStrike" cap="none">
                <a:solidFill>
                  <a:srgbClr val="7F7F7F"/>
                </a:solidFill>
                <a:latin typeface="Public Sans ExtraLight"/>
                <a:ea typeface="Public Sans ExtraLight"/>
                <a:cs typeface="Public Sans ExtraLight"/>
                <a:sym typeface="Public Sans ExtraLight"/>
              </a:rPr>
            </a:br>
            <a:r>
              <a:rPr lang="en-US" sz="1600" b="0" i="0" u="none" strike="noStrike" cap="none">
                <a:solidFill>
                  <a:srgbClr val="7F7F7F"/>
                </a:solidFill>
                <a:latin typeface="Public Sans ExtraLight"/>
                <a:ea typeface="Public Sans ExtraLight"/>
                <a:cs typeface="Public Sans ExtraLight"/>
                <a:sym typeface="Public Sans ExtraLight"/>
              </a:rPr>
              <a:t>Agencies build and manage all aspects of their own platform.</a:t>
            </a:r>
            <a:endParaRPr sz="1200" b="0" i="1" u="none" strike="noStrike" cap="none">
              <a:solidFill>
                <a:srgbClr val="7F7F7F"/>
              </a:solidFill>
              <a:latin typeface="Public Sans ExtraLight"/>
              <a:ea typeface="Public Sans ExtraLight"/>
              <a:cs typeface="Public Sans ExtraLight"/>
              <a:sym typeface="Public Sans ExtraLight"/>
            </a:endParaRPr>
          </a:p>
        </p:txBody>
      </p:sp>
      <p:sp>
        <p:nvSpPr>
          <p:cNvPr id="155" name="Google Shape;155;p27"/>
          <p:cNvSpPr txBox="1"/>
          <p:nvPr/>
        </p:nvSpPr>
        <p:spPr>
          <a:xfrm>
            <a:off x="4955775" y="1937900"/>
            <a:ext cx="3308700" cy="2255700"/>
          </a:xfrm>
          <a:prstGeom prst="rect">
            <a:avLst/>
          </a:prstGeom>
          <a:noFill/>
          <a:ln>
            <a:noFill/>
          </a:ln>
        </p:spPr>
        <p:txBody>
          <a:bodyPr spcFirstLastPara="1" wrap="square" lIns="91425" tIns="45700" rIns="91425" bIns="45700" anchor="t" anchorCtr="0">
            <a:noAutofit/>
          </a:bodyPr>
          <a:lstStyle/>
          <a:p>
            <a:pPr marL="0" marR="0" lvl="0" indent="0" algn="ctr" rtl="0">
              <a:lnSpc>
                <a:spcPct val="135000"/>
              </a:lnSpc>
              <a:spcBef>
                <a:spcPts val="0"/>
              </a:spcBef>
              <a:spcAft>
                <a:spcPts val="0"/>
              </a:spcAft>
              <a:buClr>
                <a:srgbClr val="000000"/>
              </a:buClr>
              <a:buSzPts val="1800"/>
              <a:buFont typeface="Arial"/>
              <a:buNone/>
            </a:pPr>
            <a:r>
              <a:rPr lang="en-US" sz="1800" b="1" i="0" u="none" strike="noStrike" cap="none">
                <a:solidFill>
                  <a:srgbClr val="005390"/>
                </a:solidFill>
                <a:latin typeface="Public Sans"/>
                <a:ea typeface="Public Sans"/>
                <a:cs typeface="Public Sans"/>
                <a:sym typeface="Public Sans"/>
              </a:rPr>
              <a:t>Public-driven</a:t>
            </a:r>
            <a:endParaRPr sz="1800" b="0" i="0" u="none" strike="noStrike" cap="none">
              <a:solidFill>
                <a:srgbClr val="005390"/>
              </a:solidFill>
              <a:latin typeface="Public Sans"/>
              <a:ea typeface="Public Sans"/>
              <a:cs typeface="Public Sans"/>
              <a:sym typeface="Public Sans"/>
            </a:endParaRPr>
          </a:p>
          <a:p>
            <a:pPr marL="0" marR="0" lvl="0" indent="0" algn="ctr" rtl="0">
              <a:lnSpc>
                <a:spcPct val="135000"/>
              </a:lnSpc>
              <a:spcBef>
                <a:spcPts val="1500"/>
              </a:spcBef>
              <a:spcAft>
                <a:spcPts val="1500"/>
              </a:spcAft>
              <a:buClr>
                <a:schemeClr val="dk1"/>
              </a:buClr>
              <a:buSzPts val="1600"/>
              <a:buFont typeface="Arial"/>
              <a:buNone/>
            </a:pPr>
            <a:r>
              <a:rPr lang="en-US" sz="1600" b="0" i="0" u="none" strike="noStrike" cap="none">
                <a:solidFill>
                  <a:schemeClr val="accent2"/>
                </a:solidFill>
                <a:latin typeface="Public Sans ExtraLight"/>
                <a:ea typeface="Public Sans ExtraLight"/>
                <a:cs typeface="Public Sans ExtraLight"/>
                <a:sym typeface="Public Sans ExtraLight"/>
              </a:rPr>
              <a:t>Interactions with government are optimized for</a:t>
            </a:r>
            <a:r>
              <a:rPr lang="en-US" sz="1600" b="0" i="0" u="none" strike="noStrike" cap="none">
                <a:solidFill>
                  <a:schemeClr val="dk1"/>
                </a:solidFill>
                <a:latin typeface="Public Sans ExtraLight"/>
                <a:ea typeface="Public Sans ExtraLight"/>
                <a:cs typeface="Public Sans ExtraLight"/>
                <a:sym typeface="Public Sans ExtraLight"/>
              </a:rPr>
              <a:t> </a:t>
            </a:r>
            <a:r>
              <a:rPr lang="en-US" sz="1600" b="1" i="0" u="none" strike="noStrike" cap="none">
                <a:solidFill>
                  <a:schemeClr val="accent2"/>
                </a:solidFill>
                <a:latin typeface="Public Sans"/>
                <a:ea typeface="Public Sans"/>
                <a:cs typeface="Public Sans"/>
                <a:sym typeface="Public Sans"/>
              </a:rPr>
              <a:t>the public</a:t>
            </a:r>
            <a:r>
              <a:rPr lang="en-US" sz="1600" b="0" i="0" u="none" strike="noStrike" cap="none">
                <a:solidFill>
                  <a:srgbClr val="1B1B1B"/>
                </a:solidFill>
                <a:latin typeface="Public Sans ExtraLight"/>
                <a:ea typeface="Public Sans ExtraLight"/>
                <a:cs typeface="Public Sans ExtraLight"/>
                <a:sym typeface="Public Sans ExtraLight"/>
              </a:rPr>
              <a:t>. </a:t>
            </a:r>
            <a:r>
              <a:rPr lang="en-US" sz="1600" b="0" i="0" u="none" strike="noStrike" cap="none">
                <a:solidFill>
                  <a:schemeClr val="accent2"/>
                </a:solidFill>
                <a:latin typeface="Public Sans ExtraLight"/>
                <a:ea typeface="Public Sans ExtraLight"/>
                <a:cs typeface="Public Sans ExtraLight"/>
                <a:sym typeface="Public Sans ExtraLight"/>
              </a:rPr>
              <a:t>TTS provides platform for “turn key services” building on </a:t>
            </a:r>
            <a:br>
              <a:rPr lang="en-US" sz="1600" b="0" i="0" u="none" strike="noStrike" cap="none">
                <a:solidFill>
                  <a:schemeClr val="accent2"/>
                </a:solidFill>
                <a:latin typeface="Public Sans ExtraLight"/>
                <a:ea typeface="Public Sans ExtraLight"/>
                <a:cs typeface="Public Sans ExtraLight"/>
                <a:sym typeface="Public Sans ExtraLight"/>
              </a:rPr>
            </a:br>
            <a:r>
              <a:rPr lang="en-US" sz="1600" b="0" i="0" u="none" strike="noStrike" cap="none">
                <a:solidFill>
                  <a:schemeClr val="accent2"/>
                </a:solidFill>
                <a:latin typeface="Public Sans ExtraLight"/>
                <a:ea typeface="Public Sans ExtraLight"/>
                <a:cs typeface="Public Sans ExtraLight"/>
                <a:sym typeface="Public Sans ExtraLight"/>
              </a:rPr>
              <a:t>existing offerings.</a:t>
            </a:r>
            <a:endParaRPr sz="1200" b="0" i="0" u="none" strike="noStrike" cap="none">
              <a:solidFill>
                <a:schemeClr val="accent2"/>
              </a:solidFill>
              <a:latin typeface="Public Sans ExtraLight"/>
              <a:ea typeface="Public Sans ExtraLight"/>
              <a:cs typeface="Public Sans ExtraLight"/>
              <a:sym typeface="Public Sans ExtraLight"/>
            </a:endParaRPr>
          </a:p>
        </p:txBody>
      </p:sp>
      <p:sp>
        <p:nvSpPr>
          <p:cNvPr id="156" name="Google Shape;156;p27"/>
          <p:cNvSpPr txBox="1"/>
          <p:nvPr/>
        </p:nvSpPr>
        <p:spPr>
          <a:xfrm>
            <a:off x="1214925" y="1539590"/>
            <a:ext cx="27078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4"/>
                </a:solidFill>
                <a:latin typeface="Public Sans"/>
                <a:ea typeface="Public Sans"/>
                <a:cs typeface="Public Sans"/>
                <a:sym typeface="Public Sans"/>
              </a:rPr>
              <a:t>CURRENT STATE</a:t>
            </a:r>
            <a:endParaRPr sz="1400" b="1" i="0" u="none" strike="noStrike" cap="none">
              <a:solidFill>
                <a:schemeClr val="accent4"/>
              </a:solidFill>
              <a:latin typeface="Public Sans"/>
              <a:ea typeface="Public Sans"/>
              <a:cs typeface="Public Sans"/>
              <a:sym typeface="Public Sans"/>
            </a:endParaRPr>
          </a:p>
        </p:txBody>
      </p:sp>
      <p:sp>
        <p:nvSpPr>
          <p:cNvPr id="157" name="Google Shape;157;p27"/>
          <p:cNvSpPr txBox="1"/>
          <p:nvPr/>
        </p:nvSpPr>
        <p:spPr>
          <a:xfrm>
            <a:off x="5179259" y="1539590"/>
            <a:ext cx="27918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1B1B1B"/>
                </a:solidFill>
                <a:latin typeface="Public Sans"/>
                <a:ea typeface="Public Sans"/>
                <a:cs typeface="Public Sans"/>
                <a:sym typeface="Public Sans"/>
              </a:rPr>
              <a:t>FUTURE STATE</a:t>
            </a:r>
            <a:endParaRPr sz="1400" b="1" i="0" u="none" strike="noStrike" cap="none">
              <a:solidFill>
                <a:srgbClr val="1B1B1B"/>
              </a:solidFill>
              <a:latin typeface="Public Sans"/>
              <a:ea typeface="Public Sans"/>
              <a:cs typeface="Public Sans"/>
              <a:sym typeface="Public Sans"/>
            </a:endParaRPr>
          </a:p>
        </p:txBody>
      </p:sp>
      <p:pic>
        <p:nvPicPr>
          <p:cNvPr id="158" name="Google Shape;158;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5400000">
            <a:off x="4360858" y="2857326"/>
            <a:ext cx="457978" cy="3163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477150" y="284950"/>
            <a:ext cx="5480100" cy="444000"/>
          </a:xfrm>
          <a:prstGeom prst="rect">
            <a:avLst/>
          </a:prstGeom>
          <a:noFill/>
          <a:ln>
            <a:noFill/>
          </a:ln>
        </p:spPr>
        <p:txBody>
          <a:bodyPr spcFirstLastPara="1" wrap="square" lIns="0" tIns="0" rIns="91425" bIns="91425" anchor="ctr" anchorCtr="0">
            <a:noAutofit/>
          </a:bodyPr>
          <a:lstStyle/>
          <a:p>
            <a:pPr marL="0" marR="0" lvl="0" indent="0" algn="ctr" rtl="0">
              <a:lnSpc>
                <a:spcPct val="100000"/>
              </a:lnSpc>
              <a:spcBef>
                <a:spcPts val="0"/>
              </a:spcBef>
              <a:spcAft>
                <a:spcPts val="0"/>
              </a:spcAft>
              <a:buSzPts val="2600"/>
              <a:buNone/>
            </a:pPr>
            <a:r>
              <a:rPr lang="en-US" sz="3200" dirty="0"/>
              <a:t>How TTS Delivers</a:t>
            </a:r>
            <a:endParaRPr sz="3200" dirty="0"/>
          </a:p>
        </p:txBody>
      </p:sp>
      <p:sp>
        <p:nvSpPr>
          <p:cNvPr id="164" name="Google Shape;164;p28"/>
          <p:cNvSpPr txBox="1">
            <a:spLocks noGrp="1"/>
          </p:cNvSpPr>
          <p:nvPr>
            <p:ph type="sldNum" idx="12"/>
          </p:nvPr>
        </p:nvSpPr>
        <p:spPr>
          <a:xfrm>
            <a:off x="8472450" y="4878930"/>
            <a:ext cx="548700" cy="239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6</a:t>
            </a:fld>
            <a:endParaRPr/>
          </a:p>
        </p:txBody>
      </p:sp>
      <p:sp>
        <p:nvSpPr>
          <p:cNvPr id="165" name="Google Shape;165;p28">
            <a:extLst>
              <a:ext uri="{C183D7F6-B498-43B3-948B-1728B52AA6E4}">
                <adec:decorative xmlns:adec="http://schemas.microsoft.com/office/drawing/2017/decorative" val="1"/>
              </a:ext>
            </a:extLst>
          </p:cNvPr>
          <p:cNvSpPr/>
          <p:nvPr/>
        </p:nvSpPr>
        <p:spPr>
          <a:xfrm>
            <a:off x="7497476" y="3374520"/>
            <a:ext cx="531300" cy="547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66" name="Google Shape;166;p28">
            <a:extLst>
              <a:ext uri="{C183D7F6-B498-43B3-948B-1728B52AA6E4}">
                <adec:decorative xmlns:adec="http://schemas.microsoft.com/office/drawing/2017/decorative" val="1"/>
              </a:ext>
            </a:extLst>
          </p:cNvPr>
          <p:cNvSpPr/>
          <p:nvPr/>
        </p:nvSpPr>
        <p:spPr>
          <a:xfrm>
            <a:off x="7497476" y="2300731"/>
            <a:ext cx="531300" cy="547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67" name="Google Shape;167;p28">
            <a:extLst>
              <a:ext uri="{C183D7F6-B498-43B3-948B-1728B52AA6E4}">
                <adec:decorative xmlns:adec="http://schemas.microsoft.com/office/drawing/2017/decorative" val="1"/>
              </a:ext>
            </a:extLst>
          </p:cNvPr>
          <p:cNvSpPr/>
          <p:nvPr/>
        </p:nvSpPr>
        <p:spPr>
          <a:xfrm>
            <a:off x="7524569" y="1247873"/>
            <a:ext cx="477300" cy="521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68" name="Google Shape;168;p28"/>
          <p:cNvSpPr txBox="1"/>
          <p:nvPr/>
        </p:nvSpPr>
        <p:spPr>
          <a:xfrm>
            <a:off x="7058587" y="4031150"/>
            <a:ext cx="1322400" cy="3555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Presidential Innovation Fellows</a:t>
            </a:r>
            <a:endParaRPr sz="1100" b="0" i="0" u="none" strike="noStrike" cap="none">
              <a:solidFill>
                <a:srgbClr val="000000"/>
              </a:solidFill>
              <a:latin typeface="Arial"/>
              <a:ea typeface="Arial"/>
              <a:cs typeface="Arial"/>
              <a:sym typeface="Arial"/>
            </a:endParaRPr>
          </a:p>
        </p:txBody>
      </p:sp>
      <p:sp>
        <p:nvSpPr>
          <p:cNvPr id="169" name="Google Shape;169;p28"/>
          <p:cNvSpPr txBox="1"/>
          <p:nvPr/>
        </p:nvSpPr>
        <p:spPr>
          <a:xfrm>
            <a:off x="7369529" y="2918313"/>
            <a:ext cx="7506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18F</a:t>
            </a:r>
            <a:endParaRPr sz="1100" b="0" i="0" u="none" strike="noStrike" cap="none">
              <a:solidFill>
                <a:srgbClr val="000000"/>
              </a:solidFill>
              <a:latin typeface="Arial"/>
              <a:ea typeface="Arial"/>
              <a:cs typeface="Arial"/>
              <a:sym typeface="Arial"/>
            </a:endParaRPr>
          </a:p>
        </p:txBody>
      </p:sp>
      <p:sp>
        <p:nvSpPr>
          <p:cNvPr id="170" name="Google Shape;170;p28"/>
          <p:cNvSpPr txBox="1"/>
          <p:nvPr/>
        </p:nvSpPr>
        <p:spPr>
          <a:xfrm>
            <a:off x="7353435" y="1888962"/>
            <a:ext cx="863100" cy="3555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Centers of Excellence</a:t>
            </a:r>
            <a:endParaRPr sz="1100" b="0" i="0" u="none" strike="noStrike" cap="none">
              <a:solidFill>
                <a:srgbClr val="000000"/>
              </a:solidFill>
              <a:latin typeface="Arial"/>
              <a:ea typeface="Arial"/>
              <a:cs typeface="Arial"/>
              <a:sym typeface="Arial"/>
            </a:endParaRPr>
          </a:p>
        </p:txBody>
      </p:sp>
      <p:pic>
        <p:nvPicPr>
          <p:cNvPr id="171" name="Google Shape;171;p28">
            <a:hlinkClick r:id="rId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17457" y="3358027"/>
            <a:ext cx="580488" cy="580486"/>
          </a:xfrm>
          <a:prstGeom prst="rect">
            <a:avLst/>
          </a:prstGeom>
          <a:noFill/>
          <a:ln>
            <a:noFill/>
          </a:ln>
        </p:spPr>
      </p:pic>
      <p:pic>
        <p:nvPicPr>
          <p:cNvPr id="172" name="Google Shape;172;p28" descr="Logo&#10;&#10;Description automatically generated">
            <a:hlinkClick r:id="rId5"/>
          </p:cNvPr>
          <p:cNvPicPr preferRelativeResize="0"/>
          <p:nvPr/>
        </p:nvPicPr>
        <p:blipFill rotWithShape="1">
          <a:blip r:embed="rId6">
            <a:alphaModFix/>
          </a:blip>
          <a:srcRect/>
          <a:stretch/>
        </p:blipFill>
        <p:spPr>
          <a:xfrm>
            <a:off x="7581508" y="2392783"/>
            <a:ext cx="363369" cy="363394"/>
          </a:xfrm>
          <a:prstGeom prst="rect">
            <a:avLst/>
          </a:prstGeom>
          <a:noFill/>
          <a:ln>
            <a:noFill/>
          </a:ln>
        </p:spPr>
      </p:pic>
      <p:sp>
        <p:nvSpPr>
          <p:cNvPr id="173" name="Google Shape;173;p28">
            <a:extLst>
              <a:ext uri="{C183D7F6-B498-43B3-948B-1728B52AA6E4}">
                <adec:decorative xmlns:adec="http://schemas.microsoft.com/office/drawing/2017/decorative" val="1"/>
              </a:ext>
            </a:extLst>
          </p:cNvPr>
          <p:cNvSpPr/>
          <p:nvPr/>
        </p:nvSpPr>
        <p:spPr>
          <a:xfrm>
            <a:off x="1080533" y="1234400"/>
            <a:ext cx="531600" cy="548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174" name="Google Shape;174;p28" descr="Logo, icon&#10;&#10;Description automatically generated">
            <a:hlinkClick r:id="rId7"/>
          </p:cNvPr>
          <p:cNvPicPr preferRelativeResize="0"/>
          <p:nvPr/>
        </p:nvPicPr>
        <p:blipFill rotWithShape="1">
          <a:blip r:embed="rId8">
            <a:alphaModFix/>
          </a:blip>
          <a:srcRect/>
          <a:stretch/>
        </p:blipFill>
        <p:spPr>
          <a:xfrm>
            <a:off x="1133868" y="1298647"/>
            <a:ext cx="420649" cy="433651"/>
          </a:xfrm>
          <a:prstGeom prst="rect">
            <a:avLst/>
          </a:prstGeom>
          <a:noFill/>
          <a:ln>
            <a:noFill/>
          </a:ln>
        </p:spPr>
      </p:pic>
      <p:sp>
        <p:nvSpPr>
          <p:cNvPr id="175" name="Google Shape;175;p28"/>
          <p:cNvSpPr txBox="1"/>
          <p:nvPr/>
        </p:nvSpPr>
        <p:spPr>
          <a:xfrm>
            <a:off x="922185" y="1888962"/>
            <a:ext cx="8478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USAGov</a:t>
            </a:r>
            <a:endParaRPr sz="1100" b="0" i="0" u="none" strike="noStrike" cap="none">
              <a:solidFill>
                <a:srgbClr val="00548E"/>
              </a:solidFill>
              <a:latin typeface="Arial"/>
              <a:ea typeface="Arial"/>
              <a:cs typeface="Arial"/>
              <a:sym typeface="Arial"/>
            </a:endParaRPr>
          </a:p>
        </p:txBody>
      </p:sp>
      <p:sp>
        <p:nvSpPr>
          <p:cNvPr id="176" name="Google Shape;176;p28">
            <a:extLst>
              <a:ext uri="{C183D7F6-B498-43B3-948B-1728B52AA6E4}">
                <adec:decorative xmlns:adec="http://schemas.microsoft.com/office/drawing/2017/decorative" val="1"/>
              </a:ext>
            </a:extLst>
          </p:cNvPr>
          <p:cNvSpPr/>
          <p:nvPr/>
        </p:nvSpPr>
        <p:spPr>
          <a:xfrm>
            <a:off x="4304039" y="1234400"/>
            <a:ext cx="531600" cy="548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177" name="Google Shape;177;p28" descr="Icon&#10;&#10;Description automatically generated">
            <a:hlinkClick r:id="rId9"/>
          </p:cNvPr>
          <p:cNvPicPr preferRelativeResize="0"/>
          <p:nvPr/>
        </p:nvPicPr>
        <p:blipFill rotWithShape="1">
          <a:blip r:embed="rId10">
            <a:alphaModFix/>
          </a:blip>
          <a:srcRect/>
          <a:stretch/>
        </p:blipFill>
        <p:spPr>
          <a:xfrm>
            <a:off x="4404224" y="1335870"/>
            <a:ext cx="331150" cy="341385"/>
          </a:xfrm>
          <a:prstGeom prst="rect">
            <a:avLst/>
          </a:prstGeom>
          <a:noFill/>
          <a:ln>
            <a:noFill/>
          </a:ln>
        </p:spPr>
      </p:pic>
      <p:sp>
        <p:nvSpPr>
          <p:cNvPr id="178" name="Google Shape;178;p28"/>
          <p:cNvSpPr txBox="1"/>
          <p:nvPr/>
        </p:nvSpPr>
        <p:spPr>
          <a:xfrm>
            <a:off x="4072737" y="1888962"/>
            <a:ext cx="9936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Digital.gov</a:t>
            </a:r>
            <a:endParaRPr sz="1100" b="0" i="0" u="none" strike="noStrike" cap="none">
              <a:solidFill>
                <a:srgbClr val="00548E"/>
              </a:solidFill>
              <a:latin typeface="Arial"/>
              <a:ea typeface="Arial"/>
              <a:cs typeface="Arial"/>
              <a:sym typeface="Arial"/>
            </a:endParaRPr>
          </a:p>
        </p:txBody>
      </p:sp>
      <p:sp>
        <p:nvSpPr>
          <p:cNvPr id="179" name="Google Shape;179;p28">
            <a:extLst>
              <a:ext uri="{C183D7F6-B498-43B3-948B-1728B52AA6E4}">
                <adec:decorative xmlns:adec="http://schemas.microsoft.com/office/drawing/2017/decorative" val="1"/>
              </a:ext>
            </a:extLst>
          </p:cNvPr>
          <p:cNvSpPr/>
          <p:nvPr/>
        </p:nvSpPr>
        <p:spPr>
          <a:xfrm>
            <a:off x="6452515" y="1234673"/>
            <a:ext cx="531300" cy="547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180" name="Google Shape;180;p28" descr="Icon&#10;&#10;Description automatically generated">
            <a:hlinkClick r:id="rId11"/>
          </p:cNvPr>
          <p:cNvPicPr preferRelativeResize="0"/>
          <p:nvPr/>
        </p:nvPicPr>
        <p:blipFill rotWithShape="1">
          <a:blip r:embed="rId12">
            <a:alphaModFix/>
          </a:blip>
          <a:srcRect/>
          <a:stretch/>
        </p:blipFill>
        <p:spPr>
          <a:xfrm>
            <a:off x="6510689" y="1400017"/>
            <a:ext cx="420625" cy="216813"/>
          </a:xfrm>
          <a:prstGeom prst="rect">
            <a:avLst/>
          </a:prstGeom>
          <a:noFill/>
          <a:ln>
            <a:noFill/>
          </a:ln>
        </p:spPr>
      </p:pic>
      <p:sp>
        <p:nvSpPr>
          <p:cNvPr id="181" name="Google Shape;181;p28"/>
          <p:cNvSpPr txBox="1"/>
          <p:nvPr/>
        </p:nvSpPr>
        <p:spPr>
          <a:xfrm>
            <a:off x="6457877" y="1888962"/>
            <a:ext cx="5211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10x</a:t>
            </a:r>
            <a:endParaRPr sz="1100" b="0" i="0" u="none" strike="noStrike" cap="none">
              <a:solidFill>
                <a:srgbClr val="00548E"/>
              </a:solidFill>
              <a:latin typeface="Arial"/>
              <a:ea typeface="Arial"/>
              <a:cs typeface="Arial"/>
              <a:sym typeface="Arial"/>
            </a:endParaRPr>
          </a:p>
        </p:txBody>
      </p:sp>
      <p:sp>
        <p:nvSpPr>
          <p:cNvPr id="182" name="Google Shape;182;p28"/>
          <p:cNvSpPr txBox="1"/>
          <p:nvPr/>
        </p:nvSpPr>
        <p:spPr>
          <a:xfrm>
            <a:off x="3229304" y="1888962"/>
            <a:ext cx="5313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DAP</a:t>
            </a:r>
            <a:endParaRPr sz="1100" b="0" i="0" u="none" strike="noStrike" cap="none">
              <a:solidFill>
                <a:srgbClr val="00548E"/>
              </a:solidFill>
              <a:latin typeface="Public Sans"/>
              <a:ea typeface="Public Sans"/>
              <a:cs typeface="Public Sans"/>
              <a:sym typeface="Public Sans"/>
            </a:endParaRPr>
          </a:p>
        </p:txBody>
      </p:sp>
      <p:sp>
        <p:nvSpPr>
          <p:cNvPr id="183" name="Google Shape;183;p28">
            <a:extLst>
              <a:ext uri="{C183D7F6-B498-43B3-948B-1728B52AA6E4}">
                <adec:decorative xmlns:adec="http://schemas.microsoft.com/office/drawing/2017/decorative" val="1"/>
              </a:ext>
            </a:extLst>
          </p:cNvPr>
          <p:cNvSpPr/>
          <p:nvPr/>
        </p:nvSpPr>
        <p:spPr>
          <a:xfrm>
            <a:off x="3229552" y="1234400"/>
            <a:ext cx="531600" cy="548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184" name="Google Shape;184;p28" descr="Picture 78"/>
          <p:cNvPicPr preferRelativeResize="0"/>
          <p:nvPr/>
        </p:nvPicPr>
        <p:blipFill rotWithShape="1">
          <a:blip r:embed="rId13">
            <a:alphaModFix/>
          </a:blip>
          <a:srcRect r="75501"/>
          <a:stretch/>
        </p:blipFill>
        <p:spPr>
          <a:xfrm>
            <a:off x="3307518" y="1381976"/>
            <a:ext cx="395758" cy="252920"/>
          </a:xfrm>
          <a:prstGeom prst="rect">
            <a:avLst/>
          </a:prstGeom>
          <a:noFill/>
          <a:ln>
            <a:noFill/>
          </a:ln>
        </p:spPr>
      </p:pic>
      <p:sp>
        <p:nvSpPr>
          <p:cNvPr id="185" name="Google Shape;185;p28"/>
          <p:cNvSpPr txBox="1"/>
          <p:nvPr/>
        </p:nvSpPr>
        <p:spPr>
          <a:xfrm>
            <a:off x="5356592" y="1888962"/>
            <a:ext cx="5742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Vote.gov</a:t>
            </a:r>
            <a:endParaRPr sz="1100" b="0" i="0" u="none" strike="noStrike" cap="none">
              <a:solidFill>
                <a:srgbClr val="00548E"/>
              </a:solidFill>
              <a:latin typeface="Public Sans"/>
              <a:ea typeface="Public Sans"/>
              <a:cs typeface="Public Sans"/>
              <a:sym typeface="Public Sans"/>
            </a:endParaRPr>
          </a:p>
        </p:txBody>
      </p:sp>
      <p:sp>
        <p:nvSpPr>
          <p:cNvPr id="186" name="Google Shape;186;p28">
            <a:extLst>
              <a:ext uri="{C183D7F6-B498-43B3-948B-1728B52AA6E4}">
                <adec:decorative xmlns:adec="http://schemas.microsoft.com/office/drawing/2017/decorative" val="1"/>
              </a:ext>
            </a:extLst>
          </p:cNvPr>
          <p:cNvSpPr/>
          <p:nvPr/>
        </p:nvSpPr>
        <p:spPr>
          <a:xfrm>
            <a:off x="5378011" y="1234673"/>
            <a:ext cx="531300" cy="547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87" name="Google Shape;187;p28"/>
          <p:cNvSpPr txBox="1"/>
          <p:nvPr/>
        </p:nvSpPr>
        <p:spPr>
          <a:xfrm>
            <a:off x="2045023" y="1888962"/>
            <a:ext cx="7506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MAX.gov</a:t>
            </a:r>
            <a:endParaRPr sz="1100" b="0" i="0" u="none" strike="noStrike" cap="none">
              <a:solidFill>
                <a:srgbClr val="00548E"/>
              </a:solidFill>
              <a:latin typeface="Public Sans"/>
              <a:ea typeface="Public Sans"/>
              <a:cs typeface="Public Sans"/>
              <a:sym typeface="Public Sans"/>
            </a:endParaRPr>
          </a:p>
        </p:txBody>
      </p:sp>
      <p:sp>
        <p:nvSpPr>
          <p:cNvPr id="188" name="Google Shape;188;p28">
            <a:extLst>
              <a:ext uri="{C183D7F6-B498-43B3-948B-1728B52AA6E4}">
                <adec:decorative xmlns:adec="http://schemas.microsoft.com/office/drawing/2017/decorative" val="1"/>
              </a:ext>
            </a:extLst>
          </p:cNvPr>
          <p:cNvSpPr/>
          <p:nvPr/>
        </p:nvSpPr>
        <p:spPr>
          <a:xfrm>
            <a:off x="2154668" y="1234673"/>
            <a:ext cx="531300" cy="547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89" name="Google Shape;189;p28">
            <a:extLst>
              <a:ext uri="{C183D7F6-B498-43B3-948B-1728B52AA6E4}">
                <adec:decorative xmlns:adec="http://schemas.microsoft.com/office/drawing/2017/decorative" val="1"/>
              </a:ext>
            </a:extLst>
          </p:cNvPr>
          <p:cNvSpPr/>
          <p:nvPr/>
        </p:nvSpPr>
        <p:spPr>
          <a:xfrm>
            <a:off x="4320439" y="3374247"/>
            <a:ext cx="531600" cy="548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190" name="Google Shape;190;p28">
            <a:hlinkClick r:id="rId14"/>
            <a:extLst>
              <a:ext uri="{C183D7F6-B498-43B3-948B-1728B52AA6E4}">
                <adec:decorative xmlns:adec="http://schemas.microsoft.com/office/drawing/2017/decorative" val="1"/>
              </a:ext>
            </a:extLst>
          </p:cNvPr>
          <p:cNvPicPr preferRelativeResize="0"/>
          <p:nvPr/>
        </p:nvPicPr>
        <p:blipFill rotWithShape="1">
          <a:blip r:embed="rId15">
            <a:alphaModFix/>
          </a:blip>
          <a:srcRect/>
          <a:stretch/>
        </p:blipFill>
        <p:spPr>
          <a:xfrm>
            <a:off x="4430873" y="3479072"/>
            <a:ext cx="310651" cy="341385"/>
          </a:xfrm>
          <a:prstGeom prst="rect">
            <a:avLst/>
          </a:prstGeom>
          <a:noFill/>
          <a:ln>
            <a:noFill/>
          </a:ln>
        </p:spPr>
      </p:pic>
      <p:sp>
        <p:nvSpPr>
          <p:cNvPr id="191" name="Google Shape;191;p28"/>
          <p:cNvSpPr txBox="1"/>
          <p:nvPr/>
        </p:nvSpPr>
        <p:spPr>
          <a:xfrm>
            <a:off x="4210490" y="4031138"/>
            <a:ext cx="7506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Search.gov</a:t>
            </a:r>
            <a:endParaRPr sz="1100" b="0" i="0" u="none" strike="noStrike" cap="none">
              <a:solidFill>
                <a:srgbClr val="00548E"/>
              </a:solidFill>
              <a:latin typeface="Arial"/>
              <a:ea typeface="Arial"/>
              <a:cs typeface="Arial"/>
              <a:sym typeface="Arial"/>
            </a:endParaRPr>
          </a:p>
        </p:txBody>
      </p:sp>
      <p:sp>
        <p:nvSpPr>
          <p:cNvPr id="192" name="Google Shape;192;p28">
            <a:extLst>
              <a:ext uri="{C183D7F6-B498-43B3-948B-1728B52AA6E4}">
                <adec:decorative xmlns:adec="http://schemas.microsoft.com/office/drawing/2017/decorative" val="1"/>
              </a:ext>
            </a:extLst>
          </p:cNvPr>
          <p:cNvSpPr/>
          <p:nvPr/>
        </p:nvSpPr>
        <p:spPr>
          <a:xfrm>
            <a:off x="3212386" y="2300457"/>
            <a:ext cx="531600" cy="548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193" name="Google Shape;193;p28" descr="Icon&#10;&#10;Description automatically generated">
            <a:hlinkClick r:id="rId16"/>
          </p:cNvPr>
          <p:cNvPicPr preferRelativeResize="0"/>
          <p:nvPr/>
        </p:nvPicPr>
        <p:blipFill rotWithShape="1">
          <a:blip r:embed="rId17">
            <a:alphaModFix/>
          </a:blip>
          <a:srcRect/>
          <a:stretch/>
        </p:blipFill>
        <p:spPr>
          <a:xfrm>
            <a:off x="3303199" y="2419225"/>
            <a:ext cx="349894" cy="341385"/>
          </a:xfrm>
          <a:prstGeom prst="rect">
            <a:avLst/>
          </a:prstGeom>
          <a:noFill/>
          <a:ln>
            <a:noFill/>
          </a:ln>
        </p:spPr>
      </p:pic>
      <p:sp>
        <p:nvSpPr>
          <p:cNvPr id="194" name="Google Shape;194;p28"/>
          <p:cNvSpPr txBox="1"/>
          <p:nvPr/>
        </p:nvSpPr>
        <p:spPr>
          <a:xfrm>
            <a:off x="3217371" y="2918313"/>
            <a:ext cx="5211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USWDS</a:t>
            </a:r>
            <a:endParaRPr sz="1100" b="0" i="0" u="none" strike="noStrike" cap="none">
              <a:solidFill>
                <a:srgbClr val="00548E"/>
              </a:solidFill>
              <a:latin typeface="Arial"/>
              <a:ea typeface="Arial"/>
              <a:cs typeface="Arial"/>
              <a:sym typeface="Arial"/>
            </a:endParaRPr>
          </a:p>
        </p:txBody>
      </p:sp>
      <p:sp>
        <p:nvSpPr>
          <p:cNvPr id="195" name="Google Shape;195;p28">
            <a:extLst>
              <a:ext uri="{C183D7F6-B498-43B3-948B-1728B52AA6E4}">
                <adec:decorative xmlns:adec="http://schemas.microsoft.com/office/drawing/2017/decorative" val="1"/>
              </a:ext>
            </a:extLst>
          </p:cNvPr>
          <p:cNvSpPr/>
          <p:nvPr/>
        </p:nvSpPr>
        <p:spPr>
          <a:xfrm>
            <a:off x="2146495" y="2300457"/>
            <a:ext cx="531600" cy="548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196" name="Google Shape;196;p28" descr="A close up of a sign&#10;&#10;Description automatically generated">
            <a:hlinkClick r:id="rId18"/>
          </p:cNvPr>
          <p:cNvPicPr preferRelativeResize="0"/>
          <p:nvPr/>
        </p:nvPicPr>
        <p:blipFill rotWithShape="1">
          <a:blip r:embed="rId19">
            <a:alphaModFix/>
          </a:blip>
          <a:srcRect/>
          <a:stretch/>
        </p:blipFill>
        <p:spPr>
          <a:xfrm>
            <a:off x="2199829" y="2357606"/>
            <a:ext cx="420650" cy="433651"/>
          </a:xfrm>
          <a:prstGeom prst="rect">
            <a:avLst/>
          </a:prstGeom>
          <a:noFill/>
          <a:ln>
            <a:noFill/>
          </a:ln>
        </p:spPr>
      </p:pic>
      <p:sp>
        <p:nvSpPr>
          <p:cNvPr id="197" name="Google Shape;197;p28"/>
          <p:cNvSpPr txBox="1"/>
          <p:nvPr/>
        </p:nvSpPr>
        <p:spPr>
          <a:xfrm>
            <a:off x="2045009" y="2918313"/>
            <a:ext cx="7506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FedRAMP</a:t>
            </a:r>
            <a:endParaRPr sz="1100" b="0" i="0" u="none" strike="noStrike" cap="none">
              <a:solidFill>
                <a:srgbClr val="00548E"/>
              </a:solidFill>
              <a:latin typeface="Arial"/>
              <a:ea typeface="Arial"/>
              <a:cs typeface="Arial"/>
              <a:sym typeface="Arial"/>
            </a:endParaRPr>
          </a:p>
        </p:txBody>
      </p:sp>
      <p:sp>
        <p:nvSpPr>
          <p:cNvPr id="198" name="Google Shape;198;p28"/>
          <p:cNvSpPr txBox="1"/>
          <p:nvPr/>
        </p:nvSpPr>
        <p:spPr>
          <a:xfrm>
            <a:off x="882663" y="2918313"/>
            <a:ext cx="9270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Touchpoints</a:t>
            </a:r>
            <a:endParaRPr sz="1100" b="0" i="0" u="none" strike="noStrike" cap="none">
              <a:solidFill>
                <a:srgbClr val="00548E"/>
              </a:solidFill>
              <a:latin typeface="Public Sans"/>
              <a:ea typeface="Public Sans"/>
              <a:cs typeface="Public Sans"/>
              <a:sym typeface="Public Sans"/>
            </a:endParaRPr>
          </a:p>
        </p:txBody>
      </p:sp>
      <p:sp>
        <p:nvSpPr>
          <p:cNvPr id="199" name="Google Shape;199;p28">
            <a:extLst>
              <a:ext uri="{C183D7F6-B498-43B3-948B-1728B52AA6E4}">
                <adec:decorative xmlns:adec="http://schemas.microsoft.com/office/drawing/2017/decorative" val="1"/>
              </a:ext>
            </a:extLst>
          </p:cNvPr>
          <p:cNvSpPr/>
          <p:nvPr/>
        </p:nvSpPr>
        <p:spPr>
          <a:xfrm>
            <a:off x="1080534" y="2300457"/>
            <a:ext cx="531600" cy="548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200" name="Google Shape;200;p28">
            <a:extLst>
              <a:ext uri="{C183D7F6-B498-43B3-948B-1728B52AA6E4}">
                <adec:decorative xmlns:adec="http://schemas.microsoft.com/office/drawing/2017/decorative" val="1"/>
              </a:ext>
            </a:extLst>
          </p:cNvPr>
          <p:cNvPicPr preferRelativeResize="0"/>
          <p:nvPr/>
        </p:nvPicPr>
        <p:blipFill rotWithShape="1">
          <a:blip r:embed="rId20">
            <a:alphaModFix/>
          </a:blip>
          <a:srcRect r="82804"/>
          <a:stretch/>
        </p:blipFill>
        <p:spPr>
          <a:xfrm>
            <a:off x="1194340" y="2422977"/>
            <a:ext cx="303932" cy="303007"/>
          </a:xfrm>
          <a:prstGeom prst="rect">
            <a:avLst/>
          </a:prstGeom>
          <a:noFill/>
          <a:ln>
            <a:noFill/>
          </a:ln>
        </p:spPr>
      </p:pic>
      <p:sp>
        <p:nvSpPr>
          <p:cNvPr id="201" name="Google Shape;201;p28"/>
          <p:cNvSpPr txBox="1"/>
          <p:nvPr/>
        </p:nvSpPr>
        <p:spPr>
          <a:xfrm>
            <a:off x="4081238" y="2918313"/>
            <a:ext cx="9159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Api.data.gov</a:t>
            </a:r>
            <a:endParaRPr sz="1100" b="0" i="0" u="none" strike="noStrike" cap="none">
              <a:solidFill>
                <a:srgbClr val="00548E"/>
              </a:solidFill>
              <a:latin typeface="Public Sans"/>
              <a:ea typeface="Public Sans"/>
              <a:cs typeface="Public Sans"/>
              <a:sym typeface="Public Sans"/>
            </a:endParaRPr>
          </a:p>
        </p:txBody>
      </p:sp>
      <p:sp>
        <p:nvSpPr>
          <p:cNvPr id="202" name="Google Shape;202;p28">
            <a:extLst>
              <a:ext uri="{C183D7F6-B498-43B3-948B-1728B52AA6E4}">
                <adec:decorative xmlns:adec="http://schemas.microsoft.com/office/drawing/2017/decorative" val="1"/>
              </a:ext>
            </a:extLst>
          </p:cNvPr>
          <p:cNvSpPr/>
          <p:nvPr/>
        </p:nvSpPr>
        <p:spPr>
          <a:xfrm>
            <a:off x="4273989" y="2300457"/>
            <a:ext cx="531600" cy="548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203" name="Google Shape;203;p28">
            <a:extLst>
              <a:ext uri="{C183D7F6-B498-43B3-948B-1728B52AA6E4}">
                <adec:decorative xmlns:adec="http://schemas.microsoft.com/office/drawing/2017/decorative" val="1"/>
              </a:ext>
            </a:extLst>
          </p:cNvPr>
          <p:cNvPicPr preferRelativeResize="0"/>
          <p:nvPr/>
        </p:nvPicPr>
        <p:blipFill rotWithShape="1">
          <a:blip r:embed="rId21">
            <a:alphaModFix/>
          </a:blip>
          <a:srcRect/>
          <a:stretch/>
        </p:blipFill>
        <p:spPr>
          <a:xfrm>
            <a:off x="4358071" y="2385861"/>
            <a:ext cx="363381" cy="385829"/>
          </a:xfrm>
          <a:prstGeom prst="rect">
            <a:avLst/>
          </a:prstGeom>
          <a:noFill/>
          <a:ln>
            <a:noFill/>
          </a:ln>
        </p:spPr>
      </p:pic>
      <p:sp>
        <p:nvSpPr>
          <p:cNvPr id="204" name="Google Shape;204;p28"/>
          <p:cNvSpPr txBox="1"/>
          <p:nvPr/>
        </p:nvSpPr>
        <p:spPr>
          <a:xfrm>
            <a:off x="5180175" y="2918313"/>
            <a:ext cx="9270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600"/>
              <a:buFont typeface="Arial"/>
              <a:buNone/>
            </a:pPr>
            <a:r>
              <a:rPr lang="en-US" sz="1100" b="0" i="0" u="none" strike="noStrike" cap="none">
                <a:solidFill>
                  <a:srgbClr val="00548E"/>
                </a:solidFill>
                <a:latin typeface="Public Sans"/>
                <a:ea typeface="Public Sans"/>
                <a:cs typeface="Public Sans"/>
                <a:sym typeface="Public Sans"/>
              </a:rPr>
              <a:t>Challenge.gov</a:t>
            </a:r>
            <a:endParaRPr sz="1100" b="0" i="0" u="none" strike="noStrike" cap="none">
              <a:solidFill>
                <a:srgbClr val="00548E"/>
              </a:solidFill>
              <a:latin typeface="Arial"/>
              <a:ea typeface="Arial"/>
              <a:cs typeface="Arial"/>
              <a:sym typeface="Arial"/>
            </a:endParaRPr>
          </a:p>
        </p:txBody>
      </p:sp>
      <p:sp>
        <p:nvSpPr>
          <p:cNvPr id="205" name="Google Shape;205;p28">
            <a:extLst>
              <a:ext uri="{C183D7F6-B498-43B3-948B-1728B52AA6E4}">
                <adec:decorative xmlns:adec="http://schemas.microsoft.com/office/drawing/2017/decorative" val="1"/>
              </a:ext>
            </a:extLst>
          </p:cNvPr>
          <p:cNvSpPr/>
          <p:nvPr/>
        </p:nvSpPr>
        <p:spPr>
          <a:xfrm>
            <a:off x="5344225" y="2287288"/>
            <a:ext cx="574500" cy="574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206" name="Google Shape;206;p28">
            <a:hlinkClick r:id="rId22"/>
            <a:extLst>
              <a:ext uri="{C183D7F6-B498-43B3-948B-1728B52AA6E4}">
                <adec:decorative xmlns:adec="http://schemas.microsoft.com/office/drawing/2017/decorative" val="1"/>
              </a:ext>
            </a:extLst>
          </p:cNvPr>
          <p:cNvPicPr preferRelativeResize="0"/>
          <p:nvPr/>
        </p:nvPicPr>
        <p:blipFill rotWithShape="1">
          <a:blip r:embed="rId23">
            <a:alphaModFix/>
          </a:blip>
          <a:srcRect/>
          <a:stretch/>
        </p:blipFill>
        <p:spPr>
          <a:xfrm>
            <a:off x="5384850" y="2327890"/>
            <a:ext cx="493173" cy="493173"/>
          </a:xfrm>
          <a:prstGeom prst="rect">
            <a:avLst/>
          </a:prstGeom>
          <a:noFill/>
          <a:ln>
            <a:noFill/>
          </a:ln>
        </p:spPr>
      </p:pic>
      <p:sp>
        <p:nvSpPr>
          <p:cNvPr id="207" name="Google Shape;207;p28"/>
          <p:cNvSpPr txBox="1"/>
          <p:nvPr/>
        </p:nvSpPr>
        <p:spPr>
          <a:xfrm>
            <a:off x="2084813" y="4031138"/>
            <a:ext cx="6597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Data.gov</a:t>
            </a:r>
            <a:endParaRPr sz="1100" b="0" i="0" u="none" strike="noStrike" cap="none">
              <a:solidFill>
                <a:srgbClr val="00548E"/>
              </a:solidFill>
              <a:latin typeface="Arial"/>
              <a:ea typeface="Arial"/>
              <a:cs typeface="Arial"/>
              <a:sym typeface="Arial"/>
            </a:endParaRPr>
          </a:p>
        </p:txBody>
      </p:sp>
      <p:sp>
        <p:nvSpPr>
          <p:cNvPr id="208" name="Google Shape;208;p28">
            <a:extLst>
              <a:ext uri="{C183D7F6-B498-43B3-948B-1728B52AA6E4}">
                <adec:decorative xmlns:adec="http://schemas.microsoft.com/office/drawing/2017/decorative" val="1"/>
              </a:ext>
            </a:extLst>
          </p:cNvPr>
          <p:cNvSpPr/>
          <p:nvPr/>
        </p:nvSpPr>
        <p:spPr>
          <a:xfrm>
            <a:off x="2131983" y="3374247"/>
            <a:ext cx="531600" cy="548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209" name="Google Shape;209;p28">
            <a:hlinkClick r:id="rId24"/>
            <a:extLst>
              <a:ext uri="{C183D7F6-B498-43B3-948B-1728B52AA6E4}">
                <adec:decorative xmlns:adec="http://schemas.microsoft.com/office/drawing/2017/decorative" val="1"/>
              </a:ext>
            </a:extLst>
          </p:cNvPr>
          <p:cNvPicPr preferRelativeResize="0"/>
          <p:nvPr/>
        </p:nvPicPr>
        <p:blipFill rotWithShape="1">
          <a:blip r:embed="rId25">
            <a:alphaModFix/>
          </a:blip>
          <a:srcRect/>
          <a:stretch/>
        </p:blipFill>
        <p:spPr>
          <a:xfrm>
            <a:off x="2216032" y="3480912"/>
            <a:ext cx="363381" cy="363407"/>
          </a:xfrm>
          <a:prstGeom prst="rect">
            <a:avLst/>
          </a:prstGeom>
          <a:noFill/>
          <a:ln>
            <a:noFill/>
          </a:ln>
        </p:spPr>
      </p:pic>
      <p:sp>
        <p:nvSpPr>
          <p:cNvPr id="210" name="Google Shape;210;p28"/>
          <p:cNvSpPr txBox="1"/>
          <p:nvPr/>
        </p:nvSpPr>
        <p:spPr>
          <a:xfrm>
            <a:off x="3102488" y="4031138"/>
            <a:ext cx="7506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Code.gov</a:t>
            </a:r>
            <a:endParaRPr sz="1100" b="0" i="0" u="none" strike="noStrike" cap="none">
              <a:solidFill>
                <a:srgbClr val="00548E"/>
              </a:solidFill>
              <a:latin typeface="Public Sans"/>
              <a:ea typeface="Public Sans"/>
              <a:cs typeface="Public Sans"/>
              <a:sym typeface="Public Sans"/>
            </a:endParaRPr>
          </a:p>
        </p:txBody>
      </p:sp>
      <p:sp>
        <p:nvSpPr>
          <p:cNvPr id="211" name="Google Shape;211;p28">
            <a:extLst>
              <a:ext uri="{C183D7F6-B498-43B3-948B-1728B52AA6E4}">
                <adec:decorative xmlns:adec="http://schemas.microsoft.com/office/drawing/2017/decorative" val="1"/>
              </a:ext>
            </a:extLst>
          </p:cNvPr>
          <p:cNvSpPr/>
          <p:nvPr/>
        </p:nvSpPr>
        <p:spPr>
          <a:xfrm>
            <a:off x="3178060" y="3374247"/>
            <a:ext cx="531600" cy="548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212" name="Google Shape;212;p28">
            <a:hlinkClick r:id="rId26"/>
            <a:extLst>
              <a:ext uri="{C183D7F6-B498-43B3-948B-1728B52AA6E4}">
                <adec:decorative xmlns:adec="http://schemas.microsoft.com/office/drawing/2017/decorative" val="1"/>
              </a:ext>
            </a:extLst>
          </p:cNvPr>
          <p:cNvPicPr preferRelativeResize="0"/>
          <p:nvPr/>
        </p:nvPicPr>
        <p:blipFill rotWithShape="1">
          <a:blip r:embed="rId27">
            <a:alphaModFix/>
          </a:blip>
          <a:srcRect/>
          <a:stretch/>
        </p:blipFill>
        <p:spPr>
          <a:xfrm>
            <a:off x="3217754" y="3590646"/>
            <a:ext cx="452157" cy="115247"/>
          </a:xfrm>
          <a:prstGeom prst="rect">
            <a:avLst/>
          </a:prstGeom>
          <a:noFill/>
          <a:ln>
            <a:noFill/>
          </a:ln>
        </p:spPr>
      </p:pic>
      <p:sp>
        <p:nvSpPr>
          <p:cNvPr id="213" name="Google Shape;213;p28"/>
          <p:cNvSpPr txBox="1"/>
          <p:nvPr/>
        </p:nvSpPr>
        <p:spPr>
          <a:xfrm>
            <a:off x="684862" y="4031138"/>
            <a:ext cx="13224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100"/>
              <a:buFont typeface="Arial"/>
              <a:buNone/>
            </a:pPr>
            <a:r>
              <a:rPr lang="en-US" sz="1100" b="0" i="0" u="none" strike="noStrike" cap="none">
                <a:solidFill>
                  <a:srgbClr val="00548E"/>
                </a:solidFill>
                <a:latin typeface="Public Sans"/>
                <a:ea typeface="Public Sans"/>
                <a:cs typeface="Public Sans"/>
                <a:sym typeface="Public Sans"/>
              </a:rPr>
              <a:t>Citizenscience.gov</a:t>
            </a:r>
            <a:endParaRPr sz="1100" b="0" i="0" u="none" strike="noStrike" cap="none">
              <a:solidFill>
                <a:srgbClr val="00548E"/>
              </a:solidFill>
              <a:latin typeface="Public Sans"/>
              <a:ea typeface="Public Sans"/>
              <a:cs typeface="Public Sans"/>
              <a:sym typeface="Public Sans"/>
            </a:endParaRPr>
          </a:p>
        </p:txBody>
      </p:sp>
      <p:sp>
        <p:nvSpPr>
          <p:cNvPr id="214" name="Google Shape;214;p28">
            <a:extLst>
              <a:ext uri="{C183D7F6-B498-43B3-948B-1728B52AA6E4}">
                <adec:decorative xmlns:adec="http://schemas.microsoft.com/office/drawing/2017/decorative" val="1"/>
              </a:ext>
            </a:extLst>
          </p:cNvPr>
          <p:cNvSpPr/>
          <p:nvPr/>
        </p:nvSpPr>
        <p:spPr>
          <a:xfrm>
            <a:off x="1080255" y="3374520"/>
            <a:ext cx="531300" cy="547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15" name="Google Shape;215;p28"/>
          <p:cNvSpPr txBox="1"/>
          <p:nvPr/>
        </p:nvSpPr>
        <p:spPr>
          <a:xfrm>
            <a:off x="6415323" y="4031138"/>
            <a:ext cx="563100" cy="3555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600"/>
              <a:buFont typeface="Arial"/>
              <a:buNone/>
            </a:pPr>
            <a:r>
              <a:rPr lang="en-US" sz="1100" b="0" i="0" u="none" strike="noStrike" cap="none">
                <a:solidFill>
                  <a:srgbClr val="00548E"/>
                </a:solidFill>
                <a:latin typeface="Public Sans"/>
                <a:ea typeface="Public Sans"/>
                <a:cs typeface="Public Sans"/>
                <a:sym typeface="Public Sans"/>
              </a:rPr>
              <a:t>Digital Corps</a:t>
            </a:r>
            <a:endParaRPr sz="1100" b="0" i="0" u="none" strike="noStrike" cap="none">
              <a:solidFill>
                <a:srgbClr val="00548E"/>
              </a:solidFill>
              <a:latin typeface="Arial"/>
              <a:ea typeface="Arial"/>
              <a:cs typeface="Arial"/>
              <a:sym typeface="Arial"/>
            </a:endParaRPr>
          </a:p>
        </p:txBody>
      </p:sp>
      <p:sp>
        <p:nvSpPr>
          <p:cNvPr id="216" name="Google Shape;216;p28">
            <a:extLst>
              <a:ext uri="{C183D7F6-B498-43B3-948B-1728B52AA6E4}">
                <adec:decorative xmlns:adec="http://schemas.microsoft.com/office/drawing/2017/decorative" val="1"/>
              </a:ext>
            </a:extLst>
          </p:cNvPr>
          <p:cNvSpPr/>
          <p:nvPr/>
        </p:nvSpPr>
        <p:spPr>
          <a:xfrm>
            <a:off x="6410107" y="3361077"/>
            <a:ext cx="574500" cy="574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217" name="Google Shape;217;p28">
            <a:hlinkClick r:id="rId28"/>
            <a:extLst>
              <a:ext uri="{C183D7F6-B498-43B3-948B-1728B52AA6E4}">
                <adec:decorative xmlns:adec="http://schemas.microsoft.com/office/drawing/2017/decorative" val="1"/>
              </a:ext>
            </a:extLst>
          </p:cNvPr>
          <p:cNvPicPr preferRelativeResize="0"/>
          <p:nvPr/>
        </p:nvPicPr>
        <p:blipFill rotWithShape="1">
          <a:blip r:embed="rId29">
            <a:alphaModFix/>
          </a:blip>
          <a:srcRect/>
          <a:stretch/>
        </p:blipFill>
        <p:spPr>
          <a:xfrm>
            <a:off x="6469991" y="3420954"/>
            <a:ext cx="454616" cy="454624"/>
          </a:xfrm>
          <a:prstGeom prst="rect">
            <a:avLst/>
          </a:prstGeom>
          <a:noFill/>
          <a:ln>
            <a:noFill/>
          </a:ln>
        </p:spPr>
      </p:pic>
      <p:sp>
        <p:nvSpPr>
          <p:cNvPr id="218" name="Google Shape;218;p28">
            <a:extLst>
              <a:ext uri="{C183D7F6-B498-43B3-948B-1728B52AA6E4}">
                <adec:decorative xmlns:adec="http://schemas.microsoft.com/office/drawing/2017/decorative" val="1"/>
              </a:ext>
            </a:extLst>
          </p:cNvPr>
          <p:cNvSpPr/>
          <p:nvPr/>
        </p:nvSpPr>
        <p:spPr>
          <a:xfrm>
            <a:off x="6400940" y="2321093"/>
            <a:ext cx="574500" cy="574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219" name="Google Shape;219;p28" descr="A close up of a sign&#10;&#10;Description automatically generated">
            <a:hlinkClick r:id="rId30"/>
          </p:cNvPr>
          <p:cNvPicPr preferRelativeResize="0"/>
          <p:nvPr/>
        </p:nvPicPr>
        <p:blipFill rotWithShape="1">
          <a:blip r:embed="rId31">
            <a:alphaModFix/>
          </a:blip>
          <a:srcRect t="-6360"/>
          <a:stretch/>
        </p:blipFill>
        <p:spPr>
          <a:xfrm>
            <a:off x="6528104" y="2402791"/>
            <a:ext cx="340797" cy="410982"/>
          </a:xfrm>
          <a:prstGeom prst="rect">
            <a:avLst/>
          </a:prstGeom>
          <a:noFill/>
          <a:ln>
            <a:noFill/>
          </a:ln>
        </p:spPr>
      </p:pic>
      <p:sp>
        <p:nvSpPr>
          <p:cNvPr id="220" name="Google Shape;220;p28"/>
          <p:cNvSpPr txBox="1"/>
          <p:nvPr/>
        </p:nvSpPr>
        <p:spPr>
          <a:xfrm>
            <a:off x="6312461" y="2988825"/>
            <a:ext cx="7506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600"/>
              <a:buFont typeface="Arial"/>
              <a:buNone/>
            </a:pPr>
            <a:r>
              <a:rPr lang="en-US" sz="1100" b="0" i="0" u="none" strike="noStrike" cap="none">
                <a:solidFill>
                  <a:srgbClr val="00548E"/>
                </a:solidFill>
                <a:latin typeface="Public Sans"/>
                <a:ea typeface="Public Sans"/>
                <a:cs typeface="Public Sans"/>
                <a:sym typeface="Public Sans"/>
              </a:rPr>
              <a:t>Cloud.gov</a:t>
            </a:r>
            <a:endParaRPr sz="1100" b="0" i="0" u="none" strike="noStrike" cap="none">
              <a:solidFill>
                <a:srgbClr val="00548E"/>
              </a:solidFill>
              <a:latin typeface="Arial"/>
              <a:ea typeface="Arial"/>
              <a:cs typeface="Arial"/>
              <a:sym typeface="Arial"/>
            </a:endParaRPr>
          </a:p>
        </p:txBody>
      </p:sp>
      <p:sp>
        <p:nvSpPr>
          <p:cNvPr id="221" name="Google Shape;221;p28">
            <a:extLst>
              <a:ext uri="{C183D7F6-B498-43B3-948B-1728B52AA6E4}">
                <adec:decorative xmlns:adec="http://schemas.microsoft.com/office/drawing/2017/decorative" val="1"/>
              </a:ext>
            </a:extLst>
          </p:cNvPr>
          <p:cNvSpPr/>
          <p:nvPr/>
        </p:nvSpPr>
        <p:spPr>
          <a:xfrm>
            <a:off x="5318484" y="3361077"/>
            <a:ext cx="574500" cy="574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pic>
        <p:nvPicPr>
          <p:cNvPr id="222" name="Google Shape;222;p28" descr="Icon&#10;&#10;Description automatically generated">
            <a:hlinkClick r:id="rId32"/>
          </p:cNvPr>
          <p:cNvPicPr preferRelativeResize="0"/>
          <p:nvPr/>
        </p:nvPicPr>
        <p:blipFill rotWithShape="1">
          <a:blip r:embed="rId33">
            <a:alphaModFix/>
          </a:blip>
          <a:srcRect/>
          <a:stretch/>
        </p:blipFill>
        <p:spPr>
          <a:xfrm>
            <a:off x="5467943" y="3488829"/>
            <a:ext cx="282274" cy="352842"/>
          </a:xfrm>
          <a:prstGeom prst="rect">
            <a:avLst/>
          </a:prstGeom>
          <a:noFill/>
          <a:ln>
            <a:noFill/>
          </a:ln>
        </p:spPr>
      </p:pic>
      <p:sp>
        <p:nvSpPr>
          <p:cNvPr id="223" name="Google Shape;223;p28"/>
          <p:cNvSpPr txBox="1"/>
          <p:nvPr/>
        </p:nvSpPr>
        <p:spPr>
          <a:xfrm>
            <a:off x="5255727" y="4031138"/>
            <a:ext cx="750600" cy="169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600"/>
              <a:buFont typeface="Arial"/>
              <a:buNone/>
            </a:pPr>
            <a:r>
              <a:rPr lang="en-US" sz="1100" b="0" i="0" u="none" strike="noStrike" cap="none">
                <a:solidFill>
                  <a:srgbClr val="005390"/>
                </a:solidFill>
                <a:latin typeface="Public Sans"/>
                <a:ea typeface="Public Sans"/>
                <a:cs typeface="Public Sans"/>
                <a:sym typeface="Public Sans"/>
              </a:rPr>
              <a:t>Login.gov</a:t>
            </a:r>
            <a:endParaRPr sz="1100" b="0" i="0" u="none" strike="noStrike" cap="none">
              <a:solidFill>
                <a:srgbClr val="005390"/>
              </a:solidFill>
              <a:latin typeface="Arial"/>
              <a:ea typeface="Arial"/>
              <a:cs typeface="Arial"/>
              <a:sym typeface="Arial"/>
            </a:endParaRPr>
          </a:p>
        </p:txBody>
      </p:sp>
      <p:pic>
        <p:nvPicPr>
          <p:cNvPr id="224" name="Google Shape;224;p28">
            <a:hlinkClick r:id="rId34"/>
            <a:extLst>
              <a:ext uri="{C183D7F6-B498-43B3-948B-1728B52AA6E4}">
                <adec:decorative xmlns:adec="http://schemas.microsoft.com/office/drawing/2017/decorative" val="1"/>
              </a:ext>
            </a:extLst>
          </p:cNvPr>
          <p:cNvPicPr preferRelativeResize="0"/>
          <p:nvPr/>
        </p:nvPicPr>
        <p:blipFill rotWithShape="1">
          <a:blip r:embed="rId35">
            <a:alphaModFix/>
          </a:blip>
          <a:srcRect r="84700"/>
          <a:stretch/>
        </p:blipFill>
        <p:spPr>
          <a:xfrm>
            <a:off x="1166811" y="3466003"/>
            <a:ext cx="358348" cy="364534"/>
          </a:xfrm>
          <a:prstGeom prst="rect">
            <a:avLst/>
          </a:prstGeom>
          <a:noFill/>
          <a:ln>
            <a:noFill/>
          </a:ln>
        </p:spPr>
      </p:pic>
      <p:pic>
        <p:nvPicPr>
          <p:cNvPr id="225" name="Google Shape;225;p28">
            <a:hlinkClick r:id="rId36"/>
            <a:extLst>
              <a:ext uri="{C183D7F6-B498-43B3-948B-1728B52AA6E4}">
                <adec:decorative xmlns:adec="http://schemas.microsoft.com/office/drawing/2017/decorative" val="1"/>
              </a:ext>
            </a:extLst>
          </p:cNvPr>
          <p:cNvPicPr preferRelativeResize="0"/>
          <p:nvPr/>
        </p:nvPicPr>
        <p:blipFill rotWithShape="1">
          <a:blip r:embed="rId37">
            <a:alphaModFix/>
          </a:blip>
          <a:srcRect/>
          <a:stretch/>
        </p:blipFill>
        <p:spPr>
          <a:xfrm>
            <a:off x="5462117" y="1283205"/>
            <a:ext cx="363360" cy="450435"/>
          </a:xfrm>
          <a:prstGeom prst="rect">
            <a:avLst/>
          </a:prstGeom>
          <a:noFill/>
          <a:ln>
            <a:noFill/>
          </a:ln>
        </p:spPr>
      </p:pic>
      <p:pic>
        <p:nvPicPr>
          <p:cNvPr id="226" name="Google Shape;226;p28">
            <a:extLst>
              <a:ext uri="{C183D7F6-B498-43B3-948B-1728B52AA6E4}">
                <adec:decorative xmlns:adec="http://schemas.microsoft.com/office/drawing/2017/decorative" val="1"/>
              </a:ext>
            </a:extLst>
          </p:cNvPr>
          <p:cNvPicPr preferRelativeResize="0"/>
          <p:nvPr/>
        </p:nvPicPr>
        <p:blipFill rotWithShape="1">
          <a:blip r:embed="rId21">
            <a:alphaModFix/>
          </a:blip>
          <a:srcRect/>
          <a:stretch/>
        </p:blipFill>
        <p:spPr>
          <a:xfrm>
            <a:off x="2283573" y="1363090"/>
            <a:ext cx="273753" cy="290666"/>
          </a:xfrm>
          <a:prstGeom prst="rect">
            <a:avLst/>
          </a:prstGeom>
          <a:noFill/>
          <a:ln>
            <a:noFill/>
          </a:ln>
        </p:spPr>
      </p:pic>
      <p:pic>
        <p:nvPicPr>
          <p:cNvPr id="227" name="Google Shape;227;p28" descr="A close up of a sign&#10;&#10;Description automatically generated">
            <a:hlinkClick r:id="rId38"/>
          </p:cNvPr>
          <p:cNvPicPr preferRelativeResize="0"/>
          <p:nvPr/>
        </p:nvPicPr>
        <p:blipFill rotWithShape="1">
          <a:blip r:embed="rId39">
            <a:alphaModFix/>
          </a:blip>
          <a:srcRect/>
          <a:stretch/>
        </p:blipFill>
        <p:spPr>
          <a:xfrm>
            <a:off x="7524570" y="1248008"/>
            <a:ext cx="520831" cy="520829"/>
          </a:xfrm>
          <a:prstGeom prst="rect">
            <a:avLst/>
          </a:prstGeom>
          <a:noFill/>
          <a:ln>
            <a:noFill/>
          </a:ln>
        </p:spPr>
      </p:pic>
      <p:sp>
        <p:nvSpPr>
          <p:cNvPr id="228" name="Google Shape;228;p28"/>
          <p:cNvSpPr txBox="1">
            <a:spLocks noGrp="1"/>
          </p:cNvSpPr>
          <p:nvPr>
            <p:ph type="body" idx="1"/>
          </p:nvPr>
        </p:nvSpPr>
        <p:spPr>
          <a:xfrm>
            <a:off x="480600" y="1035050"/>
            <a:ext cx="8210400" cy="33516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cxnSp>
        <p:nvCxnSpPr>
          <p:cNvPr id="233" name="Google Shape;233;p29">
            <a:extLst>
              <a:ext uri="{C183D7F6-B498-43B3-948B-1728B52AA6E4}">
                <adec:decorative xmlns:adec="http://schemas.microsoft.com/office/drawing/2017/decorative" val="1"/>
              </a:ext>
            </a:extLst>
          </p:cNvPr>
          <p:cNvCxnSpPr/>
          <p:nvPr/>
        </p:nvCxnSpPr>
        <p:spPr>
          <a:xfrm>
            <a:off x="608450" y="2129156"/>
            <a:ext cx="2281800" cy="0"/>
          </a:xfrm>
          <a:prstGeom prst="straightConnector1">
            <a:avLst/>
          </a:prstGeom>
          <a:noFill/>
          <a:ln w="9525" cap="flat" cmpd="sng">
            <a:solidFill>
              <a:schemeClr val="accent3"/>
            </a:solidFill>
            <a:prstDash val="solid"/>
            <a:round/>
            <a:headEnd type="none" w="sm" len="sm"/>
            <a:tailEnd type="none" w="sm" len="sm"/>
          </a:ln>
        </p:spPr>
      </p:cxnSp>
      <p:cxnSp>
        <p:nvCxnSpPr>
          <p:cNvPr id="234" name="Google Shape;234;p29">
            <a:extLst>
              <a:ext uri="{C183D7F6-B498-43B3-948B-1728B52AA6E4}">
                <adec:decorative xmlns:adec="http://schemas.microsoft.com/office/drawing/2017/decorative" val="1"/>
              </a:ext>
            </a:extLst>
          </p:cNvPr>
          <p:cNvCxnSpPr/>
          <p:nvPr/>
        </p:nvCxnSpPr>
        <p:spPr>
          <a:xfrm>
            <a:off x="3368763" y="2129156"/>
            <a:ext cx="2281800" cy="0"/>
          </a:xfrm>
          <a:prstGeom prst="straightConnector1">
            <a:avLst/>
          </a:prstGeom>
          <a:noFill/>
          <a:ln w="9525" cap="flat" cmpd="sng">
            <a:solidFill>
              <a:schemeClr val="accent3"/>
            </a:solidFill>
            <a:prstDash val="solid"/>
            <a:round/>
            <a:headEnd type="none" w="sm" len="sm"/>
            <a:tailEnd type="none" w="sm" len="sm"/>
          </a:ln>
        </p:spPr>
      </p:cxnSp>
      <p:cxnSp>
        <p:nvCxnSpPr>
          <p:cNvPr id="235" name="Google Shape;235;p29">
            <a:extLst>
              <a:ext uri="{C183D7F6-B498-43B3-948B-1728B52AA6E4}">
                <adec:decorative xmlns:adec="http://schemas.microsoft.com/office/drawing/2017/decorative" val="1"/>
              </a:ext>
            </a:extLst>
          </p:cNvPr>
          <p:cNvCxnSpPr/>
          <p:nvPr/>
        </p:nvCxnSpPr>
        <p:spPr>
          <a:xfrm>
            <a:off x="6195738" y="2129156"/>
            <a:ext cx="2281800" cy="0"/>
          </a:xfrm>
          <a:prstGeom prst="straightConnector1">
            <a:avLst/>
          </a:prstGeom>
          <a:noFill/>
          <a:ln w="9525" cap="flat" cmpd="sng">
            <a:solidFill>
              <a:schemeClr val="accent3"/>
            </a:solidFill>
            <a:prstDash val="solid"/>
            <a:round/>
            <a:headEnd type="none" w="sm" len="sm"/>
            <a:tailEnd type="none" w="sm" len="sm"/>
          </a:ln>
        </p:spPr>
      </p:cxnSp>
      <p:sp>
        <p:nvSpPr>
          <p:cNvPr id="236" name="Google Shape;236;p29"/>
          <p:cNvSpPr txBox="1">
            <a:spLocks noGrp="1"/>
          </p:cNvSpPr>
          <p:nvPr>
            <p:ph type="title"/>
          </p:nvPr>
        </p:nvSpPr>
        <p:spPr>
          <a:xfrm>
            <a:off x="358374" y="0"/>
            <a:ext cx="8258400" cy="986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solidFill>
                  <a:srgbClr val="005390"/>
                </a:solidFill>
              </a:rPr>
              <a:t>TTS Values &amp; Code of Conduct</a:t>
            </a:r>
            <a:endParaRPr sz="3600">
              <a:solidFill>
                <a:srgbClr val="005390"/>
              </a:solidFill>
            </a:endParaRPr>
          </a:p>
        </p:txBody>
      </p:sp>
      <p:sp>
        <p:nvSpPr>
          <p:cNvPr id="237" name="Google Shape;237;p29"/>
          <p:cNvSpPr txBox="1"/>
          <p:nvPr/>
        </p:nvSpPr>
        <p:spPr>
          <a:xfrm>
            <a:off x="406725" y="4105650"/>
            <a:ext cx="8210100" cy="33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1" u="sng" strike="noStrike" cap="none">
                <a:solidFill>
                  <a:schemeClr val="accent2"/>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Learn more about our mission, history and values in our Handbook</a:t>
            </a:r>
            <a:r>
              <a:rPr lang="en-US" sz="1200" b="0" i="1" u="none" strike="noStrike" cap="none">
                <a:solidFill>
                  <a:schemeClr val="accent2"/>
                </a:solidFill>
                <a:latin typeface="Public Sans"/>
                <a:ea typeface="Public Sans"/>
                <a:cs typeface="Public Sans"/>
                <a:sym typeface="Public Sans"/>
              </a:rPr>
              <a:t>. </a:t>
            </a:r>
            <a:endParaRPr sz="1200" b="0" i="1" u="none" strike="noStrike" cap="none">
              <a:solidFill>
                <a:schemeClr val="accent2"/>
              </a:solidFill>
              <a:latin typeface="Public Sans"/>
              <a:ea typeface="Public Sans"/>
              <a:cs typeface="Public Sans"/>
              <a:sym typeface="Public Sans"/>
            </a:endParaRPr>
          </a:p>
          <a:p>
            <a:pPr marL="457200" marR="0" lvl="0" indent="0" algn="ctr" rtl="0">
              <a:lnSpc>
                <a:spcPct val="100000"/>
              </a:lnSpc>
              <a:spcBef>
                <a:spcPts val="0"/>
              </a:spcBef>
              <a:spcAft>
                <a:spcPts val="0"/>
              </a:spcAft>
              <a:buClr>
                <a:srgbClr val="000000"/>
              </a:buClr>
              <a:buSzPts val="1400"/>
              <a:buFont typeface="Arial"/>
              <a:buNone/>
            </a:pPr>
            <a:endParaRPr sz="1200" b="0" i="1" u="none" strike="noStrike" cap="none">
              <a:solidFill>
                <a:schemeClr val="accent2"/>
              </a:solidFill>
              <a:latin typeface="Public Sans"/>
              <a:ea typeface="Public Sans"/>
              <a:cs typeface="Public Sans"/>
              <a:sym typeface="Public Sans"/>
            </a:endParaRPr>
          </a:p>
        </p:txBody>
      </p:sp>
      <p:sp>
        <p:nvSpPr>
          <p:cNvPr id="238" name="Google Shape;238;p29"/>
          <p:cNvSpPr txBox="1"/>
          <p:nvPr/>
        </p:nvSpPr>
        <p:spPr>
          <a:xfrm>
            <a:off x="608450" y="1657809"/>
            <a:ext cx="2281800" cy="4311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ctr" rtl="0">
              <a:lnSpc>
                <a:spcPct val="105000"/>
              </a:lnSpc>
              <a:spcBef>
                <a:spcPts val="1200"/>
              </a:spcBef>
              <a:spcAft>
                <a:spcPts val="0"/>
              </a:spcAft>
              <a:buClr>
                <a:srgbClr val="000000"/>
              </a:buClr>
              <a:buSzPts val="1800"/>
              <a:buFont typeface="Arial"/>
              <a:buNone/>
            </a:pPr>
            <a:r>
              <a:rPr lang="en-US" sz="1600" b="0" i="0" u="none" strike="noStrike" cap="none">
                <a:solidFill>
                  <a:schemeClr val="lt1"/>
                </a:solidFill>
                <a:latin typeface="Public Sans ExtraLight"/>
                <a:ea typeface="Public Sans ExtraLight"/>
                <a:cs typeface="Public Sans ExtraLight"/>
                <a:sym typeface="Public Sans ExtraLight"/>
              </a:rPr>
              <a:t>INCLUSION</a:t>
            </a:r>
            <a:endParaRPr sz="1600" b="0" i="0" u="none" strike="noStrike" cap="none">
              <a:solidFill>
                <a:schemeClr val="lt1"/>
              </a:solidFill>
              <a:latin typeface="Public Sans ExtraLight"/>
              <a:ea typeface="Public Sans ExtraLight"/>
              <a:cs typeface="Public Sans ExtraLight"/>
              <a:sym typeface="Public Sans ExtraLight"/>
            </a:endParaRPr>
          </a:p>
        </p:txBody>
      </p:sp>
      <p:sp>
        <p:nvSpPr>
          <p:cNvPr id="239" name="Google Shape;239;p29"/>
          <p:cNvSpPr txBox="1"/>
          <p:nvPr/>
        </p:nvSpPr>
        <p:spPr>
          <a:xfrm>
            <a:off x="3370875" y="1657809"/>
            <a:ext cx="2281800" cy="4311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ctr" rtl="0">
              <a:lnSpc>
                <a:spcPct val="105000"/>
              </a:lnSpc>
              <a:spcBef>
                <a:spcPts val="1200"/>
              </a:spcBef>
              <a:spcAft>
                <a:spcPts val="0"/>
              </a:spcAft>
              <a:buClr>
                <a:srgbClr val="000000"/>
              </a:buClr>
              <a:buSzPts val="1800"/>
              <a:buFont typeface="Arial"/>
              <a:buNone/>
            </a:pPr>
            <a:r>
              <a:rPr lang="en-US" sz="1600" b="0" i="0" u="none" strike="noStrike" cap="none">
                <a:solidFill>
                  <a:schemeClr val="lt1"/>
                </a:solidFill>
                <a:latin typeface="Public Sans ExtraLight"/>
                <a:ea typeface="Public Sans ExtraLight"/>
                <a:cs typeface="Public Sans ExtraLight"/>
                <a:sym typeface="Public Sans ExtraLight"/>
              </a:rPr>
              <a:t>INTEGRITY</a:t>
            </a:r>
            <a:endParaRPr sz="1600" b="0" i="0" u="none" strike="noStrike" cap="none">
              <a:solidFill>
                <a:schemeClr val="lt1"/>
              </a:solidFill>
              <a:latin typeface="Public Sans ExtraLight"/>
              <a:ea typeface="Public Sans ExtraLight"/>
              <a:cs typeface="Public Sans ExtraLight"/>
              <a:sym typeface="Public Sans ExtraLight"/>
            </a:endParaRPr>
          </a:p>
        </p:txBody>
      </p:sp>
      <p:sp>
        <p:nvSpPr>
          <p:cNvPr id="240" name="Google Shape;240;p29"/>
          <p:cNvSpPr txBox="1"/>
          <p:nvPr/>
        </p:nvSpPr>
        <p:spPr>
          <a:xfrm>
            <a:off x="6199975" y="1657809"/>
            <a:ext cx="2281800" cy="4311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ctr" rtl="0">
              <a:lnSpc>
                <a:spcPct val="105000"/>
              </a:lnSpc>
              <a:spcBef>
                <a:spcPts val="1200"/>
              </a:spcBef>
              <a:spcAft>
                <a:spcPts val="0"/>
              </a:spcAft>
              <a:buClr>
                <a:srgbClr val="000000"/>
              </a:buClr>
              <a:buSzPts val="1800"/>
              <a:buFont typeface="Arial"/>
              <a:buNone/>
            </a:pPr>
            <a:r>
              <a:rPr lang="en-US" sz="1600" b="0" i="0" u="none" strike="noStrike" cap="none">
                <a:solidFill>
                  <a:schemeClr val="lt1"/>
                </a:solidFill>
                <a:latin typeface="Public Sans ExtraLight"/>
                <a:ea typeface="Public Sans ExtraLight"/>
                <a:cs typeface="Public Sans ExtraLight"/>
                <a:sym typeface="Public Sans ExtraLight"/>
              </a:rPr>
              <a:t>IMPACT</a:t>
            </a:r>
            <a:endParaRPr sz="1600" b="0" i="0" u="none" strike="noStrike" cap="none">
              <a:solidFill>
                <a:schemeClr val="lt1"/>
              </a:solidFill>
              <a:latin typeface="Public Sans ExtraLight"/>
              <a:ea typeface="Public Sans ExtraLight"/>
              <a:cs typeface="Public Sans ExtraLight"/>
              <a:sym typeface="Public Sans ExtraLight"/>
            </a:endParaRPr>
          </a:p>
        </p:txBody>
      </p:sp>
      <p:sp>
        <p:nvSpPr>
          <p:cNvPr id="241" name="Google Shape;241;p29"/>
          <p:cNvSpPr txBox="1">
            <a:spLocks noGrp="1"/>
          </p:cNvSpPr>
          <p:nvPr>
            <p:ph type="subTitle" idx="1"/>
          </p:nvPr>
        </p:nvSpPr>
        <p:spPr>
          <a:xfrm>
            <a:off x="608475" y="2145674"/>
            <a:ext cx="2286000" cy="1903200"/>
          </a:xfrm>
          <a:prstGeom prst="rect">
            <a:avLst/>
          </a:prstGeom>
          <a:solidFill>
            <a:srgbClr val="F8F8F8"/>
          </a:solidFill>
          <a:ln>
            <a:noFill/>
          </a:ln>
        </p:spPr>
        <p:txBody>
          <a:bodyPr spcFirstLastPara="1" wrap="square" lIns="182875" tIns="45700" rIns="182875" bIns="45700" anchor="ctr" anchorCtr="0">
            <a:noAutofit/>
          </a:bodyPr>
          <a:lstStyle/>
          <a:p>
            <a:pPr marL="0" marR="0" lvl="0" indent="0" algn="ctr" rtl="0">
              <a:lnSpc>
                <a:spcPct val="125000"/>
              </a:lnSpc>
              <a:spcBef>
                <a:spcPts val="1200"/>
              </a:spcBef>
              <a:spcAft>
                <a:spcPts val="0"/>
              </a:spcAft>
              <a:buClr>
                <a:srgbClr val="000000"/>
              </a:buClr>
              <a:buSzPts val="1600"/>
              <a:buFont typeface="Arial"/>
              <a:buNone/>
            </a:pPr>
            <a:r>
              <a:rPr lang="en-US" sz="1400" b="0" i="0" u="none" strike="noStrike" cap="none">
                <a:solidFill>
                  <a:srgbClr val="000000"/>
                </a:solidFill>
                <a:latin typeface="Public Sans ExtraLight"/>
                <a:ea typeface="Public Sans ExtraLight"/>
                <a:cs typeface="Public Sans ExtraLight"/>
                <a:sym typeface="Public Sans ExtraLight"/>
              </a:rPr>
              <a:t>We put people first and celebrate what brings us together and makes each of us unique to meet the public’s needs.</a:t>
            </a:r>
            <a:endParaRPr sz="1400" b="0" i="0" u="none" strike="noStrike" cap="none">
              <a:solidFill>
                <a:srgbClr val="000000"/>
              </a:solidFill>
              <a:latin typeface="Public Sans ExtraLight"/>
              <a:ea typeface="Public Sans ExtraLight"/>
              <a:cs typeface="Public Sans ExtraLight"/>
              <a:sym typeface="Public Sans ExtraLight"/>
            </a:endParaRPr>
          </a:p>
        </p:txBody>
      </p:sp>
      <p:sp>
        <p:nvSpPr>
          <p:cNvPr id="242" name="Google Shape;242;p29"/>
          <p:cNvSpPr txBox="1">
            <a:spLocks noGrp="1"/>
          </p:cNvSpPr>
          <p:nvPr>
            <p:ph type="subTitle" idx="2"/>
          </p:nvPr>
        </p:nvSpPr>
        <p:spPr>
          <a:xfrm>
            <a:off x="3368775" y="2145674"/>
            <a:ext cx="2286000" cy="1903200"/>
          </a:xfrm>
          <a:prstGeom prst="rect">
            <a:avLst/>
          </a:prstGeom>
          <a:solidFill>
            <a:srgbClr val="F8F8F8"/>
          </a:solidFill>
          <a:ln>
            <a:noFill/>
          </a:ln>
        </p:spPr>
        <p:txBody>
          <a:bodyPr spcFirstLastPara="1" wrap="square" lIns="182875" tIns="45700" rIns="182875" bIns="45700" anchor="ctr" anchorCtr="0">
            <a:noAutofit/>
          </a:bodyPr>
          <a:lstStyle/>
          <a:p>
            <a:pPr marL="0" marR="0" lvl="0" indent="0" algn="ctr" rtl="0">
              <a:lnSpc>
                <a:spcPct val="125000"/>
              </a:lnSpc>
              <a:spcBef>
                <a:spcPts val="1200"/>
              </a:spcBef>
              <a:spcAft>
                <a:spcPts val="0"/>
              </a:spcAft>
              <a:buClr>
                <a:srgbClr val="000000"/>
              </a:buClr>
              <a:buSzPts val="1600"/>
              <a:buFont typeface="Arial"/>
              <a:buNone/>
            </a:pPr>
            <a:r>
              <a:rPr lang="en-US" sz="1400" b="0" i="0" u="none" strike="noStrike" cap="none">
                <a:solidFill>
                  <a:srgbClr val="000000"/>
                </a:solidFill>
                <a:latin typeface="Public Sans ExtraLight"/>
                <a:ea typeface="Public Sans ExtraLight"/>
                <a:cs typeface="Public Sans ExtraLight"/>
                <a:sym typeface="Public Sans ExtraLight"/>
              </a:rPr>
              <a:t>We are present, transparent, and honest to enable accessible and trustworthy innovation.</a:t>
            </a:r>
            <a:endParaRPr sz="1400" b="0" i="0" u="none" strike="noStrike" cap="none">
              <a:solidFill>
                <a:srgbClr val="000000"/>
              </a:solidFill>
              <a:latin typeface="Public Sans ExtraLight"/>
              <a:ea typeface="Public Sans ExtraLight"/>
              <a:cs typeface="Public Sans ExtraLight"/>
              <a:sym typeface="Public Sans ExtraLight"/>
            </a:endParaRPr>
          </a:p>
        </p:txBody>
      </p:sp>
      <p:sp>
        <p:nvSpPr>
          <p:cNvPr id="243" name="Google Shape;243;p29"/>
          <p:cNvSpPr txBox="1">
            <a:spLocks noGrp="1"/>
          </p:cNvSpPr>
          <p:nvPr>
            <p:ph type="subTitle" idx="3"/>
          </p:nvPr>
        </p:nvSpPr>
        <p:spPr>
          <a:xfrm>
            <a:off x="6195750" y="2145674"/>
            <a:ext cx="2286000" cy="1903200"/>
          </a:xfrm>
          <a:prstGeom prst="rect">
            <a:avLst/>
          </a:prstGeom>
          <a:solidFill>
            <a:srgbClr val="F8F8F8"/>
          </a:solidFill>
          <a:ln>
            <a:noFill/>
          </a:ln>
        </p:spPr>
        <p:txBody>
          <a:bodyPr spcFirstLastPara="1" wrap="square" lIns="182875" tIns="45700" rIns="182875" bIns="45700" anchor="ctr" anchorCtr="0">
            <a:noAutofit/>
          </a:bodyPr>
          <a:lstStyle/>
          <a:p>
            <a:pPr marL="0" marR="0" lvl="0" indent="0" algn="ctr" rtl="0">
              <a:lnSpc>
                <a:spcPct val="125000"/>
              </a:lnSpc>
              <a:spcBef>
                <a:spcPts val="1200"/>
              </a:spcBef>
              <a:spcAft>
                <a:spcPts val="0"/>
              </a:spcAft>
              <a:buClr>
                <a:srgbClr val="000000"/>
              </a:buClr>
              <a:buSzPts val="1600"/>
              <a:buFont typeface="Arial"/>
              <a:buNone/>
            </a:pPr>
            <a:r>
              <a:rPr lang="en-US" sz="1400" b="0" i="0" u="none" strike="noStrike" cap="none">
                <a:solidFill>
                  <a:srgbClr val="000000"/>
                </a:solidFill>
                <a:latin typeface="Public Sans ExtraLight"/>
                <a:ea typeface="Public Sans ExtraLight"/>
                <a:cs typeface="Public Sans ExtraLight"/>
                <a:sym typeface="Public Sans ExtraLight"/>
              </a:rPr>
              <a:t>We grow together and create lasting change for the good of the public and public servants.</a:t>
            </a:r>
            <a:endParaRPr sz="1400" b="0" i="0" u="none" strike="noStrike" cap="none">
              <a:solidFill>
                <a:srgbClr val="000000"/>
              </a:solidFill>
              <a:latin typeface="Public Sans ExtraLight"/>
              <a:ea typeface="Public Sans ExtraLight"/>
              <a:cs typeface="Public Sans ExtraLight"/>
              <a:sym typeface="Public Sans ExtraLight"/>
            </a:endParaRPr>
          </a:p>
        </p:txBody>
      </p:sp>
      <p:sp>
        <p:nvSpPr>
          <p:cNvPr id="244" name="Google Shape;244;p29"/>
          <p:cNvSpPr txBox="1"/>
          <p:nvPr/>
        </p:nvSpPr>
        <p:spPr>
          <a:xfrm>
            <a:off x="358375" y="1104375"/>
            <a:ext cx="7863600" cy="33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400" b="0" i="0" u="none" strike="noStrike" cap="none">
                <a:solidFill>
                  <a:srgbClr val="000000"/>
                </a:solidFill>
                <a:latin typeface="Public Sans"/>
                <a:ea typeface="Public Sans"/>
                <a:cs typeface="Public Sans"/>
                <a:sym typeface="Public Sans"/>
              </a:rPr>
              <a:t>Our Values and </a:t>
            </a:r>
            <a:r>
              <a:rPr lang="en-US" sz="1400" b="0" i="0" u="sng" strike="noStrike" cap="none">
                <a:solidFill>
                  <a:srgbClr val="046B99"/>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Code of Conduct</a:t>
            </a:r>
            <a:r>
              <a:rPr lang="en-US" sz="1400" b="0" i="0" u="none" strike="noStrike" cap="none">
                <a:solidFill>
                  <a:srgbClr val="046B99"/>
                </a:solidFill>
                <a:latin typeface="Public Sans"/>
                <a:ea typeface="Public Sans"/>
                <a:cs typeface="Public Sans"/>
                <a:sym typeface="Public Sans"/>
              </a:rPr>
              <a:t> </a:t>
            </a:r>
            <a:r>
              <a:rPr lang="en-US" sz="1400" b="0" i="0" u="none" strike="noStrike" cap="none">
                <a:solidFill>
                  <a:srgbClr val="000000"/>
                </a:solidFill>
                <a:latin typeface="Public Sans"/>
                <a:ea typeface="Public Sans"/>
                <a:cs typeface="Public Sans"/>
                <a:sym typeface="Public Sans"/>
              </a:rPr>
              <a:t>were created by employees from across the organization:</a:t>
            </a:r>
            <a:endParaRPr sz="1400" b="0" i="0" u="none" strike="noStrike" cap="none">
              <a:solidFill>
                <a:srgbClr val="000000"/>
              </a:solidFill>
              <a:latin typeface="Public Sans"/>
              <a:ea typeface="Public Sans"/>
              <a:cs typeface="Public Sans"/>
              <a:sym typeface="Public Sans"/>
            </a:endParaRPr>
          </a:p>
        </p:txBody>
      </p:sp>
      <p:sp>
        <p:nvSpPr>
          <p:cNvPr id="245" name="Google Shape;245;p29"/>
          <p:cNvSpPr txBox="1">
            <a:spLocks noGrp="1"/>
          </p:cNvSpPr>
          <p:nvPr>
            <p:ph type="sldNum" idx="4294967295"/>
          </p:nvPr>
        </p:nvSpPr>
        <p:spPr>
          <a:xfrm>
            <a:off x="8072739" y="4810489"/>
            <a:ext cx="755400" cy="3330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800"/>
              <a:buFont typeface="Arial"/>
              <a:buNone/>
            </a:pPr>
            <a:r>
              <a:rPr lang="en-US"/>
              <a:t>PAGE </a:t>
            </a: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364200" y="0"/>
            <a:ext cx="8352000" cy="98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b="1">
                <a:solidFill>
                  <a:srgbClr val="005390"/>
                </a:solidFill>
              </a:rPr>
              <a:t>How We Work: Focusing on the User</a:t>
            </a:r>
            <a:endParaRPr sz="3600" b="1">
              <a:solidFill>
                <a:srgbClr val="005390"/>
              </a:solidFill>
            </a:endParaRPr>
          </a:p>
        </p:txBody>
      </p:sp>
      <p:sp>
        <p:nvSpPr>
          <p:cNvPr id="251" name="Google Shape;251;p30"/>
          <p:cNvSpPr txBox="1">
            <a:spLocks noGrp="1"/>
          </p:cNvSpPr>
          <p:nvPr>
            <p:ph type="sldNum" idx="12"/>
          </p:nvPr>
        </p:nvSpPr>
        <p:spPr>
          <a:xfrm>
            <a:off x="8072739" y="4810489"/>
            <a:ext cx="755400" cy="3330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800"/>
              <a:buNone/>
            </a:pPr>
            <a:r>
              <a:rPr lang="en-US"/>
              <a:t>PAGE </a:t>
            </a:r>
            <a:fld id="{00000000-1234-1234-1234-123412341234}" type="slidenum">
              <a:rPr lang="en-US"/>
              <a:t>8</a:t>
            </a:fld>
            <a:endParaRPr/>
          </a:p>
        </p:txBody>
      </p:sp>
      <p:sp>
        <p:nvSpPr>
          <p:cNvPr id="252" name="Google Shape;252;p30"/>
          <p:cNvSpPr/>
          <p:nvPr/>
        </p:nvSpPr>
        <p:spPr>
          <a:xfrm>
            <a:off x="506050" y="1244525"/>
            <a:ext cx="8322000" cy="986100"/>
          </a:xfrm>
          <a:prstGeom prst="rect">
            <a:avLst/>
          </a:prstGeom>
          <a:solidFill>
            <a:srgbClr val="E5FAFF">
              <a:alpha val="64313"/>
            </a:srgbClr>
          </a:solidFill>
          <a:ln>
            <a:noFill/>
          </a:ln>
        </p:spPr>
        <p:txBody>
          <a:bodyPr spcFirstLastPara="1" wrap="square" lIns="274300"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US" sz="1600" b="0" i="0" u="none" strike="noStrike" cap="none">
                <a:solidFill>
                  <a:schemeClr val="dk1"/>
                </a:solidFill>
                <a:latin typeface="Public Sans ExtraLight"/>
                <a:ea typeface="Public Sans ExtraLight"/>
                <a:cs typeface="Public Sans ExtraLight"/>
                <a:sym typeface="Public Sans ExtraLight"/>
              </a:rPr>
              <a:t>Although TTS has always lived by the principles of human-centered design, we are incorporating the user into how we measure value and impact. </a:t>
            </a:r>
            <a:endParaRPr sz="1400" b="0" i="0" u="none" strike="noStrike" cap="none">
              <a:solidFill>
                <a:srgbClr val="000000"/>
              </a:solidFill>
              <a:latin typeface="Public Sans ExtraLight"/>
              <a:ea typeface="Public Sans ExtraLight"/>
              <a:cs typeface="Public Sans ExtraLight"/>
              <a:sym typeface="Public Sans ExtraLight"/>
            </a:endParaRPr>
          </a:p>
        </p:txBody>
      </p:sp>
      <p:sp>
        <p:nvSpPr>
          <p:cNvPr id="253" name="Google Shape;253;p30"/>
          <p:cNvSpPr/>
          <p:nvPr/>
        </p:nvSpPr>
        <p:spPr>
          <a:xfrm>
            <a:off x="506102" y="2372650"/>
            <a:ext cx="8322000" cy="858600"/>
          </a:xfrm>
          <a:prstGeom prst="rect">
            <a:avLst/>
          </a:prstGeom>
          <a:solidFill>
            <a:srgbClr val="E5FAFF">
              <a:alpha val="64313"/>
            </a:srgbClr>
          </a:solidFill>
          <a:ln>
            <a:noFill/>
          </a:ln>
        </p:spPr>
        <p:txBody>
          <a:bodyPr spcFirstLastPara="1" wrap="square" lIns="274300"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latin typeface="Public Sans ExtraLight"/>
                <a:ea typeface="Public Sans ExtraLight"/>
                <a:cs typeface="Public Sans ExtraLight"/>
                <a:sym typeface="Public Sans ExtraLight"/>
              </a:rPr>
              <a:t>We are building on our strengths that we have been delivering for over 50 years.</a:t>
            </a:r>
            <a:endParaRPr sz="1400" b="0" i="0" u="none" strike="noStrike" cap="none">
              <a:solidFill>
                <a:srgbClr val="000000"/>
              </a:solidFill>
              <a:latin typeface="Public Sans ExtraLight"/>
              <a:ea typeface="Public Sans ExtraLight"/>
              <a:cs typeface="Public Sans ExtraLight"/>
              <a:sym typeface="Public Sans ExtraLight"/>
            </a:endParaRPr>
          </a:p>
        </p:txBody>
      </p:sp>
      <p:sp>
        <p:nvSpPr>
          <p:cNvPr id="254" name="Google Shape;254;p30"/>
          <p:cNvSpPr/>
          <p:nvPr/>
        </p:nvSpPr>
        <p:spPr>
          <a:xfrm>
            <a:off x="506102" y="3424575"/>
            <a:ext cx="8322000" cy="858600"/>
          </a:xfrm>
          <a:prstGeom prst="rect">
            <a:avLst/>
          </a:prstGeom>
          <a:solidFill>
            <a:srgbClr val="E5FAFF">
              <a:alpha val="64313"/>
            </a:srgbClr>
          </a:solidFill>
          <a:ln>
            <a:noFill/>
          </a:ln>
        </p:spPr>
        <p:txBody>
          <a:bodyPr spcFirstLastPara="1" wrap="square" lIns="274300"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latin typeface="Public Sans ExtraLight"/>
                <a:ea typeface="Public Sans ExtraLight"/>
                <a:cs typeface="Public Sans ExtraLight"/>
                <a:sym typeface="Public Sans ExtraLight"/>
              </a:rPr>
              <a:t>We define customer experience as looking at the human and not at the data.</a:t>
            </a:r>
            <a:endParaRPr sz="1400" b="0" i="0" u="none" strike="noStrike" cap="none">
              <a:solidFill>
                <a:srgbClr val="000000"/>
              </a:solidFill>
              <a:latin typeface="Public Sans ExtraLight"/>
              <a:ea typeface="Public Sans ExtraLight"/>
              <a:cs typeface="Public Sans ExtraLight"/>
              <a:sym typeface="Public Sans Extra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31"/>
          <p:cNvSpPr txBox="1">
            <a:spLocks noGrp="1"/>
          </p:cNvSpPr>
          <p:nvPr>
            <p:ph type="title"/>
          </p:nvPr>
        </p:nvSpPr>
        <p:spPr>
          <a:xfrm>
            <a:off x="211800" y="76200"/>
            <a:ext cx="4832700" cy="98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b="1">
                <a:solidFill>
                  <a:srgbClr val="005390"/>
                </a:solidFill>
              </a:rPr>
              <a:t>How We Work: Equity at TTS</a:t>
            </a:r>
            <a:endParaRPr sz="3600" b="1">
              <a:solidFill>
                <a:srgbClr val="005390"/>
              </a:solidFill>
            </a:endParaRPr>
          </a:p>
        </p:txBody>
      </p:sp>
      <p:sp>
        <p:nvSpPr>
          <p:cNvPr id="260" name="Google Shape;260;p31"/>
          <p:cNvSpPr txBox="1">
            <a:spLocks noGrp="1"/>
          </p:cNvSpPr>
          <p:nvPr>
            <p:ph type="sldNum" idx="12"/>
          </p:nvPr>
        </p:nvSpPr>
        <p:spPr>
          <a:xfrm>
            <a:off x="8072739" y="4810489"/>
            <a:ext cx="755400" cy="33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800"/>
              <a:buFont typeface="Arial"/>
              <a:buNone/>
            </a:pPr>
            <a:r>
              <a:rPr lang="en-US"/>
              <a:t>PAGE </a:t>
            </a:r>
            <a:fld id="{00000000-1234-1234-1234-123412341234}" type="slidenum">
              <a:rPr lang="en-US"/>
              <a:t>9</a:t>
            </a:fld>
            <a:endParaRPr/>
          </a:p>
        </p:txBody>
      </p:sp>
      <p:sp>
        <p:nvSpPr>
          <p:cNvPr id="261" name="Google Shape;261;p31"/>
          <p:cNvSpPr txBox="1"/>
          <p:nvPr/>
        </p:nvSpPr>
        <p:spPr>
          <a:xfrm>
            <a:off x="364200" y="1127775"/>
            <a:ext cx="3709200" cy="1281300"/>
          </a:xfrm>
          <a:prstGeom prst="rect">
            <a:avLst/>
          </a:prstGeom>
          <a:noFill/>
          <a:ln>
            <a:noFill/>
          </a:ln>
        </p:spPr>
        <p:txBody>
          <a:bodyPr spcFirstLastPara="1" wrap="square" lIns="91425" tIns="91425" rIns="91425" bIns="91425"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1500" b="0" i="0" u="none" strike="noStrike" cap="none">
                <a:solidFill>
                  <a:schemeClr val="dk1"/>
                </a:solidFill>
                <a:latin typeface="Public Sans ExtraLight"/>
                <a:ea typeface="Public Sans ExtraLight"/>
                <a:cs typeface="Public Sans ExtraLight"/>
                <a:sym typeface="Public Sans ExtraLight"/>
              </a:rPr>
              <a:t>Putting equity in all that we do, TTS sees this not only internally in our hiring and growth but also in what we buy and build for our partners.  </a:t>
            </a:r>
            <a:endParaRPr sz="1500" b="0" i="0" u="none" strike="noStrike" cap="none">
              <a:solidFill>
                <a:srgbClr val="000000"/>
              </a:solidFill>
              <a:latin typeface="Public Sans ExtraLight"/>
              <a:ea typeface="Public Sans ExtraLight"/>
              <a:cs typeface="Public Sans ExtraLight"/>
              <a:sym typeface="Public Sans ExtraLight"/>
            </a:endParaRPr>
          </a:p>
        </p:txBody>
      </p:sp>
      <p:sp>
        <p:nvSpPr>
          <p:cNvPr id="262" name="Google Shape;262;p31"/>
          <p:cNvSpPr txBox="1"/>
          <p:nvPr/>
        </p:nvSpPr>
        <p:spPr>
          <a:xfrm>
            <a:off x="364200" y="2631950"/>
            <a:ext cx="3660000" cy="1858500"/>
          </a:xfrm>
          <a:prstGeom prst="rect">
            <a:avLst/>
          </a:prstGeom>
          <a:noFill/>
          <a:ln>
            <a:noFill/>
          </a:ln>
        </p:spPr>
        <p:txBody>
          <a:bodyPr spcFirstLastPara="1" wrap="square" lIns="91425" tIns="91425" rIns="91425" bIns="91425" anchor="t" anchorCtr="0">
            <a:spAutoFit/>
          </a:bodyPr>
          <a:lstStyle/>
          <a:p>
            <a:pPr marL="0" marR="0" lvl="0" indent="0" algn="l" rtl="0">
              <a:lnSpc>
                <a:spcPct val="125000"/>
              </a:lnSpc>
              <a:spcBef>
                <a:spcPts val="0"/>
              </a:spcBef>
              <a:spcAft>
                <a:spcPts val="0"/>
              </a:spcAft>
              <a:buClr>
                <a:srgbClr val="000000"/>
              </a:buClr>
              <a:buSzPts val="1500"/>
              <a:buFont typeface="Arial"/>
              <a:buNone/>
            </a:pPr>
            <a:r>
              <a:rPr lang="en-US" sz="1500" b="0" i="0" u="none" strike="noStrike" cap="none">
                <a:solidFill>
                  <a:schemeClr val="dk1"/>
                </a:solidFill>
                <a:latin typeface="Public Sans ExtraLight"/>
                <a:ea typeface="Public Sans ExtraLight"/>
                <a:cs typeface="Public Sans ExtraLight"/>
                <a:sym typeface="Public Sans ExtraLight"/>
              </a:rPr>
              <a:t>By prioritizing an equity-focused, people-centered approach to our design practices, we can proactively reduce negative impacts and improve usability and accessibility of our products for the user.</a:t>
            </a:r>
            <a:endParaRPr sz="1500" b="0" i="0" u="none" strike="noStrike" cap="none">
              <a:solidFill>
                <a:srgbClr val="046B99"/>
              </a:solidFill>
              <a:latin typeface="Public Sans ExtraLight"/>
              <a:ea typeface="Public Sans ExtraLight"/>
              <a:cs typeface="Public Sans ExtraLight"/>
              <a:sym typeface="Public Sans ExtraLight"/>
            </a:endParaRPr>
          </a:p>
        </p:txBody>
      </p:sp>
      <p:pic>
        <p:nvPicPr>
          <p:cNvPr id="263" name="Google Shape;263;p31">
            <a:extLst>
              <a:ext uri="{C183D7F6-B498-43B3-948B-1728B52AA6E4}">
                <adec:decorative xmlns:adec="http://schemas.microsoft.com/office/drawing/2017/decorative" val="1"/>
              </a:ext>
            </a:extLst>
          </p:cNvPr>
          <p:cNvPicPr preferRelativeResize="0"/>
          <p:nvPr/>
        </p:nvPicPr>
        <p:blipFill rotWithShape="1">
          <a:blip r:embed="rId3">
            <a:alphaModFix/>
          </a:blip>
          <a:srcRect l="-3642" t="4260" r="8548"/>
          <a:stretch/>
        </p:blipFill>
        <p:spPr>
          <a:xfrm>
            <a:off x="3302400" y="0"/>
            <a:ext cx="5841600" cy="4490450"/>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1904</Words>
  <Application>Microsoft Office PowerPoint</Application>
  <PresentationFormat>On-screen Show (16:9)</PresentationFormat>
  <Paragraphs>190</Paragraphs>
  <Slides>18</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Open Sans</vt:lpstr>
      <vt:lpstr>Public Sans</vt:lpstr>
      <vt:lpstr>Roboto Light</vt:lpstr>
      <vt:lpstr>Helvetica Neue</vt:lpstr>
      <vt:lpstr>Source Sans Pro</vt:lpstr>
      <vt:lpstr>Helvetica Neue Light</vt:lpstr>
      <vt:lpstr>Arial</vt:lpstr>
      <vt:lpstr>Public Sans ExtraLight</vt:lpstr>
      <vt:lpstr>Roboto</vt:lpstr>
      <vt:lpstr>Calibri</vt:lpstr>
      <vt:lpstr>Public Sans Light</vt:lpstr>
      <vt:lpstr>Lato</vt:lpstr>
      <vt:lpstr>Blank Presentation</vt:lpstr>
      <vt:lpstr>Small Business Works 2022: Technology Transformation Services Overview  </vt:lpstr>
      <vt:lpstr>Technology Transformation Services (TTS) Overview</vt:lpstr>
      <vt:lpstr>TTS Overview</vt:lpstr>
      <vt:lpstr>TTS Strategy: Our North Star</vt:lpstr>
      <vt:lpstr>TTS Strategy: We are Pivoting</vt:lpstr>
      <vt:lpstr>How TTS Delivers</vt:lpstr>
      <vt:lpstr>TTS Values &amp; Code of Conduct</vt:lpstr>
      <vt:lpstr>How We Work: Focusing on the User</vt:lpstr>
      <vt:lpstr>How We Work: Equity at TTS</vt:lpstr>
      <vt:lpstr>TTS Products and Services </vt:lpstr>
      <vt:lpstr>How TTS Delivers</vt:lpstr>
      <vt:lpstr>Login.gov</vt:lpstr>
      <vt:lpstr>SHARED PLATFORMS</vt:lpstr>
      <vt:lpstr>TALENT &amp; COMMUNITIES</vt:lpstr>
      <vt:lpstr>TTS Support to the PMA </vt:lpstr>
      <vt:lpstr>TTS and PMA’s Priority Area 2 Delivering Excellent, Equitable, and Secure Federal Services and Customer Experience</vt:lpstr>
      <vt:lpstr>Questions and Answers</vt:lpstr>
      <vt:lpstr>Thank You!   POWERED BY  TECHNOLOGY TRANSFORMATION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Works 2022: Technology Transformation Services Overview  </dc:title>
  <cp:lastModifiedBy>YolandaGJohnson</cp:lastModifiedBy>
  <cp:revision>1</cp:revision>
  <dcterms:modified xsi:type="dcterms:W3CDTF">2022-07-27T20:05:53Z</dcterms:modified>
</cp:coreProperties>
</file>