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2"/>
  </p:notesMasterIdLst>
  <p:handoutMasterIdLst>
    <p:handoutMasterId r:id="rId33"/>
  </p:handoutMasterIdLst>
  <p:sldIdLst>
    <p:sldId id="256" r:id="rId2"/>
    <p:sldId id="356" r:id="rId3"/>
    <p:sldId id="362" r:id="rId4"/>
    <p:sldId id="281" r:id="rId5"/>
    <p:sldId id="299" r:id="rId6"/>
    <p:sldId id="355" r:id="rId7"/>
    <p:sldId id="358" r:id="rId8"/>
    <p:sldId id="359" r:id="rId9"/>
    <p:sldId id="360" r:id="rId10"/>
    <p:sldId id="361" r:id="rId11"/>
    <p:sldId id="352" r:id="rId12"/>
    <p:sldId id="345" r:id="rId13"/>
    <p:sldId id="344" r:id="rId14"/>
    <p:sldId id="351" r:id="rId15"/>
    <p:sldId id="347" r:id="rId16"/>
    <p:sldId id="348" r:id="rId17"/>
    <p:sldId id="260" r:id="rId18"/>
    <p:sldId id="267" r:id="rId19"/>
    <p:sldId id="300" r:id="rId20"/>
    <p:sldId id="353" r:id="rId21"/>
    <p:sldId id="262" r:id="rId22"/>
    <p:sldId id="265" r:id="rId23"/>
    <p:sldId id="350" r:id="rId24"/>
    <p:sldId id="259" r:id="rId25"/>
    <p:sldId id="328" r:id="rId26"/>
    <p:sldId id="333" r:id="rId27"/>
    <p:sldId id="323" r:id="rId28"/>
    <p:sldId id="263" r:id="rId29"/>
    <p:sldId id="349" r:id="rId30"/>
    <p:sldId id="278"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13C88"/>
    <a:srgbClr val="003399"/>
    <a:srgbClr val="FFFFFF"/>
    <a:srgbClr val="A50021"/>
    <a:srgbClr val="5F93D3"/>
    <a:srgbClr val="4283BE"/>
    <a:srgbClr val="336699"/>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1609" autoAdjust="0"/>
  </p:normalViewPr>
  <p:slideViewPr>
    <p:cSldViewPr>
      <p:cViewPr>
        <p:scale>
          <a:sx n="60" d="100"/>
          <a:sy n="60" d="100"/>
        </p:scale>
        <p:origin x="-2466" y="-75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1" name="Rectangle 3"/>
          <p:cNvSpPr>
            <a:spLocks noGrp="1" noChangeArrowheads="1"/>
          </p:cNvSpPr>
          <p:nvPr>
            <p:ph type="dt" sz="quarter"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New Roman" pitchFamily="18" charset="0"/>
              </a:defRPr>
            </a:lvl1pPr>
          </a:lstStyle>
          <a:p>
            <a:endParaRPr lang="en-US" dirty="0"/>
          </a:p>
        </p:txBody>
      </p:sp>
      <p:sp>
        <p:nvSpPr>
          <p:cNvPr id="78852" name="Rectangle 4"/>
          <p:cNvSpPr>
            <a:spLocks noGrp="1" noChangeArrowheads="1"/>
          </p:cNvSpPr>
          <p:nvPr>
            <p:ph type="ftr" sz="quarter" idx="2"/>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3" name="Rectangle 5"/>
          <p:cNvSpPr>
            <a:spLocks noGrp="1" noChangeArrowheads="1"/>
          </p:cNvSpPr>
          <p:nvPr>
            <p:ph type="sldNum" sz="quarter" idx="3"/>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New Roman" pitchFamily="18" charset="0"/>
              </a:defRPr>
            </a:lvl1pPr>
          </a:lstStyle>
          <a:p>
            <a:fld id="{75380004-3411-4FA8-9C9F-E0D706A087F1}" type="slidenum">
              <a:rPr lang="en-US"/>
              <a:pPr/>
              <a:t>‹#›</a:t>
            </a:fld>
            <a:endParaRPr lang="en-US" dirty="0"/>
          </a:p>
        </p:txBody>
      </p:sp>
    </p:spTree>
    <p:extLst>
      <p:ext uri="{BB962C8B-B14F-4D97-AF65-F5344CB8AC3E}">
        <p14:creationId xmlns="" xmlns:p14="http://schemas.microsoft.com/office/powerpoint/2010/main" val="152669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pitchFamily="18" charset="0"/>
              </a:defRPr>
            </a:lvl1pPr>
          </a:lstStyle>
          <a:p>
            <a:endParaRPr lang="en-US" dirty="0"/>
          </a:p>
        </p:txBody>
      </p:sp>
      <p:sp>
        <p:nvSpPr>
          <p:cNvPr id="6147" name="Rectangle 3"/>
          <p:cNvSpPr>
            <a:spLocks noGrp="1" noChangeArrowheads="1"/>
          </p:cNvSpPr>
          <p:nvPr>
            <p:ph type="dt"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826" y="4415791"/>
            <a:ext cx="5140749" cy="418338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pitchFamily="18" charset="0"/>
              </a:defRPr>
            </a:lvl1pPr>
          </a:lstStyle>
          <a:p>
            <a:endParaRPr lang="en-US" dirty="0"/>
          </a:p>
        </p:txBody>
      </p:sp>
      <p:sp>
        <p:nvSpPr>
          <p:cNvPr id="6151" name="Rectangle 7"/>
          <p:cNvSpPr>
            <a:spLocks noGrp="1" noChangeArrowheads="1"/>
          </p:cNvSpPr>
          <p:nvPr>
            <p:ph type="sldNum" sz="quarter" idx="5"/>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pitchFamily="18" charset="0"/>
              </a:defRPr>
            </a:lvl1pPr>
          </a:lstStyle>
          <a:p>
            <a:fld id="{BA0E1374-4574-4D8A-8584-918267CBCC12}" type="slidenum">
              <a:rPr lang="en-US"/>
              <a:pPr/>
              <a:t>‹#›</a:t>
            </a:fld>
            <a:endParaRPr lang="en-US" dirty="0"/>
          </a:p>
        </p:txBody>
      </p:sp>
    </p:spTree>
    <p:extLst>
      <p:ext uri="{BB962C8B-B14F-4D97-AF65-F5344CB8AC3E}">
        <p14:creationId xmlns="" xmlns:p14="http://schemas.microsoft.com/office/powerpoint/2010/main" val="3672286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kern="1200" dirty="0" smtClean="0">
              <a:solidFill>
                <a:schemeClr val="tx1"/>
              </a:solidFill>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pa.gov/ogd/sdd/isdc.htm" TargetMode="External"/><Relationship Id="rId2" Type="http://schemas.openxmlformats.org/officeDocument/2006/relationships/hyperlink" Target="http://www.sam.gov/" TargetMode="Externa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304800" y="3733800"/>
            <a:ext cx="7827963" cy="21336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578485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9" name="Rectangle 27"/>
          <p:cNvSpPr>
            <a:spLocks noChangeArrowheads="1"/>
          </p:cNvSpPr>
          <p:nvPr/>
        </p:nvSpPr>
        <p:spPr bwMode="auto">
          <a:xfrm>
            <a:off x="304800" y="1828800"/>
            <a:ext cx="8534400" cy="7620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lgn="ctr">
              <a:spcBef>
                <a:spcPts val="0"/>
              </a:spcBef>
            </a:pPr>
            <a:endParaRPr lang="en-US" sz="3200" dirty="0" smtClean="0">
              <a:solidFill>
                <a:schemeClr val="bg1"/>
              </a:solidFill>
              <a:latin typeface="Times New Roman" pitchFamily="18" charset="0"/>
              <a:cs typeface="Times New Roman" pitchFamily="18" charset="0"/>
            </a:endParaRPr>
          </a:p>
        </p:txBody>
      </p:sp>
      <p:sp>
        <p:nvSpPr>
          <p:cNvPr id="5" name="TextBox 4"/>
          <p:cNvSpPr txBox="1"/>
          <p:nvPr/>
        </p:nvSpPr>
        <p:spPr>
          <a:xfrm>
            <a:off x="797957" y="1676400"/>
            <a:ext cx="7727886" cy="1015663"/>
          </a:xfrm>
          <a:prstGeom prst="rect">
            <a:avLst/>
          </a:prstGeom>
          <a:noFill/>
        </p:spPr>
        <p:txBody>
          <a:bodyPr wrap="none" rtlCol="0">
            <a:spAutoFit/>
          </a:bodyPr>
          <a:lstStyle/>
          <a:p>
            <a:pPr algn="ctr"/>
            <a:r>
              <a:rPr lang="en-US" sz="3000" dirty="0" smtClean="0">
                <a:solidFill>
                  <a:srgbClr val="FFFFFF"/>
                </a:solidFill>
                <a:latin typeface="+mj-lt"/>
              </a:rPr>
              <a:t>Thinking Through the Suspension &amp; Debarment </a:t>
            </a:r>
          </a:p>
          <a:p>
            <a:pPr algn="ctr"/>
            <a:r>
              <a:rPr lang="en-US" sz="3000" dirty="0" smtClean="0">
                <a:solidFill>
                  <a:srgbClr val="FFFFFF"/>
                </a:solidFill>
                <a:latin typeface="+mj-lt"/>
              </a:rPr>
              <a:t> Implications of  FCPA Violations</a:t>
            </a:r>
            <a:endParaRPr lang="en-US" sz="3000" dirty="0">
              <a:solidFill>
                <a:srgbClr val="FFFFFF"/>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69225" cy="584775"/>
          </a:xfrm>
        </p:spPr>
        <p:txBody>
          <a:bodyPr/>
          <a:lstStyle/>
          <a:p>
            <a:pPr algn="ctr"/>
            <a:r>
              <a:rPr lang="en-US" dirty="0" smtClean="0"/>
              <a:t>Disclosure Practices - Voluntary</a:t>
            </a:r>
            <a:endParaRPr lang="en-US" dirty="0"/>
          </a:p>
        </p:txBody>
      </p:sp>
      <p:sp>
        <p:nvSpPr>
          <p:cNvPr id="3" name="Content Placeholder 2"/>
          <p:cNvSpPr>
            <a:spLocks noGrp="1"/>
          </p:cNvSpPr>
          <p:nvPr>
            <p:ph idx="1"/>
          </p:nvPr>
        </p:nvSpPr>
        <p:spPr>
          <a:xfrm>
            <a:off x="914400" y="1676400"/>
            <a:ext cx="7769225" cy="3200400"/>
          </a:xfrm>
        </p:spPr>
        <p:txBody>
          <a:bodyPr/>
          <a:lstStyle/>
          <a:p>
            <a:pPr>
              <a:buClr>
                <a:srgbClr val="003399"/>
              </a:buClr>
            </a:pPr>
            <a:r>
              <a:rPr lang="en-US" dirty="0" smtClean="0"/>
              <a:t>Voluntary Disclosures</a:t>
            </a:r>
          </a:p>
          <a:p>
            <a:pPr lvl="1">
              <a:buClr>
                <a:srgbClr val="003399"/>
              </a:buClr>
            </a:pPr>
            <a:r>
              <a:rPr lang="en-US" dirty="0" smtClean="0"/>
              <a:t>If no mandatory disclosure obligation, assess whether it would be beneficial to make a voluntary disclosure</a:t>
            </a:r>
          </a:p>
          <a:p>
            <a:pPr lvl="1">
              <a:buClr>
                <a:srgbClr val="003399"/>
              </a:buClr>
            </a:pPr>
            <a:r>
              <a:rPr lang="en-US" dirty="0" smtClean="0"/>
              <a:t>Consider disclosing to the SDO events that are likely to raise present responsibility concerns even if they do not fall within the mandatory disclosure rule</a:t>
            </a:r>
          </a:p>
          <a:p>
            <a:pPr lvl="1">
              <a:buClr>
                <a:srgbClr val="003399"/>
              </a:buClr>
            </a:pPr>
            <a:r>
              <a:rPr lang="en-US" dirty="0" smtClean="0"/>
              <a:t>When making a voluntary disclosure, treat it as formally as a mandatory disclosure with the same considerations in mind</a:t>
            </a:r>
          </a:p>
          <a:p>
            <a:pPr lvl="1">
              <a:buClr>
                <a:srgbClr val="003399"/>
              </a:buClr>
            </a:pPr>
            <a:r>
              <a:rPr lang="en-US" dirty="0" smtClean="0"/>
              <a:t>Disclosures should be complete; vague or incomplete disclosures are likely to trigger further review and/or investigation and may dissipate the benefits of making the disclosure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What Happens if a Contractor Does Not Make a Disclosure?</a:t>
            </a:r>
            <a:endParaRPr lang="en-US" dirty="0"/>
          </a:p>
        </p:txBody>
      </p:sp>
      <p:sp>
        <p:nvSpPr>
          <p:cNvPr id="3" name="Content Placeholder 2"/>
          <p:cNvSpPr>
            <a:spLocks noGrp="1"/>
          </p:cNvSpPr>
          <p:nvPr>
            <p:ph idx="1"/>
          </p:nvPr>
        </p:nvSpPr>
        <p:spPr>
          <a:xfrm>
            <a:off x="533400" y="2514600"/>
            <a:ext cx="7769225" cy="3048000"/>
          </a:xfrm>
        </p:spPr>
        <p:txBody>
          <a:bodyPr/>
          <a:lstStyle/>
          <a:p>
            <a:pPr>
              <a:buClr>
                <a:srgbClr val="003399"/>
              </a:buClr>
            </a:pPr>
            <a:r>
              <a:rPr lang="en-US" dirty="0" smtClean="0">
                <a:cs typeface="Times New Roman" pitchFamily="18" charset="0"/>
              </a:rPr>
              <a:t>Suspension and Debarment Officials frequently receive Reports of Investigation from agency Offices of Inspector General that detail alleged or proven wrongdoings by contractors or settlement agreements between contractor and US Government</a:t>
            </a:r>
          </a:p>
          <a:p>
            <a:pPr>
              <a:buClr>
                <a:srgbClr val="003399"/>
              </a:buClr>
            </a:pPr>
            <a:r>
              <a:rPr lang="en-US" dirty="0" smtClean="0">
                <a:cs typeface="Times New Roman" pitchFamily="18" charset="0"/>
              </a:rPr>
              <a:t>Suspension and Debarment Official will review report, and if necessary, engage contractor by:</a:t>
            </a:r>
          </a:p>
          <a:p>
            <a:pPr lvl="1">
              <a:buClr>
                <a:srgbClr val="003399"/>
              </a:buClr>
            </a:pPr>
            <a:r>
              <a:rPr lang="en-US" i="1" dirty="0" smtClean="0">
                <a:cs typeface="Times New Roman" pitchFamily="18" charset="0"/>
              </a:rPr>
              <a:t>Exploratory Letter</a:t>
            </a:r>
            <a:r>
              <a:rPr lang="en-US" dirty="0" smtClean="0">
                <a:cs typeface="Times New Roman" pitchFamily="18" charset="0"/>
              </a:rPr>
              <a:t>: Show Cause Letter, Request for Information</a:t>
            </a:r>
          </a:p>
          <a:p>
            <a:pPr lvl="1">
              <a:buClr>
                <a:srgbClr val="003399"/>
              </a:buClr>
            </a:pPr>
            <a:r>
              <a:rPr lang="en-US" i="1" dirty="0" smtClean="0">
                <a:cs typeface="Times New Roman" pitchFamily="18" charset="0"/>
              </a:rPr>
              <a:t>Exclusionary Letter</a:t>
            </a:r>
            <a:r>
              <a:rPr lang="en-US" dirty="0" smtClean="0">
                <a:cs typeface="Times New Roman" pitchFamily="18" charset="0"/>
              </a:rPr>
              <a:t>: Suspension or Proposal for Debarment Notice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584775"/>
          </a:xfrm>
        </p:spPr>
        <p:txBody>
          <a:bodyPr/>
          <a:lstStyle/>
          <a:p>
            <a:pPr algn="ctr"/>
            <a:r>
              <a:rPr lang="en-US" dirty="0" smtClean="0"/>
              <a:t>Lead Agency Determination</a:t>
            </a:r>
            <a:endParaRPr lang="en-US" dirty="0"/>
          </a:p>
        </p:txBody>
      </p:sp>
      <p:sp>
        <p:nvSpPr>
          <p:cNvPr id="3" name="Content Placeholder 2"/>
          <p:cNvSpPr>
            <a:spLocks noGrp="1"/>
          </p:cNvSpPr>
          <p:nvPr>
            <p:ph idx="1"/>
          </p:nvPr>
        </p:nvSpPr>
        <p:spPr>
          <a:xfrm>
            <a:off x="457200" y="1828800"/>
            <a:ext cx="7769225" cy="3048000"/>
          </a:xfrm>
        </p:spPr>
        <p:txBody>
          <a:bodyPr/>
          <a:lstStyle/>
          <a:p>
            <a:pPr>
              <a:buClr>
                <a:srgbClr val="003399"/>
              </a:buClr>
            </a:pPr>
            <a:r>
              <a:rPr lang="en-US" dirty="0" smtClean="0"/>
              <a:t>Process of coordination among Agencies through the Interagency Suspension &amp; Debarment Committee (ISDC) to ensure that the most appropriate agency, the one with the strongest nexus to the company/ issue, receives the disclosure</a:t>
            </a:r>
          </a:p>
          <a:p>
            <a:pPr lvl="1">
              <a:buClr>
                <a:srgbClr val="003399"/>
              </a:buClr>
            </a:pPr>
            <a:r>
              <a:rPr lang="en-US" b="1" dirty="0" smtClean="0"/>
              <a:t>Nexus Considerations</a:t>
            </a:r>
            <a:r>
              <a:rPr lang="en-US" dirty="0" smtClean="0"/>
              <a:t>: </a:t>
            </a:r>
          </a:p>
          <a:p>
            <a:pPr lvl="2">
              <a:buClr>
                <a:srgbClr val="003399"/>
              </a:buClr>
            </a:pPr>
            <a:r>
              <a:rPr lang="en-US" dirty="0" smtClean="0"/>
              <a:t>Current and past contracts and subcontracts- volume and dollar amount</a:t>
            </a:r>
          </a:p>
          <a:p>
            <a:pPr lvl="2">
              <a:buClr>
                <a:srgbClr val="003399"/>
              </a:buClr>
            </a:pPr>
            <a:r>
              <a:rPr lang="en-US" dirty="0" smtClean="0"/>
              <a:t>Specific statutory authority</a:t>
            </a:r>
          </a:p>
          <a:p>
            <a:pPr lvl="2">
              <a:buClr>
                <a:srgbClr val="003399"/>
              </a:buClr>
            </a:pPr>
            <a:r>
              <a:rPr lang="en-US" dirty="0" smtClean="0"/>
              <a:t>Nature of (alleged) violation</a:t>
            </a:r>
          </a:p>
          <a:p>
            <a:pPr lvl="2">
              <a:buClr>
                <a:srgbClr val="003399"/>
              </a:buClr>
            </a:pPr>
            <a:r>
              <a:rPr lang="en-US" dirty="0" smtClean="0"/>
              <a:t>Whether (alleged) violation occurred on a particular contract or subcontract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69225" cy="1077218"/>
          </a:xfrm>
        </p:spPr>
        <p:txBody>
          <a:bodyPr/>
          <a:lstStyle/>
          <a:p>
            <a:pPr algn="ctr"/>
            <a:r>
              <a:rPr lang="en-US" dirty="0" smtClean="0"/>
              <a:t>Engaging the Suspension &amp;Debarment Official (SDO)</a:t>
            </a:r>
            <a:endParaRPr lang="en-US" dirty="0"/>
          </a:p>
        </p:txBody>
      </p:sp>
      <p:sp>
        <p:nvSpPr>
          <p:cNvPr id="3" name="Content Placeholder 2"/>
          <p:cNvSpPr>
            <a:spLocks noGrp="1"/>
          </p:cNvSpPr>
          <p:nvPr>
            <p:ph idx="1"/>
          </p:nvPr>
        </p:nvSpPr>
        <p:spPr>
          <a:xfrm>
            <a:off x="838200" y="2209800"/>
            <a:ext cx="7769225" cy="3200400"/>
          </a:xfrm>
        </p:spPr>
        <p:txBody>
          <a:bodyPr/>
          <a:lstStyle/>
          <a:p>
            <a:pPr>
              <a:buClr>
                <a:srgbClr val="003399"/>
              </a:buClr>
            </a:pPr>
            <a:r>
              <a:rPr lang="en-US" dirty="0" smtClean="0"/>
              <a:t>Know who your lead agency SDO is likely to be before non-compliance events occur </a:t>
            </a:r>
          </a:p>
          <a:p>
            <a:pPr>
              <a:buClr>
                <a:srgbClr val="003399"/>
              </a:buClr>
            </a:pPr>
            <a:r>
              <a:rPr lang="en-US" dirty="0" smtClean="0"/>
              <a:t>Make disclosures and engage the SDO early and often!</a:t>
            </a:r>
          </a:p>
          <a:p>
            <a:pPr>
              <a:buClr>
                <a:srgbClr val="003399"/>
              </a:buClr>
            </a:pPr>
            <a:r>
              <a:rPr lang="en-US" dirty="0" smtClean="0"/>
              <a:t>Even if the FCPA (alleged) violation did not occur in relation to a Federal Government contract or subcontract, does the company do any Federal business?</a:t>
            </a:r>
          </a:p>
          <a:p>
            <a:pPr lvl="1">
              <a:buClr>
                <a:srgbClr val="003399"/>
              </a:buClr>
            </a:pPr>
            <a:r>
              <a:rPr lang="en-US" dirty="0" smtClean="0"/>
              <a:t>If so, contractor should meet with SDO as the (alleged) violation may be a basis for suspension and debarment action</a:t>
            </a:r>
          </a:p>
          <a:p>
            <a:pPr>
              <a:buClr>
                <a:srgbClr val="003399"/>
              </a:buClr>
            </a:pPr>
            <a:r>
              <a:rPr lang="en-US" dirty="0" smtClean="0"/>
              <a:t>Company should decide whether or not to engage outside counsel to handle matters before SDO</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769225" cy="584775"/>
          </a:xfrm>
        </p:spPr>
        <p:txBody>
          <a:bodyPr/>
          <a:lstStyle/>
          <a:p>
            <a:pPr algn="ctr"/>
            <a:r>
              <a:rPr lang="en-US" dirty="0" smtClean="0"/>
              <a:t>Engaging the SDO, Cont’d</a:t>
            </a:r>
            <a:endParaRPr lang="en-US" dirty="0"/>
          </a:p>
        </p:txBody>
      </p:sp>
      <p:sp>
        <p:nvSpPr>
          <p:cNvPr id="3" name="Content Placeholder 2"/>
          <p:cNvSpPr>
            <a:spLocks noGrp="1"/>
          </p:cNvSpPr>
          <p:nvPr>
            <p:ph idx="1"/>
          </p:nvPr>
        </p:nvSpPr>
        <p:spPr>
          <a:xfrm>
            <a:off x="609600" y="2057400"/>
            <a:ext cx="7769225" cy="3200400"/>
          </a:xfrm>
        </p:spPr>
        <p:txBody>
          <a:bodyPr/>
          <a:lstStyle/>
          <a:p>
            <a:endParaRPr lang="en-US" dirty="0" smtClean="0"/>
          </a:p>
          <a:p>
            <a:pPr marL="342900" lvl="1" indent="-342900">
              <a:buClr>
                <a:srgbClr val="003399"/>
              </a:buClr>
              <a:buFont typeface="Wingdings" pitchFamily="2" charset="2"/>
              <a:buChar char="Ø"/>
            </a:pPr>
            <a:r>
              <a:rPr lang="en-US" dirty="0" smtClean="0"/>
              <a:t>Be candid and complete in communications with SDO </a:t>
            </a:r>
          </a:p>
          <a:p>
            <a:pPr marL="342900" lvl="1" indent="-342900">
              <a:buClr>
                <a:srgbClr val="003399"/>
              </a:buClr>
              <a:buNone/>
            </a:pPr>
            <a:endParaRPr lang="en-US" dirty="0" smtClean="0"/>
          </a:p>
          <a:p>
            <a:pPr marL="342900" lvl="1" indent="-342900">
              <a:buClr>
                <a:srgbClr val="003399"/>
              </a:buClr>
              <a:buFont typeface="Wingdings" pitchFamily="2" charset="2"/>
              <a:buChar char="Ø"/>
            </a:pPr>
            <a:r>
              <a:rPr lang="en-US" dirty="0" smtClean="0"/>
              <a:t>Keep the SDO informed of developments </a:t>
            </a:r>
          </a:p>
          <a:p>
            <a:pPr marL="342900" lvl="1" indent="-342900">
              <a:buClr>
                <a:srgbClr val="003399"/>
              </a:buClr>
              <a:buNone/>
            </a:pPr>
            <a:endParaRPr lang="en-US" dirty="0" smtClean="0"/>
          </a:p>
          <a:p>
            <a:pPr marL="342900" lvl="1" indent="-342900">
              <a:buClr>
                <a:srgbClr val="003399"/>
              </a:buClr>
              <a:buFont typeface="Wingdings" pitchFamily="2" charset="2"/>
              <a:buChar char="Ø"/>
            </a:pPr>
            <a:r>
              <a:rPr lang="en-US" dirty="0" smtClean="0"/>
              <a:t>Identify and address compliance issues before meeting with the SDO</a:t>
            </a:r>
          </a:p>
          <a:p>
            <a:pPr marL="342900" lvl="1" indent="-342900">
              <a:buClr>
                <a:srgbClr val="003399"/>
              </a:buClr>
              <a:buNone/>
            </a:pPr>
            <a:endParaRPr lang="en-US" dirty="0" smtClean="0"/>
          </a:p>
          <a:p>
            <a:pPr marL="342900" lvl="1" indent="-342900">
              <a:buClr>
                <a:srgbClr val="003399"/>
              </a:buClr>
              <a:buFont typeface="Wingdings" pitchFamily="2" charset="2"/>
              <a:buChar char="Ø"/>
            </a:pPr>
            <a:r>
              <a:rPr lang="en-US" dirty="0" smtClean="0"/>
              <a:t>Invite the SDO to maintain an open line of communication with the company </a:t>
            </a:r>
          </a:p>
          <a:p>
            <a:pPr marL="342900" lvl="1" indent="-342900">
              <a:buClr>
                <a:srgbClr val="003399"/>
              </a:buClr>
              <a:buFont typeface="Wingdings" pitchFamily="2" charset="2"/>
              <a:buChar char="Ø"/>
            </a:pPr>
            <a:endParaRPr lang="en-US" dirty="0" smtClean="0"/>
          </a:p>
          <a:p>
            <a:pPr>
              <a:buClr>
                <a:srgbClr val="003399"/>
              </a:buClr>
              <a:buNone/>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1077218"/>
          </a:xfrm>
        </p:spPr>
        <p:txBody>
          <a:bodyPr/>
          <a:lstStyle/>
          <a:p>
            <a:pPr algn="ctr"/>
            <a:r>
              <a:rPr lang="en-US" dirty="0" smtClean="0"/>
              <a:t>Considerations When Appearing Before an SDO</a:t>
            </a:r>
            <a:endParaRPr lang="en-US" dirty="0"/>
          </a:p>
        </p:txBody>
      </p:sp>
      <p:sp>
        <p:nvSpPr>
          <p:cNvPr id="3" name="Content Placeholder 2"/>
          <p:cNvSpPr>
            <a:spLocks noGrp="1"/>
          </p:cNvSpPr>
          <p:nvPr>
            <p:ph idx="1"/>
          </p:nvPr>
        </p:nvSpPr>
        <p:spPr>
          <a:xfrm>
            <a:off x="457200" y="1752600"/>
            <a:ext cx="7769225" cy="3048000"/>
          </a:xfrm>
        </p:spPr>
        <p:txBody>
          <a:bodyPr/>
          <a:lstStyle/>
          <a:p>
            <a:pPr>
              <a:buClr>
                <a:srgbClr val="003399"/>
              </a:buClr>
            </a:pPr>
            <a:endParaRPr lang="en-US" b="1" dirty="0" smtClean="0"/>
          </a:p>
          <a:p>
            <a:pPr>
              <a:buClr>
                <a:srgbClr val="003399"/>
              </a:buClr>
            </a:pPr>
            <a:r>
              <a:rPr lang="en-US" dirty="0" smtClean="0"/>
              <a:t>Understand the process and what to expect, including the requests the SDO may make </a:t>
            </a:r>
          </a:p>
          <a:p>
            <a:pPr>
              <a:buClr>
                <a:srgbClr val="003399"/>
              </a:buClr>
            </a:pPr>
            <a:r>
              <a:rPr lang="en-US" dirty="0" smtClean="0"/>
              <a:t>Use the right tone with the SDO - candor and transparency are critical</a:t>
            </a:r>
          </a:p>
          <a:p>
            <a:pPr>
              <a:buClr>
                <a:srgbClr val="003399"/>
              </a:buClr>
            </a:pPr>
            <a:r>
              <a:rPr lang="en-US" dirty="0" smtClean="0"/>
              <a:t>Anticipate the agency’s perspective and specific concerns and be prepared to address them </a:t>
            </a:r>
          </a:p>
          <a:p>
            <a:pPr>
              <a:buClr>
                <a:srgbClr val="003399"/>
              </a:buClr>
            </a:pPr>
            <a:r>
              <a:rPr lang="en-US" dirty="0" smtClean="0"/>
              <a:t>Ensure written submissions address all the issues raised by the non-compliance event</a:t>
            </a:r>
          </a:p>
          <a:p>
            <a:pPr>
              <a:buClr>
                <a:srgbClr val="003399"/>
              </a:buClr>
            </a:pPr>
            <a:r>
              <a:rPr lang="en-US" dirty="0" smtClean="0"/>
              <a:t>The SDO expects the contractor to lead the meeting and to control the agenda so be prepared</a:t>
            </a:r>
          </a:p>
          <a:p>
            <a:pPr lvl="1">
              <a:buClr>
                <a:srgbClr val="003399"/>
              </a:buClr>
              <a:buNone/>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584775"/>
          </a:xfrm>
        </p:spPr>
        <p:txBody>
          <a:bodyPr/>
          <a:lstStyle/>
          <a:p>
            <a:pPr algn="ctr"/>
            <a:r>
              <a:rPr lang="en-US" dirty="0" smtClean="0"/>
              <a:t>Purpose of Meeting with SDO</a:t>
            </a:r>
            <a:endParaRPr lang="en-US" dirty="0"/>
          </a:p>
        </p:txBody>
      </p:sp>
      <p:sp>
        <p:nvSpPr>
          <p:cNvPr id="3" name="Content Placeholder 2"/>
          <p:cNvSpPr>
            <a:spLocks noGrp="1"/>
          </p:cNvSpPr>
          <p:nvPr>
            <p:ph idx="1"/>
          </p:nvPr>
        </p:nvSpPr>
        <p:spPr>
          <a:xfrm>
            <a:off x="457200" y="1524000"/>
            <a:ext cx="7769225" cy="3048000"/>
          </a:xfrm>
        </p:spPr>
        <p:txBody>
          <a:bodyPr/>
          <a:lstStyle/>
          <a:p>
            <a:pPr>
              <a:buClr>
                <a:srgbClr val="003399"/>
              </a:buClr>
            </a:pPr>
            <a:endParaRPr lang="en-US" b="1" dirty="0" smtClean="0"/>
          </a:p>
          <a:p>
            <a:pPr>
              <a:buClr>
                <a:srgbClr val="003399"/>
              </a:buClr>
            </a:pPr>
            <a:r>
              <a:rPr lang="en-US" dirty="0" smtClean="0"/>
              <a:t>To demonstrate to the SDO that despite the past bad act or omission, the contractor is </a:t>
            </a:r>
            <a:r>
              <a:rPr lang="en-US" b="1" dirty="0" smtClean="0"/>
              <a:t>presently responsible</a:t>
            </a:r>
          </a:p>
          <a:p>
            <a:pPr lvl="1">
              <a:buClr>
                <a:srgbClr val="003399"/>
              </a:buClr>
            </a:pPr>
            <a:r>
              <a:rPr lang="en-US" b="1" dirty="0" smtClean="0"/>
              <a:t>DO NOT </a:t>
            </a:r>
            <a:r>
              <a:rPr lang="en-US" dirty="0" smtClean="0"/>
              <a:t>re-litigate your case</a:t>
            </a:r>
            <a:endParaRPr lang="en-US" b="1" dirty="0" smtClean="0"/>
          </a:p>
          <a:p>
            <a:pPr lvl="1">
              <a:buClr>
                <a:srgbClr val="003399"/>
              </a:buClr>
            </a:pPr>
            <a:r>
              <a:rPr lang="en-US" dirty="0" smtClean="0"/>
              <a:t>Do not get stuck on legalese</a:t>
            </a:r>
          </a:p>
          <a:p>
            <a:pPr lvl="1">
              <a:buClr>
                <a:srgbClr val="003399"/>
              </a:buClr>
            </a:pPr>
            <a:r>
              <a:rPr lang="en-US" dirty="0" smtClean="0"/>
              <a:t>Confront and address the underlying (alleged) wrongdoing (cause for disclosure or suspension or debarment)</a:t>
            </a:r>
          </a:p>
          <a:p>
            <a:pPr>
              <a:buClr>
                <a:srgbClr val="003399"/>
              </a:buClr>
            </a:pPr>
            <a:r>
              <a:rPr lang="en-US" b="1" dirty="0" smtClean="0"/>
              <a:t>SDO has discretion</a:t>
            </a:r>
            <a:endParaRPr lang="en-US" dirty="0" smtClean="0"/>
          </a:p>
          <a:p>
            <a:pPr lvl="1">
              <a:buClr>
                <a:srgbClr val="003399"/>
              </a:buClr>
            </a:pPr>
            <a:r>
              <a:rPr lang="en-US" dirty="0" smtClean="0"/>
              <a:t>Present responsibility determination is in part subjective</a:t>
            </a:r>
          </a:p>
          <a:p>
            <a:pPr lvl="1">
              <a:buClr>
                <a:srgbClr val="003399"/>
              </a:buClr>
            </a:pPr>
            <a:r>
              <a:rPr lang="en-US" dirty="0" smtClean="0"/>
              <a:t>Meetings help to inform the SDO’s discretionary decision</a:t>
            </a:r>
          </a:p>
          <a:p>
            <a:pPr>
              <a:buClr>
                <a:srgbClr val="003399"/>
              </a:buClr>
            </a:pPr>
            <a:endParaRPr lang="en-US" dirty="0" smtClean="0"/>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Preparing for a Meeting </a:t>
            </a:r>
            <a:endParaRPr lang="en-US" dirty="0"/>
          </a:p>
        </p:txBody>
      </p:sp>
      <p:sp>
        <p:nvSpPr>
          <p:cNvPr id="3" name="Content Placeholder 2"/>
          <p:cNvSpPr>
            <a:spLocks noGrp="1"/>
          </p:cNvSpPr>
          <p:nvPr>
            <p:ph idx="1"/>
          </p:nvPr>
        </p:nvSpPr>
        <p:spPr>
          <a:xfrm>
            <a:off x="457200" y="1828800"/>
            <a:ext cx="7769225" cy="3048000"/>
          </a:xfrm>
        </p:spPr>
        <p:txBody>
          <a:bodyPr/>
          <a:lstStyle/>
          <a:p>
            <a:pPr>
              <a:buClr>
                <a:srgbClr val="003399"/>
              </a:buClr>
            </a:pPr>
            <a:endParaRPr lang="en-US" b="1" dirty="0" smtClean="0"/>
          </a:p>
          <a:p>
            <a:pPr>
              <a:buClr>
                <a:srgbClr val="003399"/>
              </a:buClr>
            </a:pPr>
            <a:r>
              <a:rPr lang="en-US" dirty="0" smtClean="0"/>
              <a:t>Review the extent of the issue: Has it affected distinct business units, individuals, subsidiaries?  Is it localized?</a:t>
            </a:r>
          </a:p>
          <a:p>
            <a:pPr lvl="1">
              <a:buClr>
                <a:srgbClr val="003399"/>
              </a:buClr>
            </a:pPr>
            <a:r>
              <a:rPr lang="en-US" dirty="0" smtClean="0"/>
              <a:t>Affiliation and Imputation</a:t>
            </a:r>
          </a:p>
          <a:p>
            <a:pPr lvl="1">
              <a:buClr>
                <a:srgbClr val="003399"/>
              </a:buClr>
            </a:pPr>
            <a:r>
              <a:rPr lang="en-US" dirty="0" smtClean="0"/>
              <a:t>Company vs. Individuals </a:t>
            </a:r>
          </a:p>
          <a:p>
            <a:pPr lvl="1">
              <a:buClr>
                <a:srgbClr val="003399"/>
              </a:buClr>
              <a:buNone/>
            </a:pPr>
            <a:endParaRPr lang="en-US" dirty="0" smtClean="0"/>
          </a:p>
          <a:p>
            <a:pPr>
              <a:buClr>
                <a:srgbClr val="003399"/>
              </a:buClr>
            </a:pPr>
            <a:r>
              <a:rPr lang="en-US" dirty="0" smtClean="0"/>
              <a:t>Prepare Written Submission </a:t>
            </a:r>
          </a:p>
          <a:p>
            <a:pPr lvl="1">
              <a:buClr>
                <a:srgbClr val="003399"/>
              </a:buClr>
            </a:pPr>
            <a:r>
              <a:rPr lang="en-US" dirty="0" smtClean="0"/>
              <a:t>If you have already provided a submission on behalf of client, not necessary to prepare a second submission unless new information/ change in case status</a:t>
            </a:r>
          </a:p>
          <a:p>
            <a:pPr lvl="1">
              <a:buClr>
                <a:srgbClr val="003399"/>
              </a:buClr>
              <a:buNone/>
            </a:pPr>
            <a:endParaRPr lang="en-US" dirty="0" smtClean="0"/>
          </a:p>
          <a:p>
            <a:pPr>
              <a:buClr>
                <a:srgbClr val="003399"/>
              </a:buClr>
            </a:pPr>
            <a:r>
              <a:rPr lang="en-US" dirty="0" smtClean="0"/>
              <a:t>Prepare Your Client!</a:t>
            </a:r>
          </a:p>
          <a:p>
            <a:pPr>
              <a:buClr>
                <a:srgbClr val="003399"/>
              </a:buClr>
            </a:pPr>
            <a:endParaRPr lang="en-US" dirty="0" smtClean="0"/>
          </a:p>
          <a:p>
            <a:pPr>
              <a:buClr>
                <a:srgbClr val="003399"/>
              </a:buClr>
            </a:pPr>
            <a:endParaRPr lang="en-US" b="1" dirty="0" smtClean="0"/>
          </a:p>
          <a:p>
            <a:pPr>
              <a:buClr>
                <a:srgbClr val="003399"/>
              </a:buClr>
            </a:pPr>
            <a:endParaRPr lang="en-US" dirty="0" smtClean="0"/>
          </a:p>
          <a:p>
            <a:pPr>
              <a:buClr>
                <a:srgbClr val="003399"/>
              </a:buClr>
            </a:pPr>
            <a:endParaRPr lang="en-US" b="1" dirty="0" smtClean="0"/>
          </a:p>
          <a:p>
            <a:pPr>
              <a:buClr>
                <a:srgbClr val="003399"/>
              </a:buClr>
              <a:buNone/>
            </a:pPr>
            <a:endParaRPr lang="en-US" b="1" dirty="0" smtClean="0"/>
          </a:p>
          <a:p>
            <a:pPr>
              <a:buClr>
                <a:srgbClr val="003399"/>
              </a:buClr>
            </a:pPr>
            <a:endParaRPr lang="en-US" dirty="0" smtClean="0"/>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Written Submissions</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Preparing a Written Submission</a:t>
            </a:r>
          </a:p>
          <a:p>
            <a:pPr lvl="1">
              <a:buClr>
                <a:srgbClr val="003399"/>
              </a:buClr>
            </a:pPr>
            <a:r>
              <a:rPr lang="en-US" dirty="0" smtClean="0"/>
              <a:t>Written submissions and presentations are helpful and required by most SDOs</a:t>
            </a:r>
          </a:p>
          <a:p>
            <a:pPr lvl="1">
              <a:buClr>
                <a:srgbClr val="003399"/>
              </a:buClr>
            </a:pPr>
            <a:r>
              <a:rPr lang="en-US" dirty="0" smtClean="0"/>
              <a:t>Written submissions often contain:</a:t>
            </a:r>
          </a:p>
          <a:p>
            <a:pPr lvl="2">
              <a:buClr>
                <a:srgbClr val="003399"/>
              </a:buClr>
            </a:pPr>
            <a:r>
              <a:rPr lang="en-US" dirty="0" smtClean="0"/>
              <a:t>Written explanation of the underlying issue</a:t>
            </a:r>
          </a:p>
          <a:p>
            <a:pPr lvl="2">
              <a:buClr>
                <a:srgbClr val="003399"/>
              </a:buClr>
            </a:pPr>
            <a:r>
              <a:rPr lang="en-US" dirty="0" smtClean="0"/>
              <a:t>Presentation of matters in opposition</a:t>
            </a:r>
          </a:p>
          <a:p>
            <a:pPr lvl="2">
              <a:buClr>
                <a:srgbClr val="003399"/>
              </a:buClr>
            </a:pPr>
            <a:r>
              <a:rPr lang="en-US" dirty="0" smtClean="0"/>
              <a:t>Relevant supporting documentation </a:t>
            </a:r>
          </a:p>
          <a:p>
            <a:pPr lvl="1">
              <a:buClr>
                <a:srgbClr val="003399"/>
              </a:buClr>
            </a:pPr>
            <a:r>
              <a:rPr lang="en-US" dirty="0" smtClean="0"/>
              <a:t>Submit written materials in advance of the meeting to provide the SDO and his/her staff adequate time to review</a:t>
            </a:r>
          </a:p>
          <a:p>
            <a:pPr lvl="1">
              <a:buClr>
                <a:srgbClr val="003399"/>
              </a:buClr>
              <a:buNone/>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769225" cy="584775"/>
          </a:xfrm>
        </p:spPr>
        <p:txBody>
          <a:bodyPr/>
          <a:lstStyle/>
          <a:p>
            <a:pPr algn="ctr"/>
            <a:r>
              <a:rPr lang="en-US" dirty="0" smtClean="0"/>
              <a:t>Preparing Your Client</a:t>
            </a:r>
            <a:endParaRPr lang="en-US" dirty="0"/>
          </a:p>
        </p:txBody>
      </p:sp>
      <p:sp>
        <p:nvSpPr>
          <p:cNvPr id="3" name="Content Placeholder 2"/>
          <p:cNvSpPr>
            <a:spLocks noGrp="1"/>
          </p:cNvSpPr>
          <p:nvPr>
            <p:ph idx="1"/>
          </p:nvPr>
        </p:nvSpPr>
        <p:spPr>
          <a:xfrm>
            <a:off x="457200" y="1905000"/>
            <a:ext cx="7769225" cy="3048000"/>
          </a:xfrm>
        </p:spPr>
        <p:txBody>
          <a:bodyPr/>
          <a:lstStyle/>
          <a:p>
            <a:pPr>
              <a:buClr>
                <a:srgbClr val="003399"/>
              </a:buClr>
            </a:pPr>
            <a:r>
              <a:rPr lang="en-US" dirty="0" smtClean="0"/>
              <a:t>Preparation of the client prior to the meeting is the </a:t>
            </a:r>
            <a:r>
              <a:rPr lang="en-US" b="1" dirty="0" smtClean="0"/>
              <a:t>most important </a:t>
            </a:r>
            <a:r>
              <a:rPr lang="en-US" dirty="0" smtClean="0"/>
              <a:t>job of counsel</a:t>
            </a:r>
          </a:p>
          <a:p>
            <a:pPr>
              <a:buClr>
                <a:srgbClr val="003399"/>
              </a:buClr>
            </a:pPr>
            <a:endParaRPr lang="en-US" dirty="0" smtClean="0"/>
          </a:p>
          <a:p>
            <a:pPr>
              <a:buClr>
                <a:srgbClr val="003399"/>
              </a:buClr>
            </a:pPr>
            <a:r>
              <a:rPr lang="en-US" dirty="0" smtClean="0"/>
              <a:t>Client should:</a:t>
            </a:r>
          </a:p>
          <a:p>
            <a:pPr lvl="1">
              <a:buClr>
                <a:srgbClr val="003399"/>
              </a:buClr>
            </a:pPr>
            <a:r>
              <a:rPr lang="en-US" dirty="0" smtClean="0"/>
              <a:t>Understand what suspension and debarment is</a:t>
            </a:r>
          </a:p>
          <a:p>
            <a:pPr lvl="1">
              <a:buClr>
                <a:srgbClr val="003399"/>
              </a:buClr>
            </a:pPr>
            <a:r>
              <a:rPr lang="en-US" dirty="0" smtClean="0"/>
              <a:t>Recognize that the meeting is not an adversarial proceeding</a:t>
            </a:r>
          </a:p>
          <a:p>
            <a:pPr lvl="1">
              <a:buClr>
                <a:srgbClr val="003399"/>
              </a:buClr>
            </a:pPr>
            <a:r>
              <a:rPr lang="en-US" dirty="0" smtClean="0"/>
              <a:t>Be prepared to address underlying issue, investigation (if applicable), company’s ethics and compliance programs, company plan going forward</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769225" cy="579438"/>
          </a:xfrm>
        </p:spPr>
        <p:txBody>
          <a:bodyPr/>
          <a:lstStyle/>
          <a:p>
            <a:pPr algn="ctr"/>
            <a:r>
              <a:rPr lang="en-US" dirty="0" smtClean="0"/>
              <a:t>Table of Contents</a:t>
            </a:r>
            <a:endParaRPr lang="en-US" dirty="0"/>
          </a:p>
        </p:txBody>
      </p:sp>
      <p:sp>
        <p:nvSpPr>
          <p:cNvPr id="3" name="Content Placeholder 2"/>
          <p:cNvSpPr>
            <a:spLocks noGrp="1"/>
          </p:cNvSpPr>
          <p:nvPr>
            <p:ph idx="1"/>
          </p:nvPr>
        </p:nvSpPr>
        <p:spPr>
          <a:xfrm>
            <a:off x="381000" y="1752600"/>
            <a:ext cx="7769225" cy="3048000"/>
          </a:xfrm>
        </p:spPr>
        <p:txBody>
          <a:bodyPr/>
          <a:lstStyle/>
          <a:p>
            <a:pPr>
              <a:buClr>
                <a:srgbClr val="003399"/>
              </a:buClr>
            </a:pPr>
            <a:r>
              <a:rPr lang="en-US" dirty="0" smtClean="0"/>
              <a:t>Conducting Investigations</a:t>
            </a:r>
          </a:p>
          <a:p>
            <a:pPr>
              <a:buClr>
                <a:srgbClr val="003399"/>
              </a:buClr>
            </a:pPr>
            <a:r>
              <a:rPr lang="en-US" dirty="0" smtClean="0"/>
              <a:t>Considerations for Ethics and Compliance Programs</a:t>
            </a:r>
          </a:p>
          <a:p>
            <a:pPr>
              <a:buClr>
                <a:srgbClr val="003399"/>
              </a:buClr>
            </a:pPr>
            <a:r>
              <a:rPr lang="en-US" dirty="0" smtClean="0"/>
              <a:t>Disclosure Practices</a:t>
            </a:r>
          </a:p>
          <a:p>
            <a:pPr>
              <a:buClr>
                <a:srgbClr val="003399"/>
              </a:buClr>
            </a:pPr>
            <a:r>
              <a:rPr lang="en-US" dirty="0" smtClean="0"/>
              <a:t>Lead Agency Determination</a:t>
            </a:r>
          </a:p>
          <a:p>
            <a:pPr>
              <a:buClr>
                <a:srgbClr val="003399"/>
              </a:buClr>
            </a:pPr>
            <a:r>
              <a:rPr lang="en-US" dirty="0" smtClean="0"/>
              <a:t>Engaging the Suspension &amp; Debarment Official (SDO)</a:t>
            </a:r>
          </a:p>
          <a:p>
            <a:pPr>
              <a:buClr>
                <a:srgbClr val="003399"/>
              </a:buClr>
            </a:pPr>
            <a:r>
              <a:rPr lang="en-US" dirty="0" smtClean="0"/>
              <a:t>Considerations When Appearing Before an SDO</a:t>
            </a:r>
          </a:p>
          <a:p>
            <a:pPr>
              <a:buClr>
                <a:srgbClr val="003399"/>
              </a:buClr>
            </a:pPr>
            <a:r>
              <a:rPr lang="en-US" dirty="0" smtClean="0"/>
              <a:t>Purpose of the Meeting with the SDO</a:t>
            </a:r>
          </a:p>
          <a:p>
            <a:pPr>
              <a:buClr>
                <a:srgbClr val="003399"/>
              </a:buClr>
            </a:pPr>
            <a:r>
              <a:rPr lang="en-US" dirty="0" smtClean="0"/>
              <a:t>Preparing for a Meeting with the SDO</a:t>
            </a:r>
          </a:p>
          <a:p>
            <a:pPr>
              <a:buClr>
                <a:srgbClr val="003399"/>
              </a:buClr>
            </a:pPr>
            <a:r>
              <a:rPr lang="en-US" dirty="0" smtClean="0"/>
              <a:t>Written Submissions</a:t>
            </a:r>
          </a:p>
          <a:p>
            <a:pPr>
              <a:buClr>
                <a:srgbClr val="003399"/>
              </a:buClr>
            </a:pPr>
            <a:r>
              <a:rPr lang="en-US" dirty="0" smtClean="0"/>
              <a:t>Preparing </a:t>
            </a:r>
            <a:r>
              <a:rPr lang="en-US" smtClean="0"/>
              <a:t>Your Client</a:t>
            </a:r>
            <a:endParaRPr lang="en-US" dirty="0" smtClean="0"/>
          </a:p>
          <a:p>
            <a:pPr>
              <a:buClr>
                <a:srgbClr val="003399"/>
              </a:buClr>
            </a:pPr>
            <a:r>
              <a:rPr lang="en-US" dirty="0" smtClean="0"/>
              <a:t>Who to Bring</a:t>
            </a:r>
          </a:p>
          <a:p>
            <a:pPr lvl="1">
              <a:buClr>
                <a:srgbClr val="003399"/>
              </a:buClr>
              <a:buNone/>
            </a:pPr>
            <a:endParaRPr lang="en-US" sz="1800"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Preparing Your Client- Cont’d</a:t>
            </a:r>
            <a:endParaRPr lang="en-US" dirty="0"/>
          </a:p>
        </p:txBody>
      </p:sp>
      <p:sp>
        <p:nvSpPr>
          <p:cNvPr id="3" name="Content Placeholder 2"/>
          <p:cNvSpPr>
            <a:spLocks noGrp="1"/>
          </p:cNvSpPr>
          <p:nvPr>
            <p:ph idx="1"/>
          </p:nvPr>
        </p:nvSpPr>
        <p:spPr/>
        <p:txBody>
          <a:bodyPr/>
          <a:lstStyle/>
          <a:p>
            <a:pPr>
              <a:buClr>
                <a:srgbClr val="003399"/>
              </a:buClr>
            </a:pPr>
            <a:r>
              <a:rPr lang="en-US" dirty="0" smtClean="0"/>
              <a:t>Client should do most of the talking </a:t>
            </a:r>
          </a:p>
          <a:p>
            <a:pPr lvl="1">
              <a:buClr>
                <a:srgbClr val="003399"/>
              </a:buClr>
            </a:pPr>
            <a:r>
              <a:rPr lang="en-US" dirty="0" smtClean="0"/>
              <a:t>Attorney can provide road-map, but then turn floor to client</a:t>
            </a:r>
          </a:p>
          <a:p>
            <a:pPr lvl="1">
              <a:buClr>
                <a:srgbClr val="003399"/>
              </a:buClr>
              <a:buNone/>
            </a:pPr>
            <a:endParaRPr lang="en-US" dirty="0" smtClean="0"/>
          </a:p>
          <a:p>
            <a:pPr lvl="1">
              <a:buClr>
                <a:srgbClr val="003399"/>
              </a:buClr>
            </a:pPr>
            <a:r>
              <a:rPr lang="en-US" dirty="0" smtClean="0"/>
              <a:t>Client has unique knowledge of the day-to-day information about the company’s past and present</a:t>
            </a:r>
          </a:p>
          <a:p>
            <a:pPr lvl="1">
              <a:buClr>
                <a:srgbClr val="003399"/>
              </a:buClr>
            </a:pPr>
            <a:endParaRPr lang="en-US" dirty="0" smtClean="0"/>
          </a:p>
          <a:p>
            <a:pPr lvl="1">
              <a:buClr>
                <a:srgbClr val="003399"/>
              </a:buClr>
            </a:pPr>
            <a:r>
              <a:rPr lang="en-US" dirty="0" smtClean="0"/>
              <a:t>Bringing various company officials, employees may be helpful to tell an effective story</a:t>
            </a:r>
          </a:p>
          <a:p>
            <a:pPr>
              <a:buClr>
                <a:srgbClr val="003399"/>
              </a:buClr>
              <a:buNone/>
            </a:pPr>
            <a:endParaRPr lang="en-US" dirty="0" smtClean="0"/>
          </a:p>
          <a:p>
            <a:pPr>
              <a:buClr>
                <a:srgbClr val="003399"/>
              </a:buClr>
            </a:pPr>
            <a:endParaRPr lang="en-US" dirty="0" smtClean="0"/>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to Bring?</a:t>
            </a:r>
            <a:endParaRPr lang="en-US" dirty="0"/>
          </a:p>
        </p:txBody>
      </p:sp>
      <p:sp>
        <p:nvSpPr>
          <p:cNvPr id="3" name="Content Placeholder 2"/>
          <p:cNvSpPr>
            <a:spLocks noGrp="1"/>
          </p:cNvSpPr>
          <p:nvPr>
            <p:ph idx="1"/>
          </p:nvPr>
        </p:nvSpPr>
        <p:spPr>
          <a:xfrm>
            <a:off x="457200" y="2057400"/>
            <a:ext cx="7769225" cy="3048000"/>
          </a:xfrm>
        </p:spPr>
        <p:txBody>
          <a:bodyPr/>
          <a:lstStyle/>
          <a:p>
            <a:pPr>
              <a:buClr>
                <a:srgbClr val="003399"/>
              </a:buClr>
            </a:pPr>
            <a:r>
              <a:rPr lang="en-US" dirty="0" smtClean="0"/>
              <a:t>Ineffective for only counsel to meet with SDO</a:t>
            </a:r>
          </a:p>
          <a:p>
            <a:pPr>
              <a:buClr>
                <a:srgbClr val="003399"/>
              </a:buClr>
            </a:pPr>
            <a:r>
              <a:rPr lang="en-US" i="1" dirty="0" smtClean="0"/>
              <a:t>Who to bring? –People with power to effectuate change</a:t>
            </a:r>
          </a:p>
          <a:p>
            <a:pPr lvl="1">
              <a:buClr>
                <a:srgbClr val="003399"/>
              </a:buClr>
            </a:pPr>
            <a:r>
              <a:rPr lang="en-US" dirty="0" smtClean="0"/>
              <a:t>Head of company (CEO/President) if possible</a:t>
            </a:r>
          </a:p>
          <a:p>
            <a:pPr lvl="1">
              <a:buClr>
                <a:srgbClr val="003399"/>
              </a:buClr>
            </a:pPr>
            <a:r>
              <a:rPr lang="en-US" dirty="0" smtClean="0"/>
              <a:t>Individual in charge of particular business unit (if applicable)</a:t>
            </a:r>
          </a:p>
          <a:p>
            <a:pPr lvl="1">
              <a:buClr>
                <a:srgbClr val="003399"/>
              </a:buClr>
            </a:pPr>
            <a:r>
              <a:rPr lang="en-US" dirty="0" smtClean="0"/>
              <a:t>Individual in charge of ethics and compliance (if applicable)</a:t>
            </a:r>
          </a:p>
          <a:p>
            <a:pPr lvl="1">
              <a:buClr>
                <a:srgbClr val="003399"/>
              </a:buClr>
            </a:pPr>
            <a:r>
              <a:rPr lang="en-US" dirty="0" smtClean="0"/>
              <a:t>Individuals in charge of Government business (if applicable)</a:t>
            </a:r>
          </a:p>
          <a:p>
            <a:pPr lvl="1">
              <a:buClr>
                <a:srgbClr val="003399"/>
              </a:buClr>
            </a:pPr>
            <a:r>
              <a:rPr lang="en-US" dirty="0" smtClean="0"/>
              <a:t>Other individuals as dictated by the situation/corporate structure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769225" cy="1077218"/>
          </a:xfrm>
        </p:spPr>
        <p:txBody>
          <a:bodyPr/>
          <a:lstStyle/>
          <a:p>
            <a:pPr algn="ctr"/>
            <a:r>
              <a:rPr lang="en-US" dirty="0" smtClean="0"/>
              <a:t>The Meeting with the SDO</a:t>
            </a:r>
            <a:br>
              <a:rPr lang="en-US" dirty="0" smtClean="0"/>
            </a:br>
            <a:endParaRPr lang="en-US" dirty="0"/>
          </a:p>
        </p:txBody>
      </p:sp>
      <p:sp>
        <p:nvSpPr>
          <p:cNvPr id="3" name="Content Placeholder 2"/>
          <p:cNvSpPr>
            <a:spLocks noGrp="1"/>
          </p:cNvSpPr>
          <p:nvPr>
            <p:ph idx="1"/>
          </p:nvPr>
        </p:nvSpPr>
        <p:spPr>
          <a:xfrm>
            <a:off x="457200" y="1524000"/>
            <a:ext cx="7769225" cy="3048000"/>
          </a:xfrm>
        </p:spPr>
        <p:txBody>
          <a:bodyPr/>
          <a:lstStyle/>
          <a:p>
            <a:pPr>
              <a:buClr>
                <a:srgbClr val="003399"/>
              </a:buClr>
            </a:pPr>
            <a:r>
              <a:rPr lang="en-US" dirty="0" smtClean="0"/>
              <a:t>Level of formality varies agency-by-agency (mostly informal)</a:t>
            </a:r>
          </a:p>
          <a:p>
            <a:pPr lvl="1">
              <a:buClr>
                <a:srgbClr val="003399"/>
              </a:buClr>
            </a:pPr>
            <a:r>
              <a:rPr lang="en-US" dirty="0" smtClean="0"/>
              <a:t>For most agencies, transcripts of the meetings are not created and info not part of record (EPA exception)</a:t>
            </a:r>
          </a:p>
          <a:p>
            <a:pPr>
              <a:buClr>
                <a:srgbClr val="003399"/>
              </a:buClr>
            </a:pPr>
            <a:r>
              <a:rPr lang="en-US" dirty="0" smtClean="0"/>
              <a:t>Generally, the floor is provided to contractor and counsel to present materials about underlying issue and the company’s present responsibility</a:t>
            </a:r>
          </a:p>
          <a:p>
            <a:pPr lvl="1">
              <a:buClr>
                <a:srgbClr val="003399"/>
              </a:buClr>
            </a:pPr>
            <a:r>
              <a:rPr lang="en-US" dirty="0" smtClean="0"/>
              <a:t>Providing a road map at the outset of presentation is helpful</a:t>
            </a:r>
          </a:p>
          <a:p>
            <a:pPr>
              <a:buClr>
                <a:srgbClr val="003399"/>
              </a:buClr>
            </a:pPr>
            <a:r>
              <a:rPr lang="en-US" dirty="0" smtClean="0"/>
              <a:t>SDO and staff may:</a:t>
            </a:r>
          </a:p>
          <a:p>
            <a:pPr lvl="1">
              <a:buClr>
                <a:srgbClr val="003399"/>
              </a:buClr>
            </a:pPr>
            <a:r>
              <a:rPr lang="en-US" dirty="0" smtClean="0"/>
              <a:t> Ask questions of the contractor and counsel</a:t>
            </a:r>
          </a:p>
          <a:p>
            <a:pPr lvl="1">
              <a:buClr>
                <a:srgbClr val="003399"/>
              </a:buClr>
            </a:pPr>
            <a:r>
              <a:rPr lang="en-US" dirty="0" smtClean="0"/>
              <a:t>Ask for additional information or documentation to be provided after the meeting</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Following the Meeting with the SDO</a:t>
            </a:r>
            <a:endParaRPr lang="en-US" dirty="0"/>
          </a:p>
        </p:txBody>
      </p:sp>
      <p:sp>
        <p:nvSpPr>
          <p:cNvPr id="3" name="Content Placeholder 2"/>
          <p:cNvSpPr>
            <a:spLocks noGrp="1"/>
          </p:cNvSpPr>
          <p:nvPr>
            <p:ph idx="1"/>
          </p:nvPr>
        </p:nvSpPr>
        <p:spPr>
          <a:xfrm>
            <a:off x="533400" y="2209800"/>
            <a:ext cx="7769225" cy="3048000"/>
          </a:xfrm>
        </p:spPr>
        <p:txBody>
          <a:bodyPr/>
          <a:lstStyle/>
          <a:p>
            <a:pPr>
              <a:buClr>
                <a:srgbClr val="003399"/>
              </a:buClr>
            </a:pPr>
            <a:r>
              <a:rPr lang="en-US" dirty="0" smtClean="0"/>
              <a:t>If SDO asked for additional information/ documentation, provide this as soon as possible</a:t>
            </a:r>
          </a:p>
          <a:p>
            <a:pPr>
              <a:buClr>
                <a:srgbClr val="003399"/>
              </a:buClr>
            </a:pPr>
            <a:r>
              <a:rPr lang="en-US" dirty="0" smtClean="0"/>
              <a:t>If the issue is at a point where a final decision regarding the company’s present responsibility can be made, SDO will provide a written decision as soon as possible</a:t>
            </a:r>
          </a:p>
          <a:p>
            <a:pPr>
              <a:buClr>
                <a:srgbClr val="003399"/>
              </a:buClr>
            </a:pPr>
            <a:r>
              <a:rPr lang="en-US" dirty="0" smtClean="0"/>
              <a:t>If the issue is not at a point where a final decision regarding the company’s present responsibility can be made, SDO and company will continue to engage via meetings or providing SDO documentation until decision-making point is reached</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69225" cy="1077218"/>
          </a:xfrm>
        </p:spPr>
        <p:txBody>
          <a:bodyPr/>
          <a:lstStyle/>
          <a:p>
            <a:pPr algn="ctr"/>
            <a:r>
              <a:rPr lang="en-US" dirty="0" smtClean="0"/>
              <a:t>SDO Decision-Making Process –</a:t>
            </a:r>
            <a:br>
              <a:rPr lang="en-US" dirty="0" smtClean="0"/>
            </a:br>
            <a:r>
              <a:rPr lang="en-US" dirty="0" smtClean="0"/>
              <a:t>Present Responsibility	</a:t>
            </a:r>
            <a:endParaRPr lang="en-US" dirty="0"/>
          </a:p>
        </p:txBody>
      </p:sp>
      <p:sp>
        <p:nvSpPr>
          <p:cNvPr id="3" name="Content Placeholder 2"/>
          <p:cNvSpPr>
            <a:spLocks noGrp="1"/>
          </p:cNvSpPr>
          <p:nvPr>
            <p:ph idx="1"/>
          </p:nvPr>
        </p:nvSpPr>
        <p:spPr>
          <a:xfrm>
            <a:off x="381000" y="2133600"/>
            <a:ext cx="7769225" cy="3048000"/>
          </a:xfrm>
        </p:spPr>
        <p:txBody>
          <a:bodyPr/>
          <a:lstStyle/>
          <a:p>
            <a:pPr>
              <a:buClr>
                <a:srgbClr val="003399"/>
              </a:buClr>
            </a:pPr>
            <a:r>
              <a:rPr lang="en-US" dirty="0" smtClean="0"/>
              <a:t>Focuses on the present and future ability of a contractor to responsibly contract with the Federal Government</a:t>
            </a:r>
            <a:endParaRPr lang="en-US" dirty="0"/>
          </a:p>
          <a:p>
            <a:pPr>
              <a:buClr>
                <a:srgbClr val="003399"/>
              </a:buClr>
            </a:pPr>
            <a:r>
              <a:rPr lang="en-US" dirty="0" smtClean="0"/>
              <a:t>Includes a contractor’s ethics, integrity, compliance with applicable laws, and ability to adequately perform</a:t>
            </a:r>
          </a:p>
          <a:p>
            <a:pPr>
              <a:buClr>
                <a:srgbClr val="003399"/>
              </a:buClr>
            </a:pPr>
            <a:r>
              <a:rPr lang="en-US" dirty="0" smtClean="0"/>
              <a:t>A determination that a contractor is presently responsible is an overall evaluation of the contractor itself, not of any particular act or omission</a:t>
            </a:r>
          </a:p>
          <a:p>
            <a:pPr>
              <a:buClr>
                <a:srgbClr val="003399"/>
              </a:buClr>
            </a:pPr>
            <a:r>
              <a:rPr lang="en-US" dirty="0" smtClean="0"/>
              <a:t>Mitigating Factors in FAR 9.406-1(a)(1)-(10) are used in present responsibility determination</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SDO Decision-Making Process Cont’d -Overview of Present Responsibility Factors </a:t>
            </a:r>
            <a:endParaRPr lang="en-US" dirty="0"/>
          </a:p>
        </p:txBody>
      </p:sp>
      <p:sp>
        <p:nvSpPr>
          <p:cNvPr id="3" name="Content Placeholder 2"/>
          <p:cNvSpPr>
            <a:spLocks noGrp="1"/>
          </p:cNvSpPr>
          <p:nvPr>
            <p:ph idx="1"/>
          </p:nvPr>
        </p:nvSpPr>
        <p:spPr>
          <a:xfrm>
            <a:off x="457200" y="2819400"/>
            <a:ext cx="8153400" cy="2895600"/>
          </a:xfrm>
        </p:spPr>
        <p:txBody>
          <a:bodyPr numCol="2"/>
          <a:lstStyle/>
          <a:p>
            <a:pPr>
              <a:buClr>
                <a:srgbClr val="003399"/>
              </a:buClr>
            </a:pPr>
            <a:r>
              <a:rPr lang="en-US" dirty="0" smtClean="0"/>
              <a:t>Standards of Conduct</a:t>
            </a:r>
          </a:p>
          <a:p>
            <a:pPr>
              <a:buClr>
                <a:srgbClr val="003399"/>
              </a:buClr>
            </a:pPr>
            <a:r>
              <a:rPr lang="en-US" dirty="0" smtClean="0"/>
              <a:t>Voluntary Disclosure of Issue</a:t>
            </a:r>
          </a:p>
          <a:p>
            <a:pPr>
              <a:buClr>
                <a:srgbClr val="003399"/>
              </a:buClr>
            </a:pPr>
            <a:r>
              <a:rPr lang="en-US" dirty="0" smtClean="0"/>
              <a:t>Internal Investigation</a:t>
            </a:r>
          </a:p>
          <a:p>
            <a:pPr>
              <a:buClr>
                <a:srgbClr val="003399"/>
              </a:buClr>
            </a:pPr>
            <a:r>
              <a:rPr lang="en-US" dirty="0" smtClean="0"/>
              <a:t>Full Cooperation</a:t>
            </a:r>
          </a:p>
          <a:p>
            <a:pPr>
              <a:buClr>
                <a:srgbClr val="003399"/>
              </a:buClr>
            </a:pPr>
            <a:r>
              <a:rPr lang="en-US" dirty="0" smtClean="0"/>
              <a:t>Paid Costs/Restitution</a:t>
            </a:r>
          </a:p>
          <a:p>
            <a:pPr>
              <a:buClr>
                <a:srgbClr val="003399"/>
              </a:buClr>
            </a:pPr>
            <a:r>
              <a:rPr lang="en-US" dirty="0" smtClean="0"/>
              <a:t>Disciplined Employee(s)</a:t>
            </a:r>
          </a:p>
          <a:p>
            <a:pPr>
              <a:buClr>
                <a:srgbClr val="003399"/>
              </a:buClr>
            </a:pPr>
            <a:r>
              <a:rPr lang="en-US" dirty="0" smtClean="0"/>
              <a:t>Agreement to Implement Remedial Actions</a:t>
            </a:r>
          </a:p>
          <a:p>
            <a:pPr>
              <a:buClr>
                <a:srgbClr val="003399"/>
              </a:buClr>
            </a:pPr>
            <a:r>
              <a:rPr lang="en-US" dirty="0" smtClean="0"/>
              <a:t>Ethics Training</a:t>
            </a:r>
          </a:p>
          <a:p>
            <a:pPr>
              <a:buClr>
                <a:srgbClr val="003399"/>
              </a:buClr>
            </a:pPr>
            <a:r>
              <a:rPr lang="en-US" dirty="0" smtClean="0"/>
              <a:t>Amount of Time passed</a:t>
            </a:r>
          </a:p>
          <a:p>
            <a:pPr>
              <a:buClr>
                <a:srgbClr val="003399"/>
              </a:buClr>
            </a:pPr>
            <a:r>
              <a:rPr lang="en-US" dirty="0" smtClean="0"/>
              <a:t>Management Recognition of Problem</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SDO Decision-Making Process, Cont’d</a:t>
            </a:r>
            <a:br>
              <a:rPr lang="en-US" dirty="0" smtClean="0"/>
            </a:br>
            <a:endParaRPr lang="en-US" dirty="0"/>
          </a:p>
        </p:txBody>
      </p:sp>
      <p:sp>
        <p:nvSpPr>
          <p:cNvPr id="3" name="Content Placeholder 2"/>
          <p:cNvSpPr>
            <a:spLocks noGrp="1"/>
          </p:cNvSpPr>
          <p:nvPr>
            <p:ph idx="1"/>
          </p:nvPr>
        </p:nvSpPr>
        <p:spPr>
          <a:xfrm>
            <a:off x="304800" y="2286000"/>
            <a:ext cx="7769225" cy="3048000"/>
          </a:xfrm>
        </p:spPr>
        <p:txBody>
          <a:bodyPr/>
          <a:lstStyle/>
          <a:p>
            <a:pPr>
              <a:buClr>
                <a:srgbClr val="003399"/>
              </a:buClr>
            </a:pPr>
            <a:r>
              <a:rPr lang="en-US" dirty="0" smtClean="0"/>
              <a:t>SDO takes various factors into consideration:</a:t>
            </a:r>
          </a:p>
          <a:p>
            <a:pPr lvl="1">
              <a:buClr>
                <a:srgbClr val="003399"/>
              </a:buClr>
            </a:pPr>
            <a:r>
              <a:rPr lang="en-US" dirty="0" smtClean="0"/>
              <a:t>Company response/ mitigating factors established in FAR 9.406-1(a)(1)-(10)</a:t>
            </a:r>
          </a:p>
          <a:p>
            <a:pPr lvl="1">
              <a:buClr>
                <a:srgbClr val="003399"/>
              </a:buClr>
            </a:pPr>
            <a:r>
              <a:rPr lang="en-US" dirty="0" smtClean="0"/>
              <a:t>How the Government found out about the issue</a:t>
            </a:r>
          </a:p>
          <a:p>
            <a:pPr lvl="2">
              <a:buClr>
                <a:srgbClr val="003399"/>
              </a:buClr>
            </a:pPr>
            <a:r>
              <a:rPr lang="en-US" dirty="0" smtClean="0"/>
              <a:t>Disclosure vs. </a:t>
            </a:r>
            <a:r>
              <a:rPr lang="en-US" i="1" dirty="0" smtClean="0"/>
              <a:t>qui tam</a:t>
            </a:r>
            <a:r>
              <a:rPr lang="en-US" dirty="0" smtClean="0"/>
              <a:t> vs. Government-initiated investigation</a:t>
            </a:r>
          </a:p>
          <a:p>
            <a:pPr lvl="1">
              <a:buClr>
                <a:srgbClr val="003399"/>
              </a:buClr>
            </a:pPr>
            <a:r>
              <a:rPr lang="en-US" dirty="0" smtClean="0"/>
              <a:t>Stale event vs. recent event</a:t>
            </a:r>
          </a:p>
          <a:p>
            <a:pPr lvl="1">
              <a:buClr>
                <a:srgbClr val="003399"/>
              </a:buClr>
            </a:pPr>
            <a:r>
              <a:rPr lang="en-US" dirty="0" smtClean="0"/>
              <a:t>Current leadership’s position on ethics, compliance</a:t>
            </a:r>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Outcomes</a:t>
            </a:r>
            <a:endParaRPr lang="en-US" dirty="0"/>
          </a:p>
        </p:txBody>
      </p:sp>
      <p:sp>
        <p:nvSpPr>
          <p:cNvPr id="3" name="Content Placeholder 2"/>
          <p:cNvSpPr>
            <a:spLocks noGrp="1"/>
          </p:cNvSpPr>
          <p:nvPr>
            <p:ph idx="1"/>
          </p:nvPr>
        </p:nvSpPr>
        <p:spPr>
          <a:xfrm>
            <a:off x="1600200" y="3581400"/>
            <a:ext cx="1676400" cy="609600"/>
          </a:xfrm>
        </p:spPr>
        <p:txBody>
          <a:bodyPr/>
          <a:lstStyle/>
          <a:p>
            <a:pPr>
              <a:buClr>
                <a:srgbClr val="003399"/>
              </a:buClr>
              <a:buNone/>
            </a:pPr>
            <a:r>
              <a:rPr lang="en-US" dirty="0" smtClean="0"/>
              <a:t>Suspension</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27</a:t>
            </a:fld>
            <a:endParaRPr lang="en-US" dirty="0"/>
          </a:p>
        </p:txBody>
      </p:sp>
      <p:sp>
        <p:nvSpPr>
          <p:cNvPr id="11" name="Content Placeholder 2"/>
          <p:cNvSpPr txBox="1">
            <a:spLocks/>
          </p:cNvSpPr>
          <p:nvPr/>
        </p:nvSpPr>
        <p:spPr bwMode="auto">
          <a:xfrm>
            <a:off x="7086600" y="3962400"/>
            <a:ext cx="18288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rgbClr val="003399"/>
              </a:buClr>
              <a:buSzTx/>
              <a:buFont typeface="Wingdings" pitchFamily="2" charset="2"/>
              <a:buNone/>
              <a:tabLst/>
              <a:defRPr/>
            </a:pPr>
            <a:endParaRPr kumimoji="0" lang="en-US" sz="2400" b="0" i="0" u="none" strike="noStrike" kern="0" cap="none" spc="0" normalizeH="0" baseline="0" noProof="0" dirty="0" smtClean="0">
              <a:ln>
                <a:noFill/>
              </a:ln>
              <a:solidFill>
                <a:srgbClr val="013C88"/>
              </a:solidFill>
              <a:effectLst/>
              <a:uLnTx/>
              <a:uFillTx/>
              <a:latin typeface="+mn-lt"/>
              <a:ea typeface="+mn-ea"/>
              <a:cs typeface="+mn-cs"/>
            </a:endParaRPr>
          </a:p>
        </p:txBody>
      </p:sp>
      <p:sp>
        <p:nvSpPr>
          <p:cNvPr id="13" name="Rectangle 12"/>
          <p:cNvSpPr/>
          <p:nvPr/>
        </p:nvSpPr>
        <p:spPr>
          <a:xfrm>
            <a:off x="4495800" y="3581400"/>
            <a:ext cx="4191000" cy="461665"/>
          </a:xfrm>
          <a:prstGeom prst="rect">
            <a:avLst/>
          </a:prstGeom>
        </p:spPr>
        <p:txBody>
          <a:bodyPr wrap="square">
            <a:spAutoFit/>
          </a:bodyPr>
          <a:lstStyle/>
          <a:p>
            <a:r>
              <a:rPr lang="en-US" dirty="0" smtClean="0">
                <a:solidFill>
                  <a:srgbClr val="013C88"/>
                </a:solidFill>
                <a:latin typeface="+mj-lt"/>
              </a:rPr>
              <a:t>Proposed Debarment/Debarment</a:t>
            </a:r>
            <a:endParaRPr lang="en-US" dirty="0">
              <a:solidFill>
                <a:srgbClr val="013C88"/>
              </a:solidFill>
              <a:latin typeface="+mj-lt"/>
            </a:endParaRPr>
          </a:p>
        </p:txBody>
      </p:sp>
      <p:sp>
        <p:nvSpPr>
          <p:cNvPr id="14" name="Rectangle 13"/>
          <p:cNvSpPr/>
          <p:nvPr/>
        </p:nvSpPr>
        <p:spPr>
          <a:xfrm>
            <a:off x="762000" y="5562601"/>
            <a:ext cx="3581400" cy="830997"/>
          </a:xfrm>
          <a:prstGeom prst="rect">
            <a:avLst/>
          </a:prstGeom>
        </p:spPr>
        <p:txBody>
          <a:bodyPr wrap="square">
            <a:spAutoFit/>
          </a:bodyPr>
          <a:lstStyle/>
          <a:p>
            <a:r>
              <a:rPr lang="en-US" dirty="0" smtClean="0">
                <a:solidFill>
                  <a:srgbClr val="013C88"/>
                </a:solidFill>
                <a:latin typeface="+mj-lt"/>
              </a:rPr>
              <a:t>Administrative Agreement/</a:t>
            </a:r>
          </a:p>
          <a:p>
            <a:r>
              <a:rPr lang="en-US" dirty="0" smtClean="0">
                <a:solidFill>
                  <a:srgbClr val="013C88"/>
                </a:solidFill>
                <a:latin typeface="+mj-lt"/>
              </a:rPr>
              <a:t>Corporate Monitor</a:t>
            </a:r>
            <a:endParaRPr lang="en-US" dirty="0">
              <a:solidFill>
                <a:srgbClr val="013C88"/>
              </a:solidFill>
              <a:latin typeface="+mj-lt"/>
            </a:endParaRPr>
          </a:p>
        </p:txBody>
      </p:sp>
      <p:sp>
        <p:nvSpPr>
          <p:cNvPr id="15" name="Rectangle 14"/>
          <p:cNvSpPr/>
          <p:nvPr/>
        </p:nvSpPr>
        <p:spPr>
          <a:xfrm>
            <a:off x="4876800" y="5638800"/>
            <a:ext cx="3030958" cy="461665"/>
          </a:xfrm>
          <a:prstGeom prst="rect">
            <a:avLst/>
          </a:prstGeom>
        </p:spPr>
        <p:txBody>
          <a:bodyPr wrap="none">
            <a:spAutoFit/>
          </a:bodyPr>
          <a:lstStyle/>
          <a:p>
            <a:r>
              <a:rPr lang="en-US" dirty="0" smtClean="0">
                <a:solidFill>
                  <a:srgbClr val="013C88"/>
                </a:solidFill>
                <a:latin typeface="+mj-lt"/>
              </a:rPr>
              <a:t>Termination of Review</a:t>
            </a:r>
            <a:endParaRPr lang="en-US" dirty="0">
              <a:solidFill>
                <a:srgbClr val="013C88"/>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Administrative Agreements</a:t>
            </a:r>
            <a:br>
              <a:rPr lang="en-US" dirty="0" smtClean="0"/>
            </a:br>
            <a:endParaRPr lang="en-US" dirty="0"/>
          </a:p>
        </p:txBody>
      </p:sp>
      <p:sp>
        <p:nvSpPr>
          <p:cNvPr id="3" name="Content Placeholder 2"/>
          <p:cNvSpPr>
            <a:spLocks noGrp="1"/>
          </p:cNvSpPr>
          <p:nvPr>
            <p:ph idx="1"/>
          </p:nvPr>
        </p:nvSpPr>
        <p:spPr>
          <a:xfrm>
            <a:off x="381000" y="2286000"/>
            <a:ext cx="7845425" cy="3352800"/>
          </a:xfrm>
        </p:spPr>
        <p:txBody>
          <a:bodyPr/>
          <a:lstStyle/>
          <a:p>
            <a:pPr>
              <a:buClr>
                <a:srgbClr val="003399"/>
              </a:buClr>
            </a:pPr>
            <a:r>
              <a:rPr lang="en-US" b="1" dirty="0" smtClean="0"/>
              <a:t>When Considered</a:t>
            </a:r>
            <a:r>
              <a:rPr lang="en-US" dirty="0" smtClean="0"/>
              <a:t>:  Contractor must have demonstrated to the SDO’s satisfaction that the  contractor is “substantially on the way” to being presently responsible</a:t>
            </a:r>
          </a:p>
          <a:p>
            <a:pPr>
              <a:buClr>
                <a:srgbClr val="003399"/>
              </a:buClr>
            </a:pPr>
            <a:r>
              <a:rPr lang="en-US" b="1" dirty="0" smtClean="0"/>
              <a:t>Administrative Burden</a:t>
            </a:r>
          </a:p>
          <a:p>
            <a:pPr lvl="1">
              <a:buClr>
                <a:srgbClr val="003399"/>
              </a:buClr>
            </a:pPr>
            <a:r>
              <a:rPr lang="en-US" b="1" dirty="0" smtClean="0"/>
              <a:t>On Government</a:t>
            </a:r>
          </a:p>
          <a:p>
            <a:pPr lvl="2">
              <a:buClr>
                <a:srgbClr val="003399"/>
              </a:buClr>
            </a:pPr>
            <a:r>
              <a:rPr lang="en-US" dirty="0" smtClean="0"/>
              <a:t>Tracking and review of submissions</a:t>
            </a:r>
          </a:p>
          <a:p>
            <a:pPr lvl="1">
              <a:buClr>
                <a:srgbClr val="003399"/>
              </a:buClr>
            </a:pPr>
            <a:r>
              <a:rPr lang="en-US" b="1" dirty="0" smtClean="0"/>
              <a:t>On Contractor</a:t>
            </a:r>
            <a:endParaRPr lang="en-US" dirty="0" smtClean="0"/>
          </a:p>
          <a:p>
            <a:pPr lvl="2">
              <a:buClr>
                <a:srgbClr val="003399"/>
              </a:buClr>
            </a:pPr>
            <a:r>
              <a:rPr lang="en-US" dirty="0" smtClean="0"/>
              <a:t>May require a significant investment of resources</a:t>
            </a:r>
          </a:p>
          <a:p>
            <a:pPr lvl="2">
              <a:buClr>
                <a:srgbClr val="003399"/>
              </a:buClr>
            </a:pPr>
            <a:r>
              <a:rPr lang="en-US" dirty="0" smtClean="0"/>
              <a:t>Must be prepared to fulfill requirements.  Violation of terms is an independent cause for debarment.</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523220"/>
          </a:xfrm>
        </p:spPr>
        <p:txBody>
          <a:bodyPr/>
          <a:lstStyle/>
          <a:p>
            <a:pPr algn="ctr"/>
            <a:r>
              <a:rPr lang="en-US" dirty="0" smtClean="0"/>
              <a:t>Corporate Monitors</a:t>
            </a:r>
            <a:endParaRPr lang="en-US" dirty="0"/>
          </a:p>
        </p:txBody>
      </p:sp>
      <p:sp>
        <p:nvSpPr>
          <p:cNvPr id="3" name="Content Placeholder 2"/>
          <p:cNvSpPr>
            <a:spLocks noGrp="1"/>
          </p:cNvSpPr>
          <p:nvPr>
            <p:ph idx="1"/>
          </p:nvPr>
        </p:nvSpPr>
        <p:spPr>
          <a:xfrm>
            <a:off x="457200" y="1905000"/>
            <a:ext cx="7769225" cy="3048000"/>
          </a:xfrm>
        </p:spPr>
        <p:txBody>
          <a:bodyPr/>
          <a:lstStyle/>
          <a:p>
            <a:pPr>
              <a:buClr>
                <a:srgbClr val="013C88"/>
              </a:buClr>
            </a:pPr>
            <a:r>
              <a:rPr lang="en-US" b="1" dirty="0" smtClean="0"/>
              <a:t>Considered when</a:t>
            </a:r>
            <a:r>
              <a:rPr lang="en-US" dirty="0" smtClean="0"/>
              <a:t>:</a:t>
            </a:r>
          </a:p>
          <a:p>
            <a:pPr lvl="1">
              <a:buClr>
                <a:srgbClr val="013C88"/>
              </a:buClr>
            </a:pPr>
            <a:r>
              <a:rPr lang="en-US" dirty="0" smtClean="0"/>
              <a:t>Entering into an Administrative Agreement and SDO would prefer an independent third party review of the company</a:t>
            </a:r>
          </a:p>
          <a:p>
            <a:pPr lvl="1">
              <a:buClr>
                <a:srgbClr val="013C88"/>
              </a:buClr>
            </a:pPr>
            <a:r>
              <a:rPr lang="en-US" dirty="0" smtClean="0"/>
              <a:t>Alleged misconduct is pervasive and ingrained in company culture</a:t>
            </a:r>
          </a:p>
          <a:p>
            <a:pPr>
              <a:buClr>
                <a:srgbClr val="013C88"/>
              </a:buClr>
            </a:pPr>
            <a:r>
              <a:rPr lang="en-US" dirty="0" smtClean="0"/>
              <a:t>Are beneficial for companies, as they provide:</a:t>
            </a:r>
          </a:p>
          <a:p>
            <a:pPr lvl="1">
              <a:buClr>
                <a:srgbClr val="013C88"/>
              </a:buClr>
            </a:pPr>
            <a:r>
              <a:rPr lang="en-US" dirty="0" smtClean="0"/>
              <a:t>A neutral opinion on the state of the company’s culture, practices, procedures, ethics, compliance, internal controls, etc.</a:t>
            </a:r>
          </a:p>
          <a:p>
            <a:pPr lvl="1">
              <a:buClr>
                <a:srgbClr val="013C88"/>
              </a:buClr>
            </a:pPr>
            <a:r>
              <a:rPr lang="en-US" dirty="0" smtClean="0"/>
              <a:t>Concrete ways for companies to improve processes</a:t>
            </a:r>
          </a:p>
          <a:p>
            <a:pPr lvl="1">
              <a:buClr>
                <a:srgbClr val="013C88"/>
              </a:buClr>
            </a:pPr>
            <a:endParaRPr lang="en-US" dirty="0" smtClean="0"/>
          </a:p>
        </p:txBody>
      </p:sp>
      <p:sp>
        <p:nvSpPr>
          <p:cNvPr id="4" name="Slide Number Placeholder 3"/>
          <p:cNvSpPr>
            <a:spLocks noGrp="1"/>
          </p:cNvSpPr>
          <p:nvPr>
            <p:ph type="sldNum" sz="quarter" idx="10"/>
          </p:nvPr>
        </p:nvSpPr>
        <p:spPr/>
        <p:txBody>
          <a:bodyPr/>
          <a:lstStyle/>
          <a:p>
            <a:r>
              <a:rPr lang="en-US" dirty="0" smtClean="0">
                <a:solidFill>
                  <a:srgbClr val="0A457D"/>
                </a:solidFill>
                <a:latin typeface="+mj-lt"/>
              </a:rPr>
              <a:t>20</a:t>
            </a:r>
            <a:endParaRPr lang="en-US" dirty="0">
              <a:solidFill>
                <a:srgbClr val="0A457D"/>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769225" cy="579438"/>
          </a:xfrm>
        </p:spPr>
        <p:txBody>
          <a:bodyPr/>
          <a:lstStyle/>
          <a:p>
            <a:pPr algn="ctr"/>
            <a:r>
              <a:rPr lang="en-US" dirty="0" smtClean="0"/>
              <a:t>Table of Contents, Cont’d</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dirty="0" smtClean="0"/>
              <a:t>The Meeting with the SDO</a:t>
            </a:r>
          </a:p>
          <a:p>
            <a:pPr>
              <a:buClr>
                <a:srgbClr val="003399"/>
              </a:buClr>
            </a:pPr>
            <a:r>
              <a:rPr lang="en-US" dirty="0" smtClean="0"/>
              <a:t>Following the Meeting with the SDO</a:t>
            </a:r>
          </a:p>
          <a:p>
            <a:pPr>
              <a:buClr>
                <a:srgbClr val="003399"/>
              </a:buClr>
            </a:pPr>
            <a:r>
              <a:rPr lang="en-US" dirty="0" smtClean="0"/>
              <a:t>SDO Decision Making Process </a:t>
            </a:r>
          </a:p>
          <a:p>
            <a:pPr lvl="1">
              <a:buClr>
                <a:srgbClr val="003399"/>
              </a:buClr>
            </a:pPr>
            <a:r>
              <a:rPr lang="en-US" sz="1800" dirty="0" smtClean="0"/>
              <a:t>Present Responsibility</a:t>
            </a:r>
          </a:p>
          <a:p>
            <a:pPr lvl="1">
              <a:buClr>
                <a:srgbClr val="003399"/>
              </a:buClr>
            </a:pPr>
            <a:r>
              <a:rPr lang="en-US" sz="1800" dirty="0" smtClean="0"/>
              <a:t>Overview of Present Responsibility Factors</a:t>
            </a:r>
          </a:p>
          <a:p>
            <a:pPr>
              <a:buClr>
                <a:srgbClr val="003399"/>
              </a:buClr>
            </a:pPr>
            <a:r>
              <a:rPr lang="en-US" dirty="0" smtClean="0"/>
              <a:t>Potential Outcomes</a:t>
            </a:r>
          </a:p>
          <a:p>
            <a:pPr>
              <a:buClr>
                <a:srgbClr val="003399"/>
              </a:buClr>
            </a:pPr>
            <a:r>
              <a:rPr lang="en-US" dirty="0" smtClean="0"/>
              <a:t>Administrative Agreements</a:t>
            </a:r>
          </a:p>
          <a:p>
            <a:pPr>
              <a:buClr>
                <a:srgbClr val="003399"/>
              </a:buClr>
            </a:pPr>
            <a:r>
              <a:rPr lang="en-US" dirty="0" smtClean="0"/>
              <a:t>Corporate Monitors</a:t>
            </a:r>
          </a:p>
          <a:p>
            <a:pPr>
              <a:buClr>
                <a:srgbClr val="003399"/>
              </a:buClr>
            </a:pPr>
            <a:r>
              <a:rPr lang="en-US" dirty="0" smtClean="0"/>
              <a:t>Important Links</a:t>
            </a:r>
          </a:p>
          <a:p>
            <a:pPr>
              <a:buClr>
                <a:srgbClr val="003399"/>
              </a:buClr>
            </a:pPr>
            <a:r>
              <a:rPr lang="en-US" dirty="0" smtClean="0"/>
              <a:t>Contact Information</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Links</a:t>
            </a:r>
            <a:endParaRPr lang="en-US" dirty="0"/>
          </a:p>
        </p:txBody>
      </p:sp>
      <p:sp>
        <p:nvSpPr>
          <p:cNvPr id="3" name="Content Placeholder 2"/>
          <p:cNvSpPr>
            <a:spLocks noGrp="1"/>
          </p:cNvSpPr>
          <p:nvPr>
            <p:ph idx="1"/>
          </p:nvPr>
        </p:nvSpPr>
        <p:spPr/>
        <p:txBody>
          <a:bodyPr/>
          <a:lstStyle/>
          <a:p>
            <a:pPr>
              <a:buClr>
                <a:srgbClr val="003399"/>
              </a:buClr>
            </a:pPr>
            <a:r>
              <a:rPr lang="en-US" b="1" dirty="0" smtClean="0"/>
              <a:t>System for Award Management:</a:t>
            </a:r>
            <a:r>
              <a:rPr lang="en-US" dirty="0" smtClean="0"/>
              <a:t> </a:t>
            </a:r>
            <a:r>
              <a:rPr lang="en-US" dirty="0" smtClean="0">
                <a:hlinkClick r:id="rId2"/>
              </a:rPr>
              <a:t>www.sam.gov</a:t>
            </a:r>
            <a:endParaRPr lang="en-US" dirty="0" smtClean="0"/>
          </a:p>
          <a:p>
            <a:pPr>
              <a:buClr>
                <a:srgbClr val="003399"/>
              </a:buClr>
            </a:pPr>
            <a:r>
              <a:rPr lang="en-US" b="1" dirty="0" smtClean="0"/>
              <a:t>Interagency Suspension and Debarment Committee:</a:t>
            </a:r>
            <a:r>
              <a:rPr lang="en-US" dirty="0" smtClean="0"/>
              <a:t> </a:t>
            </a:r>
            <a:r>
              <a:rPr lang="en-US" dirty="0" smtClean="0">
                <a:hlinkClick r:id="rId3"/>
              </a:rPr>
              <a:t>http://www.epa.gov/ogd/sdd/isdc.htm</a:t>
            </a:r>
            <a:endParaRPr lang="en-US" dirty="0" smtClean="0"/>
          </a:p>
          <a:p>
            <a:pPr>
              <a:buClr>
                <a:srgbClr val="003399"/>
              </a:buClr>
            </a:pPr>
            <a:r>
              <a:rPr lang="en-US" b="1" dirty="0" smtClean="0"/>
              <a:t>FAR 9.4: </a:t>
            </a:r>
            <a:r>
              <a:rPr lang="en-US" dirty="0" smtClean="0">
                <a:hlinkClick r:id="rId4" action="ppaction://hlinksldjump"/>
              </a:rPr>
              <a:t>https://www.acquisition.gov/far/current/html/Subpart%209_4.html#wp1083280</a:t>
            </a: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84775"/>
          </a:xfrm>
        </p:spPr>
        <p:txBody>
          <a:bodyPr/>
          <a:lstStyle/>
          <a:p>
            <a:pPr algn="ctr"/>
            <a:r>
              <a:rPr lang="en-US" dirty="0" smtClean="0"/>
              <a:t>Conducting Internal Investigations</a:t>
            </a:r>
            <a:endParaRPr lang="en-US" dirty="0"/>
          </a:p>
        </p:txBody>
      </p:sp>
      <p:sp>
        <p:nvSpPr>
          <p:cNvPr id="3" name="Content Placeholder 2"/>
          <p:cNvSpPr>
            <a:spLocks noGrp="1"/>
          </p:cNvSpPr>
          <p:nvPr>
            <p:ph idx="1"/>
          </p:nvPr>
        </p:nvSpPr>
        <p:spPr>
          <a:xfrm>
            <a:off x="457200" y="1676400"/>
            <a:ext cx="8229600" cy="2971800"/>
          </a:xfrm>
        </p:spPr>
        <p:txBody>
          <a:bodyPr/>
          <a:lstStyle/>
          <a:p>
            <a:pPr>
              <a:buClr>
                <a:srgbClr val="003399"/>
              </a:buClr>
            </a:pPr>
            <a:r>
              <a:rPr lang="en-US" dirty="0" smtClean="0"/>
              <a:t>Initiate internal investigation of the alleged violation(s)</a:t>
            </a:r>
          </a:p>
          <a:p>
            <a:pPr>
              <a:buClr>
                <a:srgbClr val="003399"/>
              </a:buClr>
            </a:pPr>
            <a:r>
              <a:rPr lang="en-US" dirty="0" smtClean="0"/>
              <a:t>Through the investigation, seek to understand:</a:t>
            </a:r>
          </a:p>
          <a:p>
            <a:pPr lvl="1">
              <a:buClr>
                <a:srgbClr val="003399"/>
              </a:buClr>
            </a:pPr>
            <a:r>
              <a:rPr lang="en-US" dirty="0" smtClean="0"/>
              <a:t>Whether a violation occurred</a:t>
            </a:r>
          </a:p>
          <a:p>
            <a:pPr lvl="1">
              <a:buClr>
                <a:srgbClr val="003399"/>
              </a:buClr>
            </a:pPr>
            <a:r>
              <a:rPr lang="en-US" dirty="0" smtClean="0"/>
              <a:t>If determined that a violation did occur:</a:t>
            </a:r>
          </a:p>
          <a:p>
            <a:pPr lvl="2">
              <a:buClr>
                <a:srgbClr val="003399"/>
              </a:buClr>
            </a:pPr>
            <a:r>
              <a:rPr lang="en-US" dirty="0" smtClean="0"/>
              <a:t>Where/how the violation occurred</a:t>
            </a:r>
          </a:p>
          <a:p>
            <a:pPr lvl="2">
              <a:buClr>
                <a:srgbClr val="003399"/>
              </a:buClr>
            </a:pPr>
            <a:r>
              <a:rPr lang="en-US" dirty="0" smtClean="0"/>
              <a:t>Who committed it ?- position, responsibilities, authority</a:t>
            </a:r>
          </a:p>
          <a:p>
            <a:pPr lvl="2">
              <a:buClr>
                <a:srgbClr val="003399"/>
              </a:buClr>
            </a:pPr>
            <a:r>
              <a:rPr lang="en-US" dirty="0" smtClean="0"/>
              <a:t>Was the alleged violation done by a rogue employee or is it a systemic problem?</a:t>
            </a:r>
          </a:p>
          <a:p>
            <a:pPr lvl="2">
              <a:buClr>
                <a:srgbClr val="003399"/>
              </a:buClr>
            </a:pPr>
            <a:r>
              <a:rPr lang="en-US" dirty="0" smtClean="0"/>
              <a:t>What compliance measures/controls were in place to deter such a violation?  </a:t>
            </a:r>
          </a:p>
          <a:p>
            <a:pPr lvl="1">
              <a:buClr>
                <a:srgbClr val="003399"/>
              </a:buClr>
            </a:pPr>
            <a:endParaRPr lang="en-US" dirty="0" smtClean="0"/>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769225" cy="579438"/>
          </a:xfrm>
        </p:spPr>
        <p:txBody>
          <a:bodyPr/>
          <a:lstStyle/>
          <a:p>
            <a:pPr algn="ctr"/>
            <a:r>
              <a:rPr lang="en-US" dirty="0" smtClean="0"/>
              <a:t>Conducting Internal Investigations, Cont’d</a:t>
            </a:r>
            <a:endParaRPr lang="en-US" dirty="0"/>
          </a:p>
        </p:txBody>
      </p:sp>
      <p:sp>
        <p:nvSpPr>
          <p:cNvPr id="3" name="Content Placeholder 2"/>
          <p:cNvSpPr>
            <a:spLocks noGrp="1"/>
          </p:cNvSpPr>
          <p:nvPr>
            <p:ph idx="1"/>
          </p:nvPr>
        </p:nvSpPr>
        <p:spPr>
          <a:xfrm>
            <a:off x="457200" y="1600200"/>
            <a:ext cx="7769225" cy="3048000"/>
          </a:xfrm>
        </p:spPr>
        <p:txBody>
          <a:bodyPr/>
          <a:lstStyle/>
          <a:p>
            <a:pPr>
              <a:buClr>
                <a:srgbClr val="003399"/>
              </a:buClr>
            </a:pPr>
            <a:r>
              <a:rPr lang="en-US" dirty="0" smtClean="0"/>
              <a:t>Maintain policies that set forth procedures for responding to and investigating reports of non-compliance. Policies should:</a:t>
            </a:r>
          </a:p>
          <a:p>
            <a:pPr lvl="1">
              <a:buClr>
                <a:srgbClr val="003399"/>
              </a:buClr>
            </a:pPr>
            <a:r>
              <a:rPr lang="en-US" dirty="0" smtClean="0"/>
              <a:t>Ensure investigations are conducted promptly</a:t>
            </a:r>
          </a:p>
          <a:p>
            <a:pPr lvl="1">
              <a:buClr>
                <a:srgbClr val="003399"/>
              </a:buClr>
            </a:pPr>
            <a:r>
              <a:rPr lang="en-US" dirty="0" smtClean="0"/>
              <a:t>Ensure issues to be investigated are identified</a:t>
            </a:r>
          </a:p>
          <a:p>
            <a:pPr lvl="1">
              <a:buClr>
                <a:srgbClr val="003399"/>
              </a:buClr>
            </a:pPr>
            <a:r>
              <a:rPr lang="en-US" dirty="0" smtClean="0"/>
              <a:t>Identify who will conduct investigation</a:t>
            </a:r>
          </a:p>
          <a:p>
            <a:pPr lvl="1">
              <a:buClr>
                <a:srgbClr val="003399"/>
              </a:buClr>
            </a:pPr>
            <a:r>
              <a:rPr lang="en-US" dirty="0" smtClean="0"/>
              <a:t>Ensure investigator is experienced and capable of conducting an objective and independent investigation</a:t>
            </a:r>
          </a:p>
          <a:p>
            <a:pPr>
              <a:buClr>
                <a:srgbClr val="003399"/>
              </a:buClr>
            </a:pPr>
            <a:r>
              <a:rPr lang="en-US" dirty="0" smtClean="0"/>
              <a:t>Engage management in the investigation and in crafting a response to the investigation</a:t>
            </a:r>
          </a:p>
          <a:p>
            <a:pPr>
              <a:buClr>
                <a:srgbClr val="003399"/>
              </a:buClr>
            </a:pPr>
            <a:r>
              <a:rPr lang="en-US" dirty="0" smtClean="0"/>
              <a:t>Determine whether, based on initial review, the investigation should be expanded to include other business units, other business transactions, other regions, etc.</a:t>
            </a:r>
          </a:p>
        </p:txBody>
      </p:sp>
      <p:sp>
        <p:nvSpPr>
          <p:cNvPr id="4" name="Slide Number Placeholder 3"/>
          <p:cNvSpPr>
            <a:spLocks noGrp="1"/>
          </p:cNvSpPr>
          <p:nvPr>
            <p:ph type="sldNum" sz="quarter" idx="10"/>
          </p:nvPr>
        </p:nvSpPr>
        <p:spPr/>
        <p:txBody>
          <a:bodyPr/>
          <a:lstStyle/>
          <a:p>
            <a:fld id="{34021492-D8A9-4CEE-A327-F99EC7B60D3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1077218"/>
          </a:xfrm>
        </p:spPr>
        <p:txBody>
          <a:bodyPr/>
          <a:lstStyle/>
          <a:p>
            <a:pPr algn="ctr"/>
            <a:r>
              <a:rPr lang="en-US" dirty="0" smtClean="0"/>
              <a:t>Considerations for Effective  Ethics and Compliance Programs</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dirty="0" smtClean="0"/>
              <a:t>For Ethics Programs:</a:t>
            </a:r>
          </a:p>
          <a:p>
            <a:pPr lvl="1">
              <a:buClr>
                <a:srgbClr val="003399"/>
              </a:buClr>
            </a:pPr>
            <a:r>
              <a:rPr lang="en-US" dirty="0" smtClean="0"/>
              <a:t>Select values that are tailored to your business or risk profile</a:t>
            </a:r>
          </a:p>
          <a:p>
            <a:pPr lvl="1">
              <a:buClr>
                <a:srgbClr val="003399"/>
              </a:buClr>
            </a:pPr>
            <a:r>
              <a:rPr lang="en-US" dirty="0" smtClean="0"/>
              <a:t>Define and communicate values in a manner that makes sense to employees</a:t>
            </a:r>
          </a:p>
          <a:p>
            <a:pPr lvl="1">
              <a:buClr>
                <a:srgbClr val="003399"/>
              </a:buClr>
            </a:pPr>
            <a:r>
              <a:rPr lang="en-US" dirty="0" smtClean="0"/>
              <a:t>Ensure leadership engagement in promotion of values</a:t>
            </a:r>
          </a:p>
          <a:p>
            <a:pPr>
              <a:buClr>
                <a:srgbClr val="003399"/>
              </a:buClr>
            </a:pPr>
            <a:r>
              <a:rPr lang="en-US" dirty="0" smtClean="0"/>
              <a:t>For Compliance Programs:</a:t>
            </a:r>
          </a:p>
          <a:p>
            <a:pPr lvl="1">
              <a:buClr>
                <a:srgbClr val="003399"/>
              </a:buClr>
            </a:pPr>
            <a:r>
              <a:rPr lang="en-US" dirty="0" smtClean="0"/>
              <a:t>Review and improve ethics and compliance training, policies, internal controls, practices and strengthen in light of investigation findings, lessons learned</a:t>
            </a:r>
          </a:p>
          <a:p>
            <a:pPr>
              <a:buClr>
                <a:srgbClr val="003399"/>
              </a:buClr>
              <a:buNone/>
            </a:pPr>
            <a:endParaRPr lang="en-US" dirty="0" smtClean="0"/>
          </a:p>
          <a:p>
            <a:pPr>
              <a:buClr>
                <a:srgbClr val="003399"/>
              </a:buClr>
            </a:pPr>
            <a:endParaRPr lang="en-US" dirty="0" smtClean="0"/>
          </a:p>
          <a:p>
            <a:pPr>
              <a:buClr>
                <a:srgbClr val="003399"/>
              </a:buClr>
            </a:pPr>
            <a:endParaRPr lang="en-US" dirty="0" smtClean="0"/>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1077218"/>
          </a:xfrm>
        </p:spPr>
        <p:txBody>
          <a:bodyPr/>
          <a:lstStyle/>
          <a:p>
            <a:pPr algn="ctr"/>
            <a:r>
              <a:rPr lang="en-US" dirty="0" smtClean="0"/>
              <a:t>Considerations for Effective Ethics and Compliance Programs, Cont’d</a:t>
            </a:r>
            <a:endParaRPr lang="en-US" dirty="0"/>
          </a:p>
        </p:txBody>
      </p:sp>
      <p:sp>
        <p:nvSpPr>
          <p:cNvPr id="3" name="Content Placeholder 2"/>
          <p:cNvSpPr>
            <a:spLocks noGrp="1"/>
          </p:cNvSpPr>
          <p:nvPr>
            <p:ph idx="1"/>
          </p:nvPr>
        </p:nvSpPr>
        <p:spPr>
          <a:xfrm>
            <a:off x="457200" y="2133600"/>
            <a:ext cx="7769225" cy="3048000"/>
          </a:xfrm>
        </p:spPr>
        <p:txBody>
          <a:bodyPr/>
          <a:lstStyle/>
          <a:p>
            <a:pPr lvl="1">
              <a:buClr>
                <a:srgbClr val="003399"/>
              </a:buClr>
            </a:pPr>
            <a:r>
              <a:rPr lang="en-US" dirty="0" smtClean="0"/>
              <a:t>Identify your risk areas based on your organization’s specific industry, the nature and location of its operations, and the activities in which it engages</a:t>
            </a:r>
          </a:p>
          <a:p>
            <a:pPr lvl="1">
              <a:buClr>
                <a:srgbClr val="003399"/>
              </a:buClr>
            </a:pPr>
            <a:r>
              <a:rPr lang="en-US" dirty="0" smtClean="0"/>
              <a:t> When tailoring the program, pay particular attention to high risk areas – Ex. FCPA, FCA, FSA violations</a:t>
            </a:r>
          </a:p>
          <a:p>
            <a:pPr lvl="1">
              <a:buClr>
                <a:srgbClr val="003399"/>
              </a:buClr>
            </a:pPr>
            <a:r>
              <a:rPr lang="en-US" dirty="0" smtClean="0"/>
              <a:t>Periodically evaluate and update risk areas to reflect new contract requirements and changes in law and regulation </a:t>
            </a:r>
          </a:p>
          <a:p>
            <a:pPr lvl="1">
              <a:buClr>
                <a:srgbClr val="003399"/>
              </a:buClr>
            </a:pPr>
            <a:r>
              <a:rPr lang="en-US" dirty="0" smtClean="0"/>
              <a:t>Screen principals and other high level personnel to mitigate against the hiring of unethical actors </a:t>
            </a:r>
          </a:p>
          <a:p>
            <a:pPr lvl="1">
              <a:buClr>
                <a:srgbClr val="003399"/>
              </a:buClr>
            </a:pPr>
            <a:r>
              <a:rPr lang="en-US" dirty="0" smtClean="0"/>
              <a:t>Conduct periodic compliance audits particularly in high risk areas </a:t>
            </a:r>
          </a:p>
          <a:p>
            <a:pPr lvl="1">
              <a:buClr>
                <a:srgbClr val="003399"/>
              </a:buClr>
              <a:buNone/>
            </a:pPr>
            <a:endParaRPr lang="en-US" dirty="0" smtClean="0"/>
          </a:p>
          <a:p>
            <a:pPr lvl="1">
              <a:buClr>
                <a:srgbClr val="003399"/>
              </a:buClr>
            </a:pPr>
            <a:endParaRPr lang="en-US" dirty="0" smtClean="0"/>
          </a:p>
          <a:p>
            <a:pPr lvl="1">
              <a:buClr>
                <a:srgbClr val="003399"/>
              </a:buClr>
            </a:pPr>
            <a:endParaRPr lang="en-US" dirty="0" smtClean="0"/>
          </a:p>
          <a:p>
            <a:pPr>
              <a:buClr>
                <a:srgbClr val="003399"/>
              </a:buClr>
            </a:pPr>
            <a:endParaRPr lang="en-US" dirty="0" smtClean="0"/>
          </a:p>
          <a:p>
            <a:pPr>
              <a:buClr>
                <a:srgbClr val="003399"/>
              </a:buClr>
            </a:pPr>
            <a:endParaRPr lang="en-US" dirty="0" smtClean="0"/>
          </a:p>
          <a:p>
            <a:pPr>
              <a:buClr>
                <a:srgbClr val="003399"/>
              </a:buClr>
            </a:pPr>
            <a:endParaRPr lang="en-US" dirty="0" smtClean="0"/>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69225" cy="1077218"/>
          </a:xfrm>
        </p:spPr>
        <p:txBody>
          <a:bodyPr/>
          <a:lstStyle/>
          <a:p>
            <a:pPr algn="ctr"/>
            <a:r>
              <a:rPr lang="en-US" dirty="0" smtClean="0"/>
              <a:t>Considerations for Effective Ethics and Compliance Programs, Cont’d</a:t>
            </a:r>
            <a:endParaRPr lang="en-US" dirty="0"/>
          </a:p>
        </p:txBody>
      </p:sp>
      <p:sp>
        <p:nvSpPr>
          <p:cNvPr id="3" name="Content Placeholder 2"/>
          <p:cNvSpPr>
            <a:spLocks noGrp="1"/>
          </p:cNvSpPr>
          <p:nvPr>
            <p:ph idx="1"/>
          </p:nvPr>
        </p:nvSpPr>
        <p:spPr>
          <a:xfrm>
            <a:off x="457200" y="1905000"/>
            <a:ext cx="7769225" cy="3048000"/>
          </a:xfrm>
        </p:spPr>
        <p:txBody>
          <a:bodyPr/>
          <a:lstStyle/>
          <a:p>
            <a:pPr lvl="1">
              <a:buClr>
                <a:srgbClr val="003399"/>
              </a:buClr>
            </a:pPr>
            <a:r>
              <a:rPr lang="en-US" dirty="0" smtClean="0"/>
              <a:t>Regularly remind employees to report concerns and the channels available to them </a:t>
            </a:r>
          </a:p>
          <a:p>
            <a:pPr lvl="1">
              <a:buClr>
                <a:srgbClr val="003399"/>
              </a:buClr>
            </a:pPr>
            <a:r>
              <a:rPr lang="en-US" dirty="0" smtClean="0"/>
              <a:t>Train those who may receive reports on how to respond following a report </a:t>
            </a:r>
          </a:p>
          <a:p>
            <a:pPr lvl="1">
              <a:buClr>
                <a:srgbClr val="003399"/>
              </a:buClr>
            </a:pPr>
            <a:r>
              <a:rPr lang="en-US" dirty="0" smtClean="0"/>
              <a:t>Educate and train employees based on lessons learned from investigations and audit findings </a:t>
            </a:r>
          </a:p>
          <a:p>
            <a:pPr lvl="1">
              <a:buClr>
                <a:srgbClr val="003399"/>
              </a:buClr>
            </a:pPr>
            <a:r>
              <a:rPr lang="en-US" dirty="0" smtClean="0"/>
              <a:t>Ensure violators of company policies are disciplined appropriately </a:t>
            </a:r>
          </a:p>
          <a:p>
            <a:pPr lvl="1">
              <a:buClr>
                <a:srgbClr val="003399"/>
              </a:buClr>
            </a:pPr>
            <a:r>
              <a:rPr lang="en-US" dirty="0" smtClean="0"/>
              <a:t>Evaluate the ethics and compliance programs of prospective suppliers during supplier approval process </a:t>
            </a:r>
          </a:p>
          <a:p>
            <a:pPr lvl="1">
              <a:buClr>
                <a:srgbClr val="003399"/>
              </a:buClr>
            </a:pPr>
            <a:r>
              <a:rPr lang="en-US" dirty="0" smtClean="0"/>
              <a:t>Require employees to review and re-certify compliance with the Code  of Business Ethics &amp;Conduct annually </a:t>
            </a:r>
          </a:p>
          <a:p>
            <a:pPr lvl="1">
              <a:buClr>
                <a:srgbClr val="003399"/>
              </a:buClr>
            </a:pPr>
            <a:endParaRPr lang="en-US" dirty="0" smtClean="0"/>
          </a:p>
          <a:p>
            <a:pPr>
              <a:buClr>
                <a:srgbClr val="003399"/>
              </a:buClr>
            </a:pPr>
            <a:endParaRPr lang="en-US" dirty="0" smtClean="0"/>
          </a:p>
          <a:p>
            <a:pPr>
              <a:buClr>
                <a:srgbClr val="003399"/>
              </a:buClr>
            </a:pPr>
            <a:endParaRPr lang="en-US" dirty="0" smtClean="0"/>
          </a:p>
          <a:p>
            <a:pPr>
              <a:buClr>
                <a:srgbClr val="003399"/>
              </a:buClr>
            </a:pPr>
            <a:endParaRPr lang="en-US" dirty="0" smtClean="0"/>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769225" cy="584775"/>
          </a:xfrm>
        </p:spPr>
        <p:txBody>
          <a:bodyPr/>
          <a:lstStyle/>
          <a:p>
            <a:pPr algn="ctr"/>
            <a:r>
              <a:rPr lang="en-US" dirty="0" smtClean="0"/>
              <a:t>Disclosure Practices - Mandatory</a:t>
            </a:r>
            <a:endParaRPr lang="en-US" dirty="0"/>
          </a:p>
        </p:txBody>
      </p:sp>
      <p:sp>
        <p:nvSpPr>
          <p:cNvPr id="3" name="Content Placeholder 2"/>
          <p:cNvSpPr>
            <a:spLocks noGrp="1"/>
          </p:cNvSpPr>
          <p:nvPr>
            <p:ph idx="1"/>
          </p:nvPr>
        </p:nvSpPr>
        <p:spPr>
          <a:xfrm>
            <a:off x="914400" y="1905000"/>
            <a:ext cx="7769225" cy="3200400"/>
          </a:xfrm>
        </p:spPr>
        <p:txBody>
          <a:bodyPr/>
          <a:lstStyle/>
          <a:p>
            <a:pPr>
              <a:buClr>
                <a:srgbClr val="003399"/>
              </a:buClr>
            </a:pPr>
            <a:r>
              <a:rPr lang="en-US" dirty="0" smtClean="0"/>
              <a:t>Mandatory Disclosures</a:t>
            </a:r>
          </a:p>
          <a:p>
            <a:pPr lvl="1">
              <a:buClr>
                <a:srgbClr val="003399"/>
              </a:buClr>
            </a:pPr>
            <a:r>
              <a:rPr lang="en-US" dirty="0" smtClean="0"/>
              <a:t>Maintain a policy establishing procedures for analyzing and handling events giving rise to potential mandatory reporting obligations</a:t>
            </a:r>
          </a:p>
          <a:p>
            <a:pPr lvl="1">
              <a:buClr>
                <a:srgbClr val="003399"/>
              </a:buClr>
            </a:pPr>
            <a:r>
              <a:rPr lang="en-US" dirty="0" smtClean="0"/>
              <a:t>Be aware that mandatory disclosures are often shared with the relevant agency SDO so the disclosure should address the present responsibility concerns implicated by the disclosure</a:t>
            </a:r>
          </a:p>
          <a:p>
            <a:pPr lvl="1">
              <a:buClr>
                <a:srgbClr val="003399"/>
              </a:buClr>
            </a:pPr>
            <a:r>
              <a:rPr lang="en-US" dirty="0" smtClean="0"/>
              <a:t>SDOs often take action against individuals identified in disclosures so consider addressing the present responsibility of any individuals identified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8620</TotalTime>
  <Words>1996</Words>
  <Application>Microsoft Office PowerPoint</Application>
  <PresentationFormat>On-screen Show (4:3)</PresentationFormat>
  <Paragraphs>284</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GSA Powerpoint template</vt:lpstr>
      <vt:lpstr>Slide 1</vt:lpstr>
      <vt:lpstr>Table of Contents</vt:lpstr>
      <vt:lpstr>Table of Contents, Cont’d</vt:lpstr>
      <vt:lpstr>Conducting Internal Investigations</vt:lpstr>
      <vt:lpstr>Conducting Internal Investigations, Cont’d</vt:lpstr>
      <vt:lpstr>Considerations for Effective  Ethics and Compliance Programs</vt:lpstr>
      <vt:lpstr>Considerations for Effective Ethics and Compliance Programs, Cont’d</vt:lpstr>
      <vt:lpstr>Considerations for Effective Ethics and Compliance Programs, Cont’d</vt:lpstr>
      <vt:lpstr>Disclosure Practices - Mandatory</vt:lpstr>
      <vt:lpstr>Disclosure Practices - Voluntary</vt:lpstr>
      <vt:lpstr>What Happens if a Contractor Does Not Make a Disclosure?</vt:lpstr>
      <vt:lpstr>Lead Agency Determination</vt:lpstr>
      <vt:lpstr>Engaging the Suspension &amp;Debarment Official (SDO)</vt:lpstr>
      <vt:lpstr>Engaging the SDO, Cont’d</vt:lpstr>
      <vt:lpstr>Considerations When Appearing Before an SDO</vt:lpstr>
      <vt:lpstr>Purpose of Meeting with SDO</vt:lpstr>
      <vt:lpstr>Preparing for a Meeting </vt:lpstr>
      <vt:lpstr>Written Submissions</vt:lpstr>
      <vt:lpstr>Preparing Your Client</vt:lpstr>
      <vt:lpstr>Preparing Your Client- Cont’d</vt:lpstr>
      <vt:lpstr>Who to Bring?</vt:lpstr>
      <vt:lpstr>The Meeting with the SDO </vt:lpstr>
      <vt:lpstr>Following the Meeting with the SDO</vt:lpstr>
      <vt:lpstr>SDO Decision-Making Process – Present Responsibility </vt:lpstr>
      <vt:lpstr>SDO Decision-Making Process Cont’d -Overview of Present Responsibility Factors </vt:lpstr>
      <vt:lpstr>SDO Decision-Making Process, Cont’d </vt:lpstr>
      <vt:lpstr>Potential Outcomes</vt:lpstr>
      <vt:lpstr>Administrative Agreements </vt:lpstr>
      <vt:lpstr>Corporate Monitors</vt:lpstr>
      <vt:lpstr>Important Links</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RachelEMurdock</cp:lastModifiedBy>
  <cp:revision>531</cp:revision>
  <cp:lastPrinted>2000-10-09T13:28:30Z</cp:lastPrinted>
  <dcterms:created xsi:type="dcterms:W3CDTF">2000-04-20T12:10:32Z</dcterms:created>
  <dcterms:modified xsi:type="dcterms:W3CDTF">2014-06-30T12:55:08Z</dcterms:modified>
</cp:coreProperties>
</file>