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Open Sans" panose="020B060603050402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
      <p:font typeface="Source Sans Pro" panose="020B0503030403020204" pitchFamily="3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6">
          <p15:clr>
            <a:srgbClr val="000000"/>
          </p15:clr>
        </p15:guide>
        <p15:guide id="2" pos="5328">
          <p15:clr>
            <a:srgbClr val="000000"/>
          </p15:clr>
        </p15:guide>
        <p15:guide id="3" orient="horz" pos="606">
          <p15:clr>
            <a:srgbClr val="9AA0A6"/>
          </p15:clr>
        </p15:guide>
        <p15:guide id="4" orient="horz" pos="540">
          <p15:clr>
            <a:srgbClr val="9AA0A6"/>
          </p15:clr>
        </p15:guide>
        <p15:guide id="5" pos="2880">
          <p15:clr>
            <a:srgbClr val="9AA0A6"/>
          </p15:clr>
        </p15:guide>
        <p15:guide id="6" pos="432">
          <p15:clr>
            <a:srgbClr val="FFBA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712" autoAdjust="0"/>
  </p:normalViewPr>
  <p:slideViewPr>
    <p:cSldViewPr snapToGrid="0">
      <p:cViewPr varScale="1">
        <p:scale>
          <a:sx n="142" d="100"/>
          <a:sy n="142" d="100"/>
        </p:scale>
        <p:origin x="714" y="126"/>
      </p:cViewPr>
      <p:guideLst>
        <p:guide orient="horz" pos="756"/>
        <p:guide pos="5328"/>
        <p:guide orient="horz" pos="606"/>
        <p:guide orient="horz" pos="540"/>
        <p:guide pos="2880"/>
        <p:guide pos="43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 name="Google Shape;75;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3" name="Google Shape;8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3" name="Google Shape;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b="1">
                <a:latin typeface="Calibri"/>
                <a:ea typeface="Calibri"/>
                <a:cs typeface="Calibri"/>
                <a:sym typeface="Calibri"/>
              </a:rPr>
              <a:t>Definition: FAR 2:101</a:t>
            </a:r>
            <a:endParaRPr sz="1000" b="1">
              <a:latin typeface="Calibri"/>
              <a:ea typeface="Calibri"/>
              <a:cs typeface="Calibri"/>
              <a:sym typeface="Calibri"/>
            </a:endParaRPr>
          </a:p>
          <a:p>
            <a:pPr marL="0" lvl="0" indent="0" algn="l" rtl="0">
              <a:lnSpc>
                <a:spcPct val="115000"/>
              </a:lnSpc>
              <a:spcBef>
                <a:spcPts val="0"/>
              </a:spcBef>
              <a:spcAft>
                <a:spcPts val="0"/>
              </a:spcAft>
              <a:buSzPts val="1400"/>
              <a:buNone/>
            </a:pPr>
            <a:r>
              <a:rPr lang="en-US" sz="1000" i="1">
                <a:solidFill>
                  <a:srgbClr val="333333"/>
                </a:solidFill>
                <a:latin typeface="Verdana"/>
                <a:ea typeface="Verdana"/>
                <a:cs typeface="Verdana"/>
                <a:sym typeface="Verdana"/>
              </a:rPr>
              <a:t>Market research</a:t>
            </a:r>
            <a:r>
              <a:rPr lang="en-US" sz="1000">
                <a:solidFill>
                  <a:srgbClr val="333333"/>
                </a:solidFill>
                <a:latin typeface="Verdana"/>
                <a:ea typeface="Verdana"/>
                <a:cs typeface="Verdana"/>
                <a:sym typeface="Verdana"/>
              </a:rPr>
              <a:t> means collecting and analyzing information about capabilities within the market to satisfy agency needs.</a:t>
            </a:r>
            <a:endParaRPr sz="2300" b="1" u="sng"/>
          </a:p>
          <a:p>
            <a:pPr marL="457200" lvl="0" indent="0" algn="l" rtl="0">
              <a:lnSpc>
                <a:spcPct val="115000"/>
              </a:lnSpc>
              <a:spcBef>
                <a:spcPts val="0"/>
              </a:spcBef>
              <a:spcAft>
                <a:spcPts val="0"/>
              </a:spcAft>
              <a:buSzPts val="1400"/>
              <a:buNone/>
            </a:pPr>
            <a:r>
              <a:rPr lang="en-US" sz="1000"/>
              <a:t>Strategic – staying abreast of current trends in the market.  It is always ongoing!</a:t>
            </a:r>
            <a:endParaRPr sz="1000"/>
          </a:p>
          <a:p>
            <a:pPr marL="457200" lvl="0" indent="0" algn="l" rtl="0">
              <a:lnSpc>
                <a:spcPct val="115000"/>
              </a:lnSpc>
              <a:spcBef>
                <a:spcPts val="0"/>
              </a:spcBef>
              <a:spcAft>
                <a:spcPts val="0"/>
              </a:spcAft>
              <a:buSzPts val="1400"/>
              <a:buNone/>
            </a:pPr>
            <a:r>
              <a:rPr lang="en-US" sz="1000"/>
              <a:t>Tactical - specific requirement, and market research is related to determining capacity, resources, and business practices, etc., through a number of activities. </a:t>
            </a:r>
            <a:endParaRPr sz="1000"/>
          </a:p>
          <a:p>
            <a:pPr marL="0" lvl="0" indent="0" algn="l" rtl="0">
              <a:lnSpc>
                <a:spcPct val="115000"/>
              </a:lnSpc>
              <a:spcBef>
                <a:spcPts val="0"/>
              </a:spcBef>
              <a:spcAft>
                <a:spcPts val="0"/>
              </a:spcAft>
              <a:buSzPts val="1400"/>
              <a:buNone/>
            </a:pPr>
            <a:endParaRPr sz="1000">
              <a:solidFill>
                <a:srgbClr val="333333"/>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r>
              <a:rPr lang="en-US" sz="1000" b="1">
                <a:latin typeface="Calibri"/>
                <a:ea typeface="Calibri"/>
                <a:cs typeface="Calibri"/>
                <a:sym typeface="Calibri"/>
              </a:rPr>
              <a:t>MR FAR References:</a:t>
            </a:r>
            <a:endParaRPr sz="1000" b="1">
              <a:latin typeface="Calibri"/>
              <a:ea typeface="Calibri"/>
              <a:cs typeface="Calibri"/>
              <a:sym typeface="Calibri"/>
            </a:endParaRPr>
          </a:p>
          <a:p>
            <a:pPr marL="457200" lvl="0" indent="-292100" algn="l" rtl="0">
              <a:lnSpc>
                <a:spcPct val="115000"/>
              </a:lnSpc>
              <a:spcBef>
                <a:spcPts val="0"/>
              </a:spcBef>
              <a:spcAft>
                <a:spcPts val="0"/>
              </a:spcAft>
              <a:buSzPts val="1000"/>
              <a:buFont typeface="Calibri"/>
              <a:buChar char="●"/>
            </a:pPr>
            <a:r>
              <a:rPr lang="en-US" sz="1000">
                <a:latin typeface="Calibri"/>
                <a:ea typeface="Calibri"/>
                <a:cs typeface="Calibri"/>
                <a:sym typeface="Calibri"/>
              </a:rPr>
              <a:t>FAR 7.102, Acquisition Planning Policy</a:t>
            </a:r>
            <a:endParaRPr sz="1000">
              <a:latin typeface="Calibri"/>
              <a:ea typeface="Calibri"/>
              <a:cs typeface="Calibri"/>
              <a:sym typeface="Calibri"/>
            </a:endParaRPr>
          </a:p>
          <a:p>
            <a:pPr marL="457200" lvl="0" indent="-292100" algn="l" rtl="0">
              <a:lnSpc>
                <a:spcPct val="115000"/>
              </a:lnSpc>
              <a:spcBef>
                <a:spcPts val="0"/>
              </a:spcBef>
              <a:spcAft>
                <a:spcPts val="0"/>
              </a:spcAft>
              <a:buSzPts val="1000"/>
              <a:buFont typeface="Calibri"/>
              <a:buChar char="●"/>
            </a:pPr>
            <a:r>
              <a:rPr lang="en-US" sz="1000">
                <a:latin typeface="Calibri"/>
                <a:ea typeface="Calibri"/>
                <a:cs typeface="Calibri"/>
                <a:sym typeface="Calibri"/>
              </a:rPr>
              <a:t>FAR 7.103(u)(1) and (2), Agency-Head Responsibilities</a:t>
            </a:r>
            <a:endParaRPr sz="1000">
              <a:latin typeface="Calibri"/>
              <a:ea typeface="Calibri"/>
              <a:cs typeface="Calibri"/>
              <a:sym typeface="Calibri"/>
            </a:endParaRPr>
          </a:p>
          <a:p>
            <a:pPr marL="457200" lvl="0" indent="-292100" algn="l" rtl="0">
              <a:lnSpc>
                <a:spcPct val="115000"/>
              </a:lnSpc>
              <a:spcBef>
                <a:spcPts val="0"/>
              </a:spcBef>
              <a:spcAft>
                <a:spcPts val="0"/>
              </a:spcAft>
              <a:buSzPts val="1000"/>
              <a:buFont typeface="Calibri"/>
              <a:buChar char="●"/>
            </a:pPr>
            <a:r>
              <a:rPr lang="en-US" sz="1000">
                <a:latin typeface="Calibri"/>
                <a:ea typeface="Calibri"/>
                <a:cs typeface="Calibri"/>
                <a:sym typeface="Calibri"/>
              </a:rPr>
              <a:t>FAR 10.001, Market Research Policy</a:t>
            </a:r>
            <a:endParaRPr sz="1000">
              <a:latin typeface="Calibri"/>
              <a:ea typeface="Calibri"/>
              <a:cs typeface="Calibri"/>
              <a:sym typeface="Calibri"/>
            </a:endParaRPr>
          </a:p>
          <a:p>
            <a:pPr marL="457200" lvl="0" indent="-292100" algn="l" rtl="0">
              <a:lnSpc>
                <a:spcPct val="115000"/>
              </a:lnSpc>
              <a:spcBef>
                <a:spcPts val="0"/>
              </a:spcBef>
              <a:spcAft>
                <a:spcPts val="0"/>
              </a:spcAft>
              <a:buSzPts val="1000"/>
              <a:buFont typeface="Calibri"/>
              <a:buChar char="●"/>
            </a:pPr>
            <a:r>
              <a:rPr lang="en-US" sz="1000">
                <a:latin typeface="Calibri"/>
                <a:ea typeface="Calibri"/>
                <a:cs typeface="Calibri"/>
                <a:sym typeface="Calibri"/>
              </a:rPr>
              <a:t>DFARS 210.001, Market Research Policy</a:t>
            </a:r>
            <a:endParaRPr sz="10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000" b="1">
                <a:latin typeface="Calibri"/>
                <a:ea typeface="Calibri"/>
                <a:cs typeface="Calibri"/>
                <a:sym typeface="Calibri"/>
              </a:rPr>
              <a:t>MR Terms:</a:t>
            </a:r>
            <a:endParaRPr sz="1000" b="1">
              <a:latin typeface="Calibri"/>
              <a:ea typeface="Calibri"/>
              <a:cs typeface="Calibri"/>
              <a:sym typeface="Calibri"/>
            </a:endParaRPr>
          </a:p>
          <a:p>
            <a:pPr marL="457200" lvl="0" indent="-292100" algn="l" rtl="0">
              <a:lnSpc>
                <a:spcPct val="115000"/>
              </a:lnSpc>
              <a:spcBef>
                <a:spcPts val="0"/>
              </a:spcBef>
              <a:spcAft>
                <a:spcPts val="0"/>
              </a:spcAft>
              <a:buSzPts val="1000"/>
              <a:buFont typeface="Calibri"/>
              <a:buChar char="●"/>
            </a:pPr>
            <a:r>
              <a:rPr lang="en-US" sz="1000">
                <a:latin typeface="Calibri"/>
                <a:ea typeface="Calibri"/>
                <a:cs typeface="Calibri"/>
                <a:sym typeface="Calibri"/>
              </a:rPr>
              <a:t>RFI</a:t>
            </a:r>
            <a:endParaRPr sz="1000">
              <a:latin typeface="Calibri"/>
              <a:ea typeface="Calibri"/>
              <a:cs typeface="Calibri"/>
              <a:sym typeface="Calibri"/>
            </a:endParaRPr>
          </a:p>
          <a:p>
            <a:pPr marL="457200" lvl="0" indent="-292100" algn="l" rtl="0">
              <a:lnSpc>
                <a:spcPct val="115000"/>
              </a:lnSpc>
              <a:spcBef>
                <a:spcPts val="0"/>
              </a:spcBef>
              <a:spcAft>
                <a:spcPts val="0"/>
              </a:spcAft>
              <a:buSzPts val="1000"/>
              <a:buFont typeface="Calibri"/>
              <a:buChar char="●"/>
            </a:pPr>
            <a:r>
              <a:rPr lang="en-US" sz="1000">
                <a:latin typeface="Calibri"/>
                <a:ea typeface="Calibri"/>
                <a:cs typeface="Calibri"/>
                <a:sym typeface="Calibri"/>
              </a:rPr>
              <a:t>Notice of Sources Sought</a:t>
            </a:r>
            <a:endParaRPr sz="1000">
              <a:latin typeface="Calibri"/>
              <a:ea typeface="Calibri"/>
              <a:cs typeface="Calibri"/>
              <a:sym typeface="Calibri"/>
            </a:endParaRPr>
          </a:p>
          <a:p>
            <a:pPr marL="457200" lvl="0" indent="-292100" algn="l" rtl="0">
              <a:lnSpc>
                <a:spcPct val="115000"/>
              </a:lnSpc>
              <a:spcBef>
                <a:spcPts val="0"/>
              </a:spcBef>
              <a:spcAft>
                <a:spcPts val="0"/>
              </a:spcAft>
              <a:buSzPts val="1000"/>
              <a:buFont typeface="Calibri"/>
              <a:buChar char="●"/>
            </a:pPr>
            <a:r>
              <a:rPr lang="en-US" sz="1000">
                <a:latin typeface="Calibri"/>
                <a:ea typeface="Calibri"/>
                <a:cs typeface="Calibri"/>
                <a:sym typeface="Calibri"/>
              </a:rPr>
              <a:t>Database Search</a:t>
            </a:r>
            <a:endParaRPr sz="1000">
              <a:latin typeface="Calibri"/>
              <a:ea typeface="Calibri"/>
              <a:cs typeface="Calibri"/>
              <a:sym typeface="Calibri"/>
            </a:endParaRPr>
          </a:p>
          <a:p>
            <a:pPr marL="457200" lvl="0" indent="-292100" algn="l" rtl="0">
              <a:lnSpc>
                <a:spcPct val="115000"/>
              </a:lnSpc>
              <a:spcBef>
                <a:spcPts val="0"/>
              </a:spcBef>
              <a:spcAft>
                <a:spcPts val="0"/>
              </a:spcAft>
              <a:buSzPts val="1000"/>
              <a:buFont typeface="Calibri"/>
              <a:buChar char="●"/>
            </a:pPr>
            <a:r>
              <a:rPr lang="en-US" sz="1000">
                <a:latin typeface="Calibri"/>
                <a:ea typeface="Calibri"/>
                <a:cs typeface="Calibri"/>
                <a:sym typeface="Calibri"/>
              </a:rPr>
              <a:t>Market Analysis</a:t>
            </a:r>
            <a:endParaRPr sz="10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000" b="1">
                <a:latin typeface="Calibri"/>
                <a:ea typeface="Calibri"/>
                <a:cs typeface="Calibri"/>
                <a:sym typeface="Calibri"/>
              </a:rPr>
              <a:t>MR Documentation Resources</a:t>
            </a:r>
            <a:endParaRPr sz="1000" b="1">
              <a:latin typeface="Calibri"/>
              <a:ea typeface="Calibri"/>
              <a:cs typeface="Calibri"/>
              <a:sym typeface="Calibri"/>
            </a:endParaRPr>
          </a:p>
          <a:p>
            <a:pPr marL="457200" lvl="0" indent="-292100" algn="l" rtl="0">
              <a:lnSpc>
                <a:spcPct val="115000"/>
              </a:lnSpc>
              <a:spcBef>
                <a:spcPts val="0"/>
              </a:spcBef>
              <a:spcAft>
                <a:spcPts val="0"/>
              </a:spcAft>
              <a:buSzPts val="1000"/>
              <a:buChar char="●"/>
            </a:pPr>
            <a:r>
              <a:rPr lang="en-US" sz="1000">
                <a:latin typeface="Calibri"/>
                <a:ea typeface="Calibri"/>
                <a:cs typeface="Calibri"/>
                <a:sym typeface="Calibri"/>
              </a:rPr>
              <a:t>Links to templates (???)</a:t>
            </a:r>
            <a:endParaRPr sz="1000">
              <a:latin typeface="Calibri"/>
              <a:ea typeface="Calibri"/>
              <a:cs typeface="Calibri"/>
              <a:sym typeface="Calibri"/>
            </a:endParaRPr>
          </a:p>
          <a:p>
            <a:pPr marL="457200" lvl="0" indent="-292100" algn="l" rtl="0">
              <a:lnSpc>
                <a:spcPct val="115000"/>
              </a:lnSpc>
              <a:spcBef>
                <a:spcPts val="0"/>
              </a:spcBef>
              <a:spcAft>
                <a:spcPts val="0"/>
              </a:spcAft>
              <a:buSzPts val="1000"/>
              <a:buChar char="●"/>
            </a:pPr>
            <a:r>
              <a:rPr lang="en-US" sz="1000">
                <a:latin typeface="Calibri"/>
                <a:ea typeface="Calibri"/>
                <a:cs typeface="Calibri"/>
                <a:sym typeface="Calibri"/>
              </a:rPr>
              <a:t>Required forms</a:t>
            </a:r>
            <a:endParaRPr sz="10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000" b="1">
                <a:latin typeface="Calibri"/>
                <a:ea typeface="Calibri"/>
                <a:cs typeface="Calibri"/>
                <a:sym typeface="Calibri"/>
              </a:rPr>
              <a:t>Help Understanding FAR Requirements</a:t>
            </a:r>
            <a:endParaRPr sz="1000" b="1">
              <a:latin typeface="Calibri"/>
              <a:ea typeface="Calibri"/>
              <a:cs typeface="Calibri"/>
              <a:sym typeface="Calibri"/>
            </a:endParaRPr>
          </a:p>
          <a:p>
            <a:pPr marL="457200" lvl="0" indent="-292100" algn="l" rtl="0">
              <a:lnSpc>
                <a:spcPct val="115000"/>
              </a:lnSpc>
              <a:spcBef>
                <a:spcPts val="0"/>
              </a:spcBef>
              <a:spcAft>
                <a:spcPts val="0"/>
              </a:spcAft>
              <a:buSzPts val="1000"/>
              <a:buFont typeface="Calibri"/>
              <a:buChar char="●"/>
            </a:pPr>
            <a:r>
              <a:rPr lang="en-US" sz="1000">
                <a:latin typeface="Calibri"/>
                <a:ea typeface="Calibri"/>
                <a:cs typeface="Calibri"/>
                <a:sym typeface="Calibri"/>
              </a:rPr>
              <a:t>SBA’s PCR</a:t>
            </a:r>
            <a:endParaRPr sz="1000">
              <a:latin typeface="Calibri"/>
              <a:ea typeface="Calibri"/>
              <a:cs typeface="Calibri"/>
              <a:sym typeface="Calibri"/>
            </a:endParaRPr>
          </a:p>
          <a:p>
            <a:pPr marL="457200" lvl="0" indent="-292100" algn="l" rtl="0">
              <a:lnSpc>
                <a:spcPct val="115000"/>
              </a:lnSpc>
              <a:spcBef>
                <a:spcPts val="0"/>
              </a:spcBef>
              <a:spcAft>
                <a:spcPts val="0"/>
              </a:spcAft>
              <a:buSzPts val="1000"/>
              <a:buFont typeface="Calibri"/>
              <a:buChar char="●"/>
            </a:pPr>
            <a:r>
              <a:rPr lang="en-US" sz="1000">
                <a:latin typeface="Calibri"/>
                <a:ea typeface="Calibri"/>
                <a:cs typeface="Calibri"/>
                <a:sym typeface="Calibri"/>
              </a:rPr>
              <a:t>Agency OSDBU</a:t>
            </a:r>
            <a:endParaRPr sz="1000">
              <a:latin typeface="Calibri"/>
              <a:ea typeface="Calibri"/>
              <a:cs typeface="Calibri"/>
              <a:sym typeface="Calibri"/>
            </a:endParaRPr>
          </a:p>
          <a:p>
            <a:pPr marL="457200" lvl="0" indent="-292100" algn="l" rtl="0">
              <a:lnSpc>
                <a:spcPct val="115000"/>
              </a:lnSpc>
              <a:spcBef>
                <a:spcPts val="0"/>
              </a:spcBef>
              <a:spcAft>
                <a:spcPts val="0"/>
              </a:spcAft>
              <a:buSzPts val="1000"/>
              <a:buFont typeface="Calibri"/>
              <a:buChar char="●"/>
            </a:pPr>
            <a:r>
              <a:rPr lang="en-US" sz="1000">
                <a:latin typeface="Calibri"/>
                <a:ea typeface="Calibri"/>
                <a:cs typeface="Calibri"/>
                <a:sym typeface="Calibri"/>
              </a:rPr>
              <a:t>SBA’s Office of Policy, Planning and Liaison</a:t>
            </a:r>
            <a:endParaRPr sz="1000">
              <a:latin typeface="Calibri"/>
              <a:ea typeface="Calibri"/>
              <a:cs typeface="Calibri"/>
              <a:sym typeface="Calibri"/>
            </a:endParaRPr>
          </a:p>
          <a:p>
            <a:pPr marL="0" lvl="0" indent="0" algn="l" rtl="0">
              <a:lnSpc>
                <a:spcPct val="100000"/>
              </a:lnSpc>
              <a:spcBef>
                <a:spcPts val="360"/>
              </a:spcBef>
              <a:spcAft>
                <a:spcPts val="0"/>
              </a:spcAft>
              <a:buSzPts val="1400"/>
              <a:buNone/>
            </a:pPr>
            <a:endParaRPr sz="1000"/>
          </a:p>
        </p:txBody>
      </p:sp>
      <p:sp>
        <p:nvSpPr>
          <p:cNvPr id="103" name="Google Shape;103;p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1260475" y="1162050"/>
            <a:ext cx="4489450" cy="25257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1" name="Google Shape;111;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latin typeface="Calibri"/>
                <a:ea typeface="Calibri"/>
                <a:cs typeface="Calibri"/>
                <a:sym typeface="Calibri"/>
              </a:rPr>
              <a:t>Definition: Pre-Award</a:t>
            </a:r>
            <a:endParaRPr/>
          </a:p>
          <a:p>
            <a:pPr marL="0" lvl="0" indent="0" algn="l" rtl="0">
              <a:lnSpc>
                <a:spcPct val="115000"/>
              </a:lnSpc>
              <a:spcBef>
                <a:spcPts val="0"/>
              </a:spcBef>
              <a:spcAft>
                <a:spcPts val="0"/>
              </a:spcAft>
              <a:buClr>
                <a:schemeClr val="dk1"/>
              </a:buClr>
              <a:buSzPts val="1100"/>
              <a:buFont typeface="Arial"/>
              <a:buNone/>
            </a:pPr>
            <a:r>
              <a:rPr lang="en-US" sz="1200" b="1">
                <a:latin typeface="Calibri"/>
                <a:ea typeface="Calibri"/>
                <a:cs typeface="Calibri"/>
                <a:sym typeface="Calibri"/>
              </a:rPr>
              <a:t>Why is MR needed</a:t>
            </a:r>
            <a:endParaRPr/>
          </a:p>
          <a:p>
            <a:pPr marL="0" lvl="0" indent="0" algn="l" rtl="0">
              <a:lnSpc>
                <a:spcPct val="115000"/>
              </a:lnSpc>
              <a:spcBef>
                <a:spcPts val="0"/>
              </a:spcBef>
              <a:spcAft>
                <a:spcPts val="0"/>
              </a:spcAft>
              <a:buClr>
                <a:schemeClr val="dk1"/>
              </a:buClr>
              <a:buSzPts val="1100"/>
              <a:buFont typeface="Arial"/>
              <a:buNone/>
            </a:pPr>
            <a:r>
              <a:rPr lang="en-US" sz="1200" b="1">
                <a:latin typeface="Calibri"/>
                <a:ea typeface="Calibri"/>
                <a:cs typeface="Calibri"/>
                <a:sym typeface="Calibri"/>
              </a:rPr>
              <a:t>FAR References: just a mention</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FAR 19.202-2, Locating Small Business Sources</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FAR 19.203 Relationship Amongst SB Programs</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FAR 19.502-Total small business set-asides</a:t>
            </a:r>
            <a:endParaRPr/>
          </a:p>
          <a:p>
            <a:pPr marL="0" lvl="0" indent="0" algn="l" rtl="0">
              <a:lnSpc>
                <a:spcPct val="115000"/>
              </a:lnSpc>
              <a:spcBef>
                <a:spcPts val="0"/>
              </a:spcBef>
              <a:spcAft>
                <a:spcPts val="0"/>
              </a:spcAft>
              <a:buClr>
                <a:schemeClr val="dk1"/>
              </a:buClr>
              <a:buSzPts val="1100"/>
              <a:buFont typeface="Arial"/>
              <a:buNone/>
            </a:pPr>
            <a:r>
              <a:rPr lang="en-US" sz="1200" b="1">
                <a:latin typeface="Calibri"/>
                <a:ea typeface="Calibri"/>
                <a:cs typeface="Calibri"/>
                <a:sym typeface="Calibri"/>
              </a:rPr>
              <a:t>MR Associated Terms</a:t>
            </a:r>
            <a:r>
              <a:rPr lang="en-US" sz="1200">
                <a:latin typeface="Calibri"/>
                <a:ea typeface="Calibri"/>
                <a:cs typeface="Calibri"/>
                <a:sym typeface="Calibri"/>
              </a:rPr>
              <a:t>:</a:t>
            </a:r>
            <a:endParaRPr/>
          </a:p>
          <a:p>
            <a:pPr marL="0" lvl="0" indent="0" algn="l" rtl="0">
              <a:lnSpc>
                <a:spcPct val="115000"/>
              </a:lnSpc>
              <a:spcBef>
                <a:spcPts val="0"/>
              </a:spcBef>
              <a:spcAft>
                <a:spcPts val="0"/>
              </a:spcAft>
              <a:buSzPts val="1100"/>
              <a:buNone/>
            </a:pPr>
            <a:r>
              <a:rPr lang="en-US" sz="1200" b="1">
                <a:latin typeface="Calibri"/>
                <a:ea typeface="Calibri"/>
                <a:cs typeface="Calibri"/>
                <a:sym typeface="Calibri"/>
              </a:rPr>
              <a:t>Rule of Two: FAR 19.502-2(b)</a:t>
            </a:r>
            <a:r>
              <a:rPr lang="en-US" sz="1200">
                <a:latin typeface="Calibri"/>
                <a:ea typeface="Calibri"/>
                <a:cs typeface="Calibri"/>
                <a:sym typeface="Calibri"/>
              </a:rPr>
              <a:t> </a:t>
            </a:r>
            <a:endParaRPr/>
          </a:p>
          <a:p>
            <a:pPr marL="0" lvl="0" indent="0" algn="l" rtl="0">
              <a:lnSpc>
                <a:spcPct val="115000"/>
              </a:lnSpc>
              <a:spcBef>
                <a:spcPts val="0"/>
              </a:spcBef>
              <a:spcAft>
                <a:spcPts val="0"/>
              </a:spcAft>
              <a:buSzPts val="1100"/>
              <a:buNone/>
            </a:pPr>
            <a:r>
              <a:rPr lang="en-US" sz="1200">
                <a:latin typeface="Calibri"/>
                <a:ea typeface="Calibri"/>
                <a:cs typeface="Calibri"/>
                <a:sym typeface="Calibri"/>
              </a:rPr>
              <a:t>CO shall set aside any acquisition over the simplified acquisition threshold for small business participation when there is a reasonable expectation</a:t>
            </a:r>
            <a:endParaRPr/>
          </a:p>
          <a:p>
            <a:pPr marL="0" lvl="0" indent="0" algn="l" rtl="0">
              <a:lnSpc>
                <a:spcPct val="115000"/>
              </a:lnSpc>
              <a:spcBef>
                <a:spcPts val="0"/>
              </a:spcBef>
              <a:spcAft>
                <a:spcPts val="0"/>
              </a:spcAft>
              <a:buSzPts val="1100"/>
              <a:buNone/>
            </a:pPr>
            <a:r>
              <a:rPr lang="en-US" sz="1200">
                <a:latin typeface="Calibri"/>
                <a:ea typeface="Calibri"/>
                <a:cs typeface="Calibri"/>
                <a:sym typeface="Calibri"/>
              </a:rPr>
              <a:t>	(1) Offers will be obtained from at least two responsible small business concerns; and</a:t>
            </a:r>
            <a:endParaRPr/>
          </a:p>
          <a:p>
            <a:pPr marL="457200" lvl="0" indent="0" algn="l" rtl="0">
              <a:lnSpc>
                <a:spcPct val="115000"/>
              </a:lnSpc>
              <a:spcBef>
                <a:spcPts val="0"/>
              </a:spcBef>
              <a:spcAft>
                <a:spcPts val="0"/>
              </a:spcAft>
              <a:buSzPts val="1100"/>
              <a:buNone/>
            </a:pPr>
            <a:r>
              <a:rPr lang="en-US" sz="1200">
                <a:latin typeface="Calibri"/>
                <a:ea typeface="Calibri"/>
                <a:cs typeface="Calibri"/>
                <a:sym typeface="Calibri"/>
              </a:rPr>
              <a:t>(2) Award will be made at fair market prices.</a:t>
            </a:r>
            <a:endParaRPr/>
          </a:p>
          <a:p>
            <a:pPr marL="457200" lvl="0" indent="0" algn="l" rtl="0">
              <a:lnSpc>
                <a:spcPct val="115000"/>
              </a:lnSpc>
              <a:spcBef>
                <a:spcPts val="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US" sz="1200" b="1">
                <a:latin typeface="Calibri"/>
                <a:ea typeface="Calibri"/>
                <a:cs typeface="Calibri"/>
                <a:sym typeface="Calibri"/>
              </a:rPr>
              <a:t>Category Management</a:t>
            </a:r>
            <a:endParaRPr/>
          </a:p>
          <a:p>
            <a:pPr marL="0" lvl="0" indent="0" algn="l" rtl="0">
              <a:lnSpc>
                <a:spcPct val="115000"/>
              </a:lnSpc>
              <a:spcBef>
                <a:spcPts val="0"/>
              </a:spcBef>
              <a:spcAft>
                <a:spcPts val="0"/>
              </a:spcAft>
              <a:buSzPts val="1100"/>
              <a:buNone/>
            </a:pPr>
            <a:r>
              <a:rPr lang="en-US" sz="1200">
                <a:latin typeface="Calibri"/>
                <a:ea typeface="Calibri"/>
                <a:cs typeface="Calibri"/>
                <a:sym typeface="Calibri"/>
              </a:rPr>
              <a:t>Category Management is the business practice of buying common goods and services as an enterprise to eliminate redundancies, increase efficiency, and deliver more value and savings from the Government's acquisition programs.</a:t>
            </a:r>
            <a:endParaRPr/>
          </a:p>
          <a:p>
            <a:pPr marL="0" lvl="0" indent="0" algn="l" rtl="0">
              <a:lnSpc>
                <a:spcPct val="115000"/>
              </a:lnSpc>
              <a:spcBef>
                <a:spcPts val="0"/>
              </a:spcBef>
              <a:spcAft>
                <a:spcPts val="0"/>
              </a:spcAft>
              <a:buSzPts val="1100"/>
              <a:buNone/>
            </a:pPr>
            <a:r>
              <a:rPr lang="en-US" sz="1200">
                <a:latin typeface="Calibri"/>
                <a:ea typeface="Calibri"/>
                <a:cs typeface="Calibri"/>
                <a:sym typeface="Calibri"/>
              </a:rPr>
              <a:t>The Office of Management and Budget (OMB) has issued the following guidance on Category Management:</a:t>
            </a:r>
            <a:endParaRPr/>
          </a:p>
          <a:p>
            <a:pPr marL="0" lvl="0" indent="457200" algn="l" rtl="0">
              <a:lnSpc>
                <a:spcPct val="115000"/>
              </a:lnSpc>
              <a:spcBef>
                <a:spcPts val="0"/>
              </a:spcBef>
              <a:spcAft>
                <a:spcPts val="0"/>
              </a:spcAft>
              <a:buSzPts val="1100"/>
              <a:buNone/>
            </a:pPr>
            <a:r>
              <a:rPr lang="en-US" sz="1200">
                <a:latin typeface="Calibri"/>
                <a:ea typeface="Calibri"/>
                <a:cs typeface="Calibri"/>
                <a:sym typeface="Calibri"/>
              </a:rPr>
              <a:t>M-22-03: (amends M-19-13): Advancing Equity in Federal Procurement, issued Dec 2, 2021.</a:t>
            </a:r>
            <a:endParaRPr/>
          </a:p>
          <a:p>
            <a:pPr marL="0" lvl="0" indent="457200" algn="l" rtl="0">
              <a:lnSpc>
                <a:spcPct val="115000"/>
              </a:lnSpc>
              <a:spcBef>
                <a:spcPts val="0"/>
              </a:spcBef>
              <a:spcAft>
                <a:spcPts val="0"/>
              </a:spcAft>
              <a:buSzPts val="1100"/>
              <a:buNone/>
            </a:pPr>
            <a:r>
              <a:rPr lang="en-US" sz="1200">
                <a:latin typeface="Calibri"/>
                <a:ea typeface="Calibri"/>
                <a:cs typeface="Calibri"/>
                <a:sym typeface="Calibri"/>
              </a:rPr>
              <a:t>M-19-13: Category Management: Making Smarter Use of Common Contract Solutions and Practices, issued Mar 20, 2019.</a:t>
            </a:r>
            <a:endParaRPr/>
          </a:p>
          <a:p>
            <a:pPr marL="0" lvl="0" indent="0" algn="l" rtl="0">
              <a:lnSpc>
                <a:spcPct val="115000"/>
              </a:lnSpc>
              <a:spcBef>
                <a:spcPts val="0"/>
              </a:spcBef>
              <a:spcAft>
                <a:spcPts val="0"/>
              </a:spcAft>
              <a:buSzPts val="1100"/>
              <a:buNone/>
            </a:pP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US" sz="1200" b="1">
                <a:latin typeface="Calibri"/>
                <a:ea typeface="Calibri"/>
                <a:cs typeface="Calibri"/>
                <a:sym typeface="Calibri"/>
              </a:rPr>
              <a:t>Parity</a:t>
            </a:r>
            <a:r>
              <a:rPr lang="en-US" sz="1200">
                <a:latin typeface="Calibri"/>
                <a:ea typeface="Calibri"/>
                <a:cs typeface="Calibri"/>
                <a:sym typeface="Calibri"/>
              </a:rPr>
              <a:t>: FAR 19.203(a) Policies - Relationship among small business programs (parity) for procurements valued over $250,000 based upon market research </a:t>
            </a:r>
            <a:endParaRPr/>
          </a:p>
          <a:p>
            <a:pPr marL="0" lvl="0" indent="0" algn="l" rtl="0">
              <a:lnSpc>
                <a:spcPct val="115000"/>
              </a:lnSpc>
              <a:spcBef>
                <a:spcPts val="0"/>
              </a:spcBef>
              <a:spcAft>
                <a:spcPts val="0"/>
              </a:spcAft>
              <a:buSzPts val="1100"/>
              <a:buNone/>
            </a:pPr>
            <a:r>
              <a:rPr lang="en-US" sz="1200">
                <a:latin typeface="Calibri"/>
                <a:ea typeface="Calibri"/>
                <a:cs typeface="Calibri"/>
                <a:sym typeface="Calibri"/>
              </a:rPr>
              <a:t>#1 First consider HUBZone or 8(a) or SDVOSB or WOSB or EDWOSB set-asides.  No order of precedence between them</a:t>
            </a:r>
            <a:endParaRPr/>
          </a:p>
          <a:p>
            <a:pPr marL="0" lvl="0" indent="0" algn="l" rtl="0">
              <a:lnSpc>
                <a:spcPct val="115000"/>
              </a:lnSpc>
              <a:spcBef>
                <a:spcPts val="0"/>
              </a:spcBef>
              <a:spcAft>
                <a:spcPts val="0"/>
              </a:spcAft>
              <a:buSzPts val="1100"/>
              <a:buNone/>
            </a:pPr>
            <a:r>
              <a:rPr lang="en-US" sz="1200">
                <a:latin typeface="Calibri"/>
                <a:ea typeface="Calibri"/>
                <a:cs typeface="Calibri"/>
                <a:sym typeface="Calibri"/>
              </a:rPr>
              <a:t>#2 Then, small business set aside</a:t>
            </a:r>
            <a:endParaRPr/>
          </a:p>
          <a:p>
            <a:pPr marL="0" lvl="0" indent="0" algn="l" rtl="0">
              <a:lnSpc>
                <a:spcPct val="115000"/>
              </a:lnSpc>
              <a:spcBef>
                <a:spcPts val="0"/>
              </a:spcBef>
              <a:spcAft>
                <a:spcPts val="0"/>
              </a:spcAft>
              <a:buSzPts val="1100"/>
              <a:buNone/>
            </a:pPr>
            <a:r>
              <a:rPr lang="en-US" sz="1200">
                <a:latin typeface="Calibri"/>
                <a:ea typeface="Calibri"/>
                <a:cs typeface="Calibri"/>
                <a:sym typeface="Calibri"/>
              </a:rPr>
              <a:t>#3 Finally, full and open competition</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	</a:t>
            </a:r>
            <a:endParaRPr/>
          </a:p>
          <a:p>
            <a:pPr marL="0" lvl="0" indent="0" algn="l" rtl="0">
              <a:lnSpc>
                <a:spcPct val="115000"/>
              </a:lnSpc>
              <a:spcBef>
                <a:spcPts val="0"/>
              </a:spcBef>
              <a:spcAft>
                <a:spcPts val="0"/>
              </a:spcAft>
              <a:buClr>
                <a:schemeClr val="dk1"/>
              </a:buClr>
              <a:buSzPts val="1100"/>
              <a:buFont typeface="Arial"/>
              <a:buNone/>
            </a:pPr>
            <a:r>
              <a:rPr lang="en-US" sz="1200" b="1">
                <a:latin typeface="Calibri"/>
                <a:ea typeface="Calibri"/>
                <a:cs typeface="Calibri"/>
                <a:sym typeface="Calibri"/>
              </a:rPr>
              <a:t>Prime/Sub NAICS</a:t>
            </a:r>
            <a:r>
              <a:rPr lang="en-US" sz="1200">
                <a:latin typeface="Calibri"/>
                <a:ea typeface="Calibri"/>
                <a:cs typeface="Calibri"/>
                <a:sym typeface="Calibri"/>
              </a:rPr>
              <a:t> The North American Industry Classification System (NAICS) economic classification system used to classify economic activity. Identifying your NAICS and those you are prepared to do business with allows you to strategically target ideal prospects eliminating the waste of resources on ineffective and ill-targeted marketing.</a:t>
            </a:r>
            <a:endParaRPr/>
          </a:p>
          <a:p>
            <a:pPr marL="0" lvl="0" indent="0" algn="l" rtl="0">
              <a:lnSpc>
                <a:spcPct val="115000"/>
              </a:lnSpc>
              <a:spcBef>
                <a:spcPts val="0"/>
              </a:spcBef>
              <a:spcAft>
                <a:spcPts val="0"/>
              </a:spcAft>
              <a:buClr>
                <a:schemeClr val="dk1"/>
              </a:buClr>
              <a:buSzPts val="1100"/>
              <a:buFont typeface="Arial"/>
              <a:buNone/>
            </a:pP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a:latin typeface="Calibri"/>
                <a:ea typeface="Calibri"/>
                <a:cs typeface="Calibri"/>
                <a:sym typeface="Calibri"/>
              </a:rPr>
              <a:t>Notices of Sources Sought (NSS):</a:t>
            </a:r>
            <a:r>
              <a:rPr lang="en-US" sz="1200">
                <a:latin typeface="Calibri"/>
                <a:ea typeface="Calibri"/>
                <a:cs typeface="Calibri"/>
                <a:sym typeface="Calibri"/>
              </a:rPr>
              <a:t> A notice to gain information about an industry.</a:t>
            </a:r>
            <a:endParaRPr sz="1200" b="1">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1200" b="1">
                <a:latin typeface="Calibri"/>
                <a:ea typeface="Calibri"/>
                <a:cs typeface="Calibri"/>
                <a:sym typeface="Calibri"/>
              </a:rPr>
              <a:t>Subcontract Plan</a:t>
            </a:r>
            <a:r>
              <a:rPr lang="en-US" sz="1200">
                <a:latin typeface="Calibri"/>
                <a:ea typeface="Calibri"/>
                <a:cs typeface="Calibri"/>
                <a:sym typeface="Calibri"/>
              </a:rPr>
              <a:t>: Is required when a Federal government Prime contract is awarded at a specific dollar amount (threshold) and has subcontracting possibilities. The Subcontracting Plan outlines the products and services that SB will perform on the contract.  A contractor’s plan to purchase product/services as part of a larger contractual project.</a:t>
            </a:r>
            <a:endParaRPr/>
          </a:p>
          <a:p>
            <a:pPr marL="0" lvl="0" indent="0" algn="l" rtl="0">
              <a:lnSpc>
                <a:spcPct val="115000"/>
              </a:lnSpc>
              <a:spcBef>
                <a:spcPts val="600"/>
              </a:spcBef>
              <a:spcAft>
                <a:spcPts val="0"/>
              </a:spcAft>
              <a:buClr>
                <a:schemeClr val="dk1"/>
              </a:buClr>
              <a:buSzPts val="1100"/>
              <a:buFont typeface="Arial"/>
              <a:buNone/>
            </a:pPr>
            <a:r>
              <a:rPr lang="en-US" sz="1200" b="1">
                <a:latin typeface="Calibri"/>
                <a:ea typeface="Calibri"/>
                <a:cs typeface="Calibri"/>
                <a:sym typeface="Calibri"/>
              </a:rPr>
              <a:t>Subcontract Possibility:</a:t>
            </a:r>
            <a:r>
              <a:rPr lang="en-US" sz="1200">
                <a:latin typeface="Calibri"/>
                <a:ea typeface="Calibri"/>
                <a:cs typeface="Calibri"/>
                <a:sym typeface="Calibri"/>
              </a:rPr>
              <a:t> When a firm has identified a need for outside support, but they have not provided the opportunity to bid on any requirement.</a:t>
            </a:r>
            <a:endParaRPr/>
          </a:p>
          <a:p>
            <a:pPr marL="0" lvl="0" indent="0" algn="l" rtl="0">
              <a:lnSpc>
                <a:spcPct val="115000"/>
              </a:lnSpc>
              <a:spcBef>
                <a:spcPts val="600"/>
              </a:spcBef>
              <a:spcAft>
                <a:spcPts val="0"/>
              </a:spcAft>
              <a:buClr>
                <a:schemeClr val="dk1"/>
              </a:buClr>
              <a:buSzPts val="1100"/>
              <a:buFont typeface="Arial"/>
              <a:buNone/>
            </a:pPr>
            <a:r>
              <a:rPr lang="en-US" sz="1200" b="1">
                <a:latin typeface="Calibri"/>
                <a:ea typeface="Calibri"/>
                <a:cs typeface="Calibri"/>
                <a:sym typeface="Calibri"/>
              </a:rPr>
              <a:t>MR Documentation Resources</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•What should be documented</a:t>
            </a:r>
            <a:endParaRPr/>
          </a:p>
          <a:p>
            <a:pPr marL="0" lvl="0" indent="0" algn="l" rtl="0">
              <a:lnSpc>
                <a:spcPct val="115000"/>
              </a:lnSpc>
              <a:spcBef>
                <a:spcPts val="0"/>
              </a:spcBef>
              <a:spcAft>
                <a:spcPts val="0"/>
              </a:spcAft>
              <a:buClr>
                <a:schemeClr val="dk1"/>
              </a:buClr>
              <a:buSzPts val="1100"/>
              <a:buFont typeface="Arial"/>
              <a:buNone/>
            </a:pPr>
            <a:endParaRPr sz="1200" b="1">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a:latin typeface="Calibri"/>
                <a:ea typeface="Calibri"/>
                <a:cs typeface="Calibri"/>
                <a:sym typeface="Calibri"/>
              </a:rPr>
              <a:t>Sources</a:t>
            </a:r>
            <a:endParaRPr/>
          </a:p>
          <a:p>
            <a:pPr marL="0" lvl="0" indent="0" algn="l" rtl="0">
              <a:lnSpc>
                <a:spcPct val="115000"/>
              </a:lnSpc>
              <a:spcBef>
                <a:spcPts val="0"/>
              </a:spcBef>
              <a:spcAft>
                <a:spcPts val="0"/>
              </a:spcAft>
              <a:buClr>
                <a:schemeClr val="dk1"/>
              </a:buClr>
              <a:buSzPts val="1100"/>
              <a:buFont typeface="Arial"/>
              <a:buNone/>
            </a:pPr>
            <a:r>
              <a:rPr lang="en-US" sz="1200" b="1">
                <a:latin typeface="Calibri"/>
                <a:ea typeface="Calibri"/>
                <a:cs typeface="Calibri"/>
                <a:sym typeface="Calibri"/>
              </a:rPr>
              <a:t>Priority Sources (Quick Overview)</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•Federal Prison Industries: </a:t>
            </a:r>
            <a:r>
              <a:rPr lang="en-US" sz="1200">
                <a:solidFill>
                  <a:srgbClr val="0000FF"/>
                </a:solidFill>
                <a:latin typeface="Calibri"/>
                <a:ea typeface="Calibri"/>
                <a:cs typeface="Calibri"/>
                <a:sym typeface="Calibri"/>
              </a:rPr>
              <a:t>http://www.unicor.gov/</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•Procurement List maintained by the Committee for Purchase from People who are Blind or Severely Disabled (AbilityOne): </a:t>
            </a:r>
            <a:r>
              <a:rPr lang="en-US" sz="1200">
                <a:solidFill>
                  <a:srgbClr val="0000FF"/>
                </a:solidFill>
                <a:latin typeface="Calibri"/>
                <a:ea typeface="Calibri"/>
                <a:cs typeface="Calibri"/>
                <a:sym typeface="Calibri"/>
              </a:rPr>
              <a:t>http://www.abilityone.gov/index.html</a:t>
            </a:r>
            <a:endParaRPr/>
          </a:p>
          <a:p>
            <a:pPr marL="0" lvl="0" indent="0" algn="l" rtl="0">
              <a:lnSpc>
                <a:spcPct val="115000"/>
              </a:lnSpc>
              <a:spcBef>
                <a:spcPts val="0"/>
              </a:spcBef>
              <a:spcAft>
                <a:spcPts val="0"/>
              </a:spcAft>
              <a:buClr>
                <a:schemeClr val="dk1"/>
              </a:buClr>
              <a:buSzPts val="1100"/>
              <a:buFont typeface="Arial"/>
              <a:buNone/>
            </a:pPr>
            <a:r>
              <a:rPr lang="en-US" sz="1200" b="1">
                <a:latin typeface="Calibri"/>
                <a:ea typeface="Calibri"/>
                <a:cs typeface="Calibri"/>
                <a:sym typeface="Calibri"/>
              </a:rPr>
              <a:t>Non-database Sources: these are tools and do not circumvent regulatory requirement</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•Pre-solicitation and/or Pre-Proposal Conferences</a:t>
            </a:r>
            <a:endParaRPr/>
          </a:p>
          <a:p>
            <a:pPr marL="0" lvl="0" indent="0" algn="l" rtl="0">
              <a:lnSpc>
                <a:spcPct val="115000"/>
              </a:lnSpc>
              <a:spcBef>
                <a:spcPts val="0"/>
              </a:spcBef>
              <a:spcAft>
                <a:spcPts val="0"/>
              </a:spcAft>
              <a:buClr>
                <a:schemeClr val="dk1"/>
              </a:buClr>
              <a:buSzPts val="1100"/>
              <a:buFont typeface="Arial"/>
              <a:buNone/>
            </a:pPr>
            <a:r>
              <a:rPr lang="en-US" sz="1200" b="1">
                <a:solidFill>
                  <a:srgbClr val="002E6D"/>
                </a:solidFill>
                <a:latin typeface="Calibri"/>
                <a:ea typeface="Calibri"/>
                <a:cs typeface="Calibri"/>
                <a:sym typeface="Calibri"/>
              </a:rPr>
              <a:t>Federal Contract Award Data: </a:t>
            </a:r>
            <a:r>
              <a:rPr lang="en-US" sz="1200">
                <a:solidFill>
                  <a:srgbClr val="002E6D"/>
                </a:solidFill>
                <a:latin typeface="Calibri"/>
                <a:ea typeface="Calibri"/>
                <a:cs typeface="Calibri"/>
                <a:sym typeface="Calibri"/>
              </a:rPr>
              <a:t>Identify who has a Federal Government contract under the NAICS that your procuring goods and services to supply by reviewing these sources.</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a:t>
            </a:r>
            <a:r>
              <a:rPr lang="en-US" sz="1200">
                <a:solidFill>
                  <a:srgbClr val="1B1E29"/>
                </a:solidFill>
                <a:latin typeface="Calibri"/>
                <a:ea typeface="Calibri"/>
                <a:cs typeface="Calibri"/>
                <a:sym typeface="Calibri"/>
              </a:rPr>
              <a:t>Federal Procurement Data System (FPDS-NG)</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a:t>
            </a:r>
            <a:r>
              <a:rPr lang="en-US" sz="1200">
                <a:solidFill>
                  <a:srgbClr val="1B1E29"/>
                </a:solidFill>
                <a:latin typeface="Calibri"/>
                <a:ea typeface="Calibri"/>
                <a:cs typeface="Calibri"/>
                <a:sym typeface="Calibri"/>
              </a:rPr>
              <a:t>USA Spending</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a:t>
            </a:r>
            <a:r>
              <a:rPr lang="en-US" sz="1200">
                <a:solidFill>
                  <a:srgbClr val="1B1E29"/>
                </a:solidFill>
                <a:latin typeface="Calibri"/>
                <a:ea typeface="Calibri"/>
                <a:cs typeface="Calibri"/>
                <a:sym typeface="Calibri"/>
              </a:rPr>
              <a:t>Federal Procurement Directories</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•Existing intra-/inter-agency contract vehicles</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Interagency Contract Directory (ICD) at: </a:t>
            </a:r>
            <a:r>
              <a:rPr lang="en-US" sz="1200">
                <a:solidFill>
                  <a:srgbClr val="0000FF"/>
                </a:solidFill>
                <a:latin typeface="Calibri"/>
                <a:ea typeface="Calibri"/>
                <a:cs typeface="Calibri"/>
                <a:sym typeface="Calibri"/>
              </a:rPr>
              <a:t>https://www.contractdirectory.gov/contractdirectory</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•Federal Supply Schedules: </a:t>
            </a:r>
            <a:r>
              <a:rPr lang="en-US" sz="1200">
                <a:solidFill>
                  <a:srgbClr val="0000FF"/>
                </a:solidFill>
                <a:latin typeface="Calibri"/>
                <a:ea typeface="Calibri"/>
                <a:cs typeface="Calibri"/>
                <a:sym typeface="Calibri"/>
              </a:rPr>
              <a:t>http://www.gsa.gov/schedules</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•Existing DoD Multiple-Award Contract Vehicles and Other Government-Wide Acquisition Contracts (GWACs)</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•Sources Sought/Requests for Information (RFI)</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•Acquisition history reviewed</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•Other recent market research reviewed</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•Interviewed knowledgeable individuals in industry/Government</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•Participated/Attended Tradeshows and Industry Conferences</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•Professional Journals, Catalog and/or Product Literature reviewed</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•Participated in Small Business Industry Outreach Sessions</a:t>
            </a:r>
            <a:endParaRPr/>
          </a:p>
          <a:p>
            <a:pPr marL="0" lvl="0" indent="0" algn="l" rtl="0">
              <a:lnSpc>
                <a:spcPct val="115000"/>
              </a:lnSpc>
              <a:spcBef>
                <a:spcPts val="0"/>
              </a:spcBef>
              <a:spcAft>
                <a:spcPts val="0"/>
              </a:spcAft>
              <a:buClr>
                <a:schemeClr val="dk1"/>
              </a:buClr>
              <a:buSzPts val="1100"/>
              <a:buFont typeface="Arial"/>
              <a:buNone/>
            </a:pPr>
            <a:r>
              <a:rPr lang="en-US" sz="1200" b="1">
                <a:latin typeface="Calibri"/>
                <a:ea typeface="Calibri"/>
                <a:cs typeface="Calibri"/>
                <a:sym typeface="Calibri"/>
              </a:rPr>
              <a:t>Database Sources</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•Contractor Directory</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•Subcontract Directory</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•SubNet</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•DSBS</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•SAM.Gov</a:t>
            </a:r>
            <a:endParaRPr sz="120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•Entity Search</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•Opportunities</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•FPDS-ng</a:t>
            </a:r>
            <a:endParaRPr/>
          </a:p>
          <a:p>
            <a:pPr marL="0" lvl="0" indent="0" algn="l" rtl="0">
              <a:lnSpc>
                <a:spcPct val="115000"/>
              </a:lnSpc>
              <a:spcBef>
                <a:spcPts val="0"/>
              </a:spcBef>
              <a:spcAft>
                <a:spcPts val="0"/>
              </a:spcAft>
              <a:buClr>
                <a:schemeClr val="dk1"/>
              </a:buClr>
              <a:buSzPts val="1100"/>
              <a:buFont typeface="Arial"/>
              <a:buNone/>
            </a:pPr>
            <a:r>
              <a:rPr lang="en-US" sz="1200" b="1">
                <a:latin typeface="Calibri"/>
                <a:ea typeface="Calibri"/>
                <a:cs typeface="Calibri"/>
                <a:sym typeface="Calibri"/>
              </a:rPr>
              <a:t>Help</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•PCR</a:t>
            </a:r>
            <a:endParaRPr/>
          </a:p>
          <a:p>
            <a:pPr marL="0" lvl="0" indent="0" algn="l" rtl="0">
              <a:lnSpc>
                <a:spcPct val="115000"/>
              </a:lnSpc>
              <a:spcBef>
                <a:spcPts val="0"/>
              </a:spcBef>
              <a:spcAft>
                <a:spcPts val="0"/>
              </a:spcAft>
              <a:buClr>
                <a:schemeClr val="dk1"/>
              </a:buClr>
              <a:buSzPts val="1100"/>
              <a:buFont typeface="Arial"/>
              <a:buNone/>
            </a:pPr>
            <a:r>
              <a:rPr lang="en-US" sz="1200">
                <a:latin typeface="Calibri"/>
                <a:ea typeface="Calibri"/>
                <a:cs typeface="Calibri"/>
                <a:sym typeface="Calibri"/>
              </a:rPr>
              <a:t>•OSDBU</a:t>
            </a:r>
            <a:endParaRPr/>
          </a:p>
          <a:p>
            <a:pPr marL="457200" marR="0" lvl="0" indent="-228600" algn="l" rtl="0">
              <a:lnSpc>
                <a:spcPct val="100000"/>
              </a:lnSpc>
              <a:spcBef>
                <a:spcPts val="360"/>
              </a:spcBef>
              <a:spcAft>
                <a:spcPts val="0"/>
              </a:spcAft>
              <a:buClr>
                <a:srgbClr val="000000"/>
              </a:buClr>
              <a:buSzPts val="1400"/>
              <a:buFont typeface="Arial"/>
              <a:buNone/>
            </a:pPr>
            <a:endParaRPr/>
          </a:p>
        </p:txBody>
      </p:sp>
      <p:sp>
        <p:nvSpPr>
          <p:cNvPr id="112" name="Google Shape;112;p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sz="1000"/>
              <a:t>Why Post-Award MR</a:t>
            </a:r>
            <a:endParaRPr sz="1000"/>
          </a:p>
          <a:p>
            <a:pPr marL="457200" lvl="0" indent="0" algn="l" rtl="0">
              <a:lnSpc>
                <a:spcPct val="100000"/>
              </a:lnSpc>
              <a:spcBef>
                <a:spcPts val="360"/>
              </a:spcBef>
              <a:spcAft>
                <a:spcPts val="0"/>
              </a:spcAft>
              <a:buSzPts val="1400"/>
              <a:buNone/>
            </a:pPr>
            <a:r>
              <a:rPr lang="en-US" sz="1000"/>
              <a:t>Agencies shall - On an ongoing basis, take advantage (to the maximum extent practicable) of commercially available market research methods in order to effectively identify the capabilities of small businesses and new entrants into Federal contracting that are available in the marketplace for meeting the requirements of the agency</a:t>
            </a:r>
            <a:endParaRPr sz="1000"/>
          </a:p>
          <a:p>
            <a:pPr marL="457200" lvl="0" indent="0" algn="l" rtl="0">
              <a:lnSpc>
                <a:spcPct val="100000"/>
              </a:lnSpc>
              <a:spcBef>
                <a:spcPts val="360"/>
              </a:spcBef>
              <a:spcAft>
                <a:spcPts val="0"/>
              </a:spcAft>
              <a:buSzPts val="1400"/>
              <a:buNone/>
            </a:pPr>
            <a:r>
              <a:rPr lang="en-US" sz="1000"/>
              <a:t>What’s the plan if the awardee fails to execute or the contract is protested? </a:t>
            </a:r>
            <a:endParaRPr sz="1000"/>
          </a:p>
          <a:p>
            <a:pPr marL="0" lvl="0" indent="0" algn="l" rtl="0">
              <a:lnSpc>
                <a:spcPct val="100000"/>
              </a:lnSpc>
              <a:spcBef>
                <a:spcPts val="360"/>
              </a:spcBef>
              <a:spcAft>
                <a:spcPts val="0"/>
              </a:spcAft>
              <a:buSzPts val="1400"/>
              <a:buNone/>
            </a:pPr>
            <a:r>
              <a:rPr lang="en-US" sz="1000"/>
              <a:t>Prime or Sub not meeting goals: </a:t>
            </a:r>
            <a:endParaRPr sz="1000"/>
          </a:p>
          <a:p>
            <a:pPr marL="457200" lvl="0" indent="0" algn="l" rtl="0">
              <a:lnSpc>
                <a:spcPct val="100000"/>
              </a:lnSpc>
              <a:spcBef>
                <a:spcPts val="360"/>
              </a:spcBef>
              <a:spcAft>
                <a:spcPts val="0"/>
              </a:spcAft>
              <a:buSzPts val="1400"/>
              <a:buNone/>
            </a:pPr>
            <a:r>
              <a:rPr lang="en-US" sz="1000"/>
              <a:t>Can’t find SB</a:t>
            </a:r>
            <a:endParaRPr sz="1000"/>
          </a:p>
          <a:p>
            <a:pPr marL="457200" lvl="0" indent="0" algn="l" rtl="0">
              <a:lnSpc>
                <a:spcPct val="100000"/>
              </a:lnSpc>
              <a:spcBef>
                <a:spcPts val="360"/>
              </a:spcBef>
              <a:spcAft>
                <a:spcPts val="0"/>
              </a:spcAft>
              <a:buSzPts val="1400"/>
              <a:buNone/>
            </a:pPr>
            <a:r>
              <a:rPr lang="en-US" sz="1000"/>
              <a:t>Can't find socio-economic</a:t>
            </a:r>
            <a:endParaRPr sz="1000"/>
          </a:p>
          <a:p>
            <a:pPr marL="457200" lvl="0" indent="0" algn="l" rtl="0">
              <a:lnSpc>
                <a:spcPct val="100000"/>
              </a:lnSpc>
              <a:spcBef>
                <a:spcPts val="360"/>
              </a:spcBef>
              <a:spcAft>
                <a:spcPts val="0"/>
              </a:spcAft>
              <a:buSzPts val="1400"/>
              <a:buNone/>
            </a:pPr>
            <a:r>
              <a:rPr lang="en-US" sz="1000"/>
              <a:t>Can’t Find Subcontractor</a:t>
            </a:r>
            <a:endParaRPr sz="1000"/>
          </a:p>
          <a:p>
            <a:pPr marL="0" lvl="0" indent="0" algn="l" rtl="0">
              <a:lnSpc>
                <a:spcPct val="100000"/>
              </a:lnSpc>
              <a:spcBef>
                <a:spcPts val="360"/>
              </a:spcBef>
              <a:spcAft>
                <a:spcPts val="0"/>
              </a:spcAft>
              <a:buSzPts val="1400"/>
              <a:buNone/>
            </a:pPr>
            <a:r>
              <a:rPr lang="en-US" sz="1000"/>
              <a:t>MR Associated Terms:</a:t>
            </a:r>
            <a:endParaRPr sz="1000"/>
          </a:p>
          <a:p>
            <a:pPr marL="457200" lvl="0" indent="0" algn="l" rtl="0">
              <a:lnSpc>
                <a:spcPct val="100000"/>
              </a:lnSpc>
              <a:spcBef>
                <a:spcPts val="360"/>
              </a:spcBef>
              <a:spcAft>
                <a:spcPts val="0"/>
              </a:spcAft>
              <a:buSzPts val="1400"/>
              <a:buNone/>
            </a:pPr>
            <a:r>
              <a:rPr lang="en-US" sz="1000"/>
              <a:t>Subcontract Possibilities</a:t>
            </a:r>
            <a:endParaRPr sz="1000"/>
          </a:p>
          <a:p>
            <a:pPr marL="457200" lvl="0" indent="0" algn="l" rtl="0">
              <a:lnSpc>
                <a:spcPct val="100000"/>
              </a:lnSpc>
              <a:spcBef>
                <a:spcPts val="360"/>
              </a:spcBef>
              <a:spcAft>
                <a:spcPts val="0"/>
              </a:spcAft>
              <a:buSzPts val="1400"/>
              <a:buNone/>
            </a:pPr>
            <a:r>
              <a:rPr lang="en-US" sz="1000"/>
              <a:t>Subcontract Opportunities</a:t>
            </a:r>
            <a:endParaRPr sz="1000"/>
          </a:p>
          <a:p>
            <a:pPr marL="457200" lvl="0" indent="0" algn="l" rtl="0">
              <a:lnSpc>
                <a:spcPct val="100000"/>
              </a:lnSpc>
              <a:spcBef>
                <a:spcPts val="360"/>
              </a:spcBef>
              <a:spcAft>
                <a:spcPts val="0"/>
              </a:spcAft>
              <a:buSzPts val="1400"/>
              <a:buNone/>
            </a:pPr>
            <a:r>
              <a:rPr lang="en-US" sz="1000"/>
              <a:t>Subcontracting Goals</a:t>
            </a:r>
            <a:endParaRPr sz="1000"/>
          </a:p>
          <a:p>
            <a:pPr marL="0" lvl="0" indent="0" algn="l" rtl="0">
              <a:lnSpc>
                <a:spcPct val="100000"/>
              </a:lnSpc>
              <a:spcBef>
                <a:spcPts val="360"/>
              </a:spcBef>
              <a:spcAft>
                <a:spcPts val="0"/>
              </a:spcAft>
              <a:buSzPts val="1400"/>
              <a:buNone/>
            </a:pPr>
            <a:endParaRPr sz="1000"/>
          </a:p>
          <a:p>
            <a:pPr marL="0" lvl="0" indent="0" algn="l" rtl="0">
              <a:lnSpc>
                <a:spcPct val="100000"/>
              </a:lnSpc>
              <a:spcBef>
                <a:spcPts val="360"/>
              </a:spcBef>
              <a:spcAft>
                <a:spcPts val="0"/>
              </a:spcAft>
              <a:buSzPts val="1400"/>
              <a:buNone/>
            </a:pPr>
            <a:r>
              <a:rPr lang="en-US" sz="1000"/>
              <a:t>FAR References: just a mention</a:t>
            </a:r>
            <a:endParaRPr sz="1000"/>
          </a:p>
          <a:p>
            <a:pPr marL="457200" lvl="0" indent="0" algn="l" rtl="0">
              <a:lnSpc>
                <a:spcPct val="100000"/>
              </a:lnSpc>
              <a:spcBef>
                <a:spcPts val="360"/>
              </a:spcBef>
              <a:spcAft>
                <a:spcPts val="0"/>
              </a:spcAft>
              <a:buSzPts val="1400"/>
              <a:buNone/>
            </a:pPr>
            <a:r>
              <a:rPr lang="en-US" sz="1000"/>
              <a:t>FAR Subpart 19.7 SB Programs</a:t>
            </a:r>
            <a:endParaRPr sz="1000"/>
          </a:p>
          <a:p>
            <a:pPr marL="457200" lvl="0" indent="0" algn="l" rtl="0">
              <a:lnSpc>
                <a:spcPct val="100000"/>
              </a:lnSpc>
              <a:spcBef>
                <a:spcPts val="360"/>
              </a:spcBef>
              <a:spcAft>
                <a:spcPts val="0"/>
              </a:spcAft>
              <a:buSzPts val="1400"/>
              <a:buNone/>
            </a:pPr>
            <a:r>
              <a:rPr lang="en-US" sz="1000"/>
              <a:t>FAR 52.219-8 Utilization of SB Concerns</a:t>
            </a:r>
            <a:endParaRPr sz="1000"/>
          </a:p>
          <a:p>
            <a:pPr marL="457200" lvl="0" indent="0" algn="l" rtl="0">
              <a:lnSpc>
                <a:spcPct val="100000"/>
              </a:lnSpc>
              <a:spcBef>
                <a:spcPts val="360"/>
              </a:spcBef>
              <a:spcAft>
                <a:spcPts val="0"/>
              </a:spcAft>
              <a:buSzPts val="1400"/>
              <a:buNone/>
            </a:pPr>
            <a:r>
              <a:rPr lang="en-US" sz="1000"/>
              <a:t>FAR 52.219-9 SB Subcontracting Plan</a:t>
            </a:r>
            <a:endParaRPr sz="1000"/>
          </a:p>
          <a:p>
            <a:pPr marL="0" lvl="0" indent="0" algn="l" rtl="0">
              <a:lnSpc>
                <a:spcPct val="100000"/>
              </a:lnSpc>
              <a:spcBef>
                <a:spcPts val="360"/>
              </a:spcBef>
              <a:spcAft>
                <a:spcPts val="0"/>
              </a:spcAft>
              <a:buSzPts val="1400"/>
              <a:buNone/>
            </a:pPr>
            <a:endParaRPr sz="1000"/>
          </a:p>
          <a:p>
            <a:pPr marL="0" lvl="0" indent="0" algn="l" rtl="0">
              <a:lnSpc>
                <a:spcPct val="100000"/>
              </a:lnSpc>
              <a:spcBef>
                <a:spcPts val="360"/>
              </a:spcBef>
              <a:spcAft>
                <a:spcPts val="0"/>
              </a:spcAft>
              <a:buSzPts val="1400"/>
              <a:buNone/>
            </a:pPr>
            <a:r>
              <a:rPr lang="en-US" sz="1000"/>
              <a:t>Why Document MR </a:t>
            </a:r>
            <a:endParaRPr sz="1000"/>
          </a:p>
          <a:p>
            <a:pPr marL="0" lvl="0" indent="0" algn="l" rtl="0">
              <a:lnSpc>
                <a:spcPct val="100000"/>
              </a:lnSpc>
              <a:spcBef>
                <a:spcPts val="360"/>
              </a:spcBef>
              <a:spcAft>
                <a:spcPts val="0"/>
              </a:spcAft>
              <a:buSzPts val="1400"/>
              <a:buNone/>
            </a:pPr>
            <a:r>
              <a:rPr lang="en-US" sz="1000"/>
              <a:t>	It is required per FAR 10.002(e): The head of the agency shall document the results of market research in a manner appropriate to the size and complexity of the acquisition.</a:t>
            </a:r>
            <a:endParaRPr sz="1000"/>
          </a:p>
          <a:p>
            <a:pPr marL="0" lvl="0" indent="0" algn="l" rtl="0">
              <a:lnSpc>
                <a:spcPct val="100000"/>
              </a:lnSpc>
              <a:spcBef>
                <a:spcPts val="360"/>
              </a:spcBef>
              <a:spcAft>
                <a:spcPts val="0"/>
              </a:spcAft>
              <a:buSzPts val="1400"/>
              <a:buNone/>
            </a:pPr>
            <a:r>
              <a:rPr lang="en-US" sz="1000"/>
              <a:t>	It simply good practice! </a:t>
            </a:r>
            <a:endParaRPr sz="1000"/>
          </a:p>
          <a:p>
            <a:pPr marL="0" lvl="0" indent="0" algn="l" rtl="0">
              <a:lnSpc>
                <a:spcPct val="100000"/>
              </a:lnSpc>
              <a:spcBef>
                <a:spcPts val="360"/>
              </a:spcBef>
              <a:spcAft>
                <a:spcPts val="0"/>
              </a:spcAft>
              <a:buSzPts val="1400"/>
              <a:buNone/>
            </a:pPr>
            <a:endParaRPr sz="1000"/>
          </a:p>
          <a:p>
            <a:pPr marL="0" lvl="0" indent="0" algn="l" rtl="0">
              <a:lnSpc>
                <a:spcPct val="100000"/>
              </a:lnSpc>
              <a:spcBef>
                <a:spcPts val="360"/>
              </a:spcBef>
              <a:spcAft>
                <a:spcPts val="0"/>
              </a:spcAft>
              <a:buSzPts val="1400"/>
              <a:buNone/>
            </a:pPr>
            <a:r>
              <a:rPr lang="en-US" sz="1000"/>
              <a:t>Sources:</a:t>
            </a:r>
            <a:endParaRPr sz="1000"/>
          </a:p>
          <a:p>
            <a:pPr marL="0" lvl="0" indent="0" algn="l" rtl="0">
              <a:lnSpc>
                <a:spcPct val="100000"/>
              </a:lnSpc>
              <a:spcBef>
                <a:spcPts val="360"/>
              </a:spcBef>
              <a:spcAft>
                <a:spcPts val="0"/>
              </a:spcAft>
              <a:buSzPts val="1400"/>
              <a:buNone/>
            </a:pPr>
            <a:r>
              <a:rPr lang="en-US" sz="1000"/>
              <a:t>Non-database Sources: these are tools and do not circumvent regulatory requirement</a:t>
            </a:r>
            <a:endParaRPr sz="1000"/>
          </a:p>
          <a:p>
            <a:pPr marL="0" lvl="0" indent="0" algn="l" rtl="0">
              <a:lnSpc>
                <a:spcPct val="100000"/>
              </a:lnSpc>
              <a:spcBef>
                <a:spcPts val="360"/>
              </a:spcBef>
              <a:spcAft>
                <a:spcPts val="0"/>
              </a:spcAft>
              <a:buSzPts val="1400"/>
              <a:buNone/>
            </a:pPr>
            <a:r>
              <a:rPr lang="en-US" sz="1000"/>
              <a:t>Pre-solicitation and/or Pre-Proposal Conferences</a:t>
            </a:r>
            <a:endParaRPr sz="1000"/>
          </a:p>
          <a:p>
            <a:pPr marL="0" lvl="0" indent="0" algn="l" rtl="0">
              <a:lnSpc>
                <a:spcPct val="100000"/>
              </a:lnSpc>
              <a:spcBef>
                <a:spcPts val="360"/>
              </a:spcBef>
              <a:spcAft>
                <a:spcPts val="0"/>
              </a:spcAft>
              <a:buSzPts val="1400"/>
              <a:buNone/>
            </a:pPr>
            <a:r>
              <a:rPr lang="en-US" sz="1000"/>
              <a:t>Existing intra-/inter-agency contract vehicles</a:t>
            </a:r>
            <a:endParaRPr sz="1000"/>
          </a:p>
          <a:p>
            <a:pPr marL="0" lvl="0" indent="0" algn="l" rtl="0">
              <a:lnSpc>
                <a:spcPct val="100000"/>
              </a:lnSpc>
              <a:spcBef>
                <a:spcPts val="360"/>
              </a:spcBef>
              <a:spcAft>
                <a:spcPts val="0"/>
              </a:spcAft>
              <a:buSzPts val="1400"/>
              <a:buNone/>
            </a:pPr>
            <a:r>
              <a:rPr lang="en-US" sz="1000"/>
              <a:t>Interagency Contract Directory (ICD) at: https://www.contractdirectory.gov/contractdirectory</a:t>
            </a:r>
            <a:endParaRPr sz="1000"/>
          </a:p>
          <a:p>
            <a:pPr marL="0" lvl="0" indent="0" algn="l" rtl="0">
              <a:lnSpc>
                <a:spcPct val="100000"/>
              </a:lnSpc>
              <a:spcBef>
                <a:spcPts val="360"/>
              </a:spcBef>
              <a:spcAft>
                <a:spcPts val="0"/>
              </a:spcAft>
              <a:buSzPts val="1400"/>
              <a:buNone/>
            </a:pPr>
            <a:r>
              <a:rPr lang="en-US" sz="1000"/>
              <a:t>Federal Supply Schedules: http://www.gsa.gov/schedules </a:t>
            </a:r>
            <a:endParaRPr sz="1000"/>
          </a:p>
          <a:p>
            <a:pPr marL="0" lvl="0" indent="0" algn="l" rtl="0">
              <a:lnSpc>
                <a:spcPct val="100000"/>
              </a:lnSpc>
              <a:spcBef>
                <a:spcPts val="360"/>
              </a:spcBef>
              <a:spcAft>
                <a:spcPts val="0"/>
              </a:spcAft>
              <a:buSzPts val="1400"/>
              <a:buNone/>
            </a:pPr>
            <a:endParaRPr sz="1000"/>
          </a:p>
          <a:p>
            <a:pPr marL="0" lvl="0" indent="0" algn="l" rtl="0">
              <a:lnSpc>
                <a:spcPct val="100000"/>
              </a:lnSpc>
              <a:spcBef>
                <a:spcPts val="360"/>
              </a:spcBef>
              <a:spcAft>
                <a:spcPts val="0"/>
              </a:spcAft>
              <a:buSzPts val="1400"/>
              <a:buNone/>
            </a:pPr>
            <a:r>
              <a:rPr lang="en-US" sz="1000"/>
              <a:t>Sources Sought/Requests for Information (RFI)</a:t>
            </a:r>
            <a:endParaRPr sz="1000"/>
          </a:p>
          <a:p>
            <a:pPr marL="0" lvl="0" indent="0" algn="l" rtl="0">
              <a:lnSpc>
                <a:spcPct val="100000"/>
              </a:lnSpc>
              <a:spcBef>
                <a:spcPts val="360"/>
              </a:spcBef>
              <a:spcAft>
                <a:spcPts val="0"/>
              </a:spcAft>
              <a:buSzPts val="1400"/>
              <a:buNone/>
            </a:pPr>
            <a:r>
              <a:rPr lang="en-US" sz="1000"/>
              <a:t>Acquisition history reviewed</a:t>
            </a:r>
            <a:endParaRPr sz="1000"/>
          </a:p>
          <a:p>
            <a:pPr marL="0" lvl="0" indent="0" algn="l" rtl="0">
              <a:lnSpc>
                <a:spcPct val="100000"/>
              </a:lnSpc>
              <a:spcBef>
                <a:spcPts val="360"/>
              </a:spcBef>
              <a:spcAft>
                <a:spcPts val="0"/>
              </a:spcAft>
              <a:buSzPts val="1400"/>
              <a:buNone/>
            </a:pPr>
            <a:r>
              <a:rPr lang="en-US" sz="1000"/>
              <a:t>Other recent market research reviewed</a:t>
            </a:r>
            <a:endParaRPr sz="1000"/>
          </a:p>
          <a:p>
            <a:pPr marL="0" lvl="0" indent="0" algn="l" rtl="0">
              <a:lnSpc>
                <a:spcPct val="100000"/>
              </a:lnSpc>
              <a:spcBef>
                <a:spcPts val="360"/>
              </a:spcBef>
              <a:spcAft>
                <a:spcPts val="0"/>
              </a:spcAft>
              <a:buSzPts val="1400"/>
              <a:buNone/>
            </a:pPr>
            <a:r>
              <a:rPr lang="en-US" sz="1000"/>
              <a:t>Interviewed knowledgeable individuals in industry/Government</a:t>
            </a:r>
            <a:endParaRPr sz="1000"/>
          </a:p>
          <a:p>
            <a:pPr marL="0" lvl="0" indent="0" algn="l" rtl="0">
              <a:lnSpc>
                <a:spcPct val="100000"/>
              </a:lnSpc>
              <a:spcBef>
                <a:spcPts val="360"/>
              </a:spcBef>
              <a:spcAft>
                <a:spcPts val="0"/>
              </a:spcAft>
              <a:buSzPts val="1400"/>
              <a:buNone/>
            </a:pPr>
            <a:r>
              <a:rPr lang="en-US" sz="1000"/>
              <a:t>Participated/Attended Trade Shows and Industry Conferences</a:t>
            </a:r>
            <a:endParaRPr sz="1000"/>
          </a:p>
          <a:p>
            <a:pPr marL="0" lvl="0" indent="0" algn="l" rtl="0">
              <a:lnSpc>
                <a:spcPct val="100000"/>
              </a:lnSpc>
              <a:spcBef>
                <a:spcPts val="360"/>
              </a:spcBef>
              <a:spcAft>
                <a:spcPts val="0"/>
              </a:spcAft>
              <a:buSzPts val="1400"/>
              <a:buNone/>
            </a:pPr>
            <a:r>
              <a:rPr lang="en-US" sz="1000"/>
              <a:t>Professional Journals, Catalog and/or Product Literature reviewed</a:t>
            </a:r>
            <a:endParaRPr sz="1000"/>
          </a:p>
          <a:p>
            <a:pPr marL="0" lvl="0" indent="0" algn="l" rtl="0">
              <a:lnSpc>
                <a:spcPct val="100000"/>
              </a:lnSpc>
              <a:spcBef>
                <a:spcPts val="360"/>
              </a:spcBef>
              <a:spcAft>
                <a:spcPts val="0"/>
              </a:spcAft>
              <a:buSzPts val="1400"/>
              <a:buNone/>
            </a:pPr>
            <a:r>
              <a:rPr lang="en-US" sz="1000"/>
              <a:t>Participated in Small Business Industry</a:t>
            </a:r>
            <a:endParaRPr sz="1000"/>
          </a:p>
          <a:p>
            <a:pPr marL="0" lvl="0" indent="0" algn="l" rtl="0">
              <a:lnSpc>
                <a:spcPct val="100000"/>
              </a:lnSpc>
              <a:spcBef>
                <a:spcPts val="360"/>
              </a:spcBef>
              <a:spcAft>
                <a:spcPts val="0"/>
              </a:spcAft>
              <a:buSzPts val="1400"/>
              <a:buNone/>
            </a:pPr>
            <a:r>
              <a:rPr lang="en-US" sz="1000"/>
              <a:t>Outreach Sessions</a:t>
            </a:r>
            <a:endParaRPr sz="1000"/>
          </a:p>
          <a:p>
            <a:pPr marL="0" lvl="0" indent="0" algn="l" rtl="0">
              <a:lnSpc>
                <a:spcPct val="100000"/>
              </a:lnSpc>
              <a:spcBef>
                <a:spcPts val="360"/>
              </a:spcBef>
              <a:spcAft>
                <a:spcPts val="0"/>
              </a:spcAft>
              <a:buSzPts val="1400"/>
              <a:buNone/>
            </a:pPr>
            <a:endParaRPr sz="1000"/>
          </a:p>
          <a:p>
            <a:pPr marL="0" lvl="0" indent="0" algn="l" rtl="0">
              <a:lnSpc>
                <a:spcPct val="100000"/>
              </a:lnSpc>
              <a:spcBef>
                <a:spcPts val="360"/>
              </a:spcBef>
              <a:spcAft>
                <a:spcPts val="0"/>
              </a:spcAft>
              <a:buSzPts val="1400"/>
              <a:buNone/>
            </a:pPr>
            <a:r>
              <a:rPr lang="en-US" sz="1000"/>
              <a:t>Database Sources</a:t>
            </a:r>
            <a:endParaRPr sz="1000"/>
          </a:p>
          <a:p>
            <a:pPr marL="0" lvl="0" indent="0" algn="l" rtl="0">
              <a:lnSpc>
                <a:spcPct val="100000"/>
              </a:lnSpc>
              <a:spcBef>
                <a:spcPts val="360"/>
              </a:spcBef>
              <a:spcAft>
                <a:spcPts val="0"/>
              </a:spcAft>
              <a:buSzPts val="1400"/>
              <a:buNone/>
            </a:pPr>
            <a:r>
              <a:rPr lang="en-US" sz="1000"/>
              <a:t>Contractor Directory</a:t>
            </a:r>
            <a:endParaRPr sz="1000"/>
          </a:p>
          <a:p>
            <a:pPr marL="0" lvl="0" indent="0" algn="l" rtl="0">
              <a:lnSpc>
                <a:spcPct val="100000"/>
              </a:lnSpc>
              <a:spcBef>
                <a:spcPts val="360"/>
              </a:spcBef>
              <a:spcAft>
                <a:spcPts val="0"/>
              </a:spcAft>
              <a:buSzPts val="1400"/>
              <a:buNone/>
            </a:pPr>
            <a:r>
              <a:rPr lang="en-US" sz="1000"/>
              <a:t>SubNet</a:t>
            </a:r>
            <a:endParaRPr sz="1000"/>
          </a:p>
          <a:p>
            <a:pPr marL="0" lvl="0" indent="0" algn="l" rtl="0">
              <a:lnSpc>
                <a:spcPct val="100000"/>
              </a:lnSpc>
              <a:spcBef>
                <a:spcPts val="360"/>
              </a:spcBef>
              <a:spcAft>
                <a:spcPts val="0"/>
              </a:spcAft>
              <a:buSzPts val="1400"/>
              <a:buNone/>
            </a:pPr>
            <a:r>
              <a:rPr lang="en-US" sz="1000"/>
              <a:t>DSBS</a:t>
            </a:r>
            <a:endParaRPr sz="1000"/>
          </a:p>
          <a:p>
            <a:pPr marL="0" lvl="0" indent="0" algn="l" rtl="0">
              <a:lnSpc>
                <a:spcPct val="100000"/>
              </a:lnSpc>
              <a:spcBef>
                <a:spcPts val="360"/>
              </a:spcBef>
              <a:spcAft>
                <a:spcPts val="0"/>
              </a:spcAft>
              <a:buSzPts val="1400"/>
              <a:buNone/>
            </a:pPr>
            <a:r>
              <a:rPr lang="en-US" sz="1000"/>
              <a:t>SAM.Gov</a:t>
            </a:r>
            <a:endParaRPr sz="1000"/>
          </a:p>
          <a:p>
            <a:pPr marL="0" lvl="0" indent="0" algn="l" rtl="0">
              <a:lnSpc>
                <a:spcPct val="100000"/>
              </a:lnSpc>
              <a:spcBef>
                <a:spcPts val="360"/>
              </a:spcBef>
              <a:spcAft>
                <a:spcPts val="0"/>
              </a:spcAft>
              <a:buSzPts val="1400"/>
              <a:buNone/>
            </a:pPr>
            <a:r>
              <a:rPr lang="en-US" sz="1000"/>
              <a:t>Entity Search</a:t>
            </a:r>
            <a:endParaRPr sz="1000"/>
          </a:p>
          <a:p>
            <a:pPr marL="0" lvl="0" indent="0" algn="l" rtl="0">
              <a:lnSpc>
                <a:spcPct val="100000"/>
              </a:lnSpc>
              <a:spcBef>
                <a:spcPts val="360"/>
              </a:spcBef>
              <a:spcAft>
                <a:spcPts val="0"/>
              </a:spcAft>
              <a:buSzPts val="1400"/>
              <a:buNone/>
            </a:pPr>
            <a:r>
              <a:rPr lang="en-US" sz="1000"/>
              <a:t>Opportunities</a:t>
            </a:r>
            <a:endParaRPr sz="1000"/>
          </a:p>
          <a:p>
            <a:pPr marL="0" lvl="0" indent="0" algn="l" rtl="0">
              <a:lnSpc>
                <a:spcPct val="100000"/>
              </a:lnSpc>
              <a:spcBef>
                <a:spcPts val="360"/>
              </a:spcBef>
              <a:spcAft>
                <a:spcPts val="0"/>
              </a:spcAft>
              <a:buSzPts val="1400"/>
              <a:buNone/>
            </a:pPr>
            <a:r>
              <a:rPr lang="en-US" sz="1000"/>
              <a:t>FPDS-ng</a:t>
            </a:r>
            <a:endParaRPr sz="1000"/>
          </a:p>
          <a:p>
            <a:pPr marL="0" lvl="0" indent="0" algn="l" rtl="0">
              <a:lnSpc>
                <a:spcPct val="100000"/>
              </a:lnSpc>
              <a:spcBef>
                <a:spcPts val="360"/>
              </a:spcBef>
              <a:spcAft>
                <a:spcPts val="0"/>
              </a:spcAft>
              <a:buSzPts val="1400"/>
              <a:buNone/>
            </a:pPr>
            <a:r>
              <a:rPr lang="en-US" sz="1000"/>
              <a:t>USA Spending</a:t>
            </a:r>
            <a:endParaRPr sz="1000"/>
          </a:p>
          <a:p>
            <a:pPr marL="0" lvl="0" indent="0" algn="l" rtl="0">
              <a:lnSpc>
                <a:spcPct val="100000"/>
              </a:lnSpc>
              <a:spcBef>
                <a:spcPts val="360"/>
              </a:spcBef>
              <a:spcAft>
                <a:spcPts val="0"/>
              </a:spcAft>
              <a:buSzPts val="1400"/>
              <a:buNone/>
            </a:pPr>
            <a:endParaRPr sz="1000"/>
          </a:p>
          <a:p>
            <a:pPr marL="0" lvl="0" indent="0" algn="l" rtl="0">
              <a:lnSpc>
                <a:spcPct val="100000"/>
              </a:lnSpc>
              <a:spcBef>
                <a:spcPts val="360"/>
              </a:spcBef>
              <a:spcAft>
                <a:spcPts val="0"/>
              </a:spcAft>
              <a:buSzPts val="1400"/>
              <a:buNone/>
            </a:pPr>
            <a:r>
              <a:rPr lang="en-US" sz="1000"/>
              <a:t>Help</a:t>
            </a:r>
            <a:endParaRPr sz="1000"/>
          </a:p>
          <a:p>
            <a:pPr marL="0" lvl="0" indent="0" algn="l" rtl="0">
              <a:lnSpc>
                <a:spcPct val="100000"/>
              </a:lnSpc>
              <a:spcBef>
                <a:spcPts val="360"/>
              </a:spcBef>
              <a:spcAft>
                <a:spcPts val="0"/>
              </a:spcAft>
              <a:buSzPts val="1400"/>
              <a:buNone/>
            </a:pPr>
            <a:r>
              <a:rPr lang="en-US" sz="1000"/>
              <a:t>CMR</a:t>
            </a:r>
            <a:endParaRPr sz="1000"/>
          </a:p>
          <a:p>
            <a:pPr marL="0" lvl="0" indent="0" algn="l" rtl="0">
              <a:lnSpc>
                <a:spcPct val="100000"/>
              </a:lnSpc>
              <a:spcBef>
                <a:spcPts val="360"/>
              </a:spcBef>
              <a:spcAft>
                <a:spcPts val="0"/>
              </a:spcAft>
              <a:buSzPts val="1400"/>
              <a:buNone/>
            </a:pPr>
            <a:r>
              <a:rPr lang="en-US" sz="1000"/>
              <a:t>OSDBU</a:t>
            </a:r>
            <a:endParaRPr sz="1000"/>
          </a:p>
          <a:p>
            <a:pPr marL="0" lvl="0" indent="0" algn="l" rtl="0">
              <a:lnSpc>
                <a:spcPct val="100000"/>
              </a:lnSpc>
              <a:spcBef>
                <a:spcPts val="360"/>
              </a:spcBef>
              <a:spcAft>
                <a:spcPts val="0"/>
              </a:spcAft>
              <a:buSzPts val="1400"/>
              <a:buNone/>
            </a:pPr>
            <a:endParaRPr/>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6" name="Google Shape;1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2" name="Google Shape;15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1289873"/>
            <a:ext cx="9144000" cy="38538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 name="Google Shape;17;p2"/>
          <p:cNvSpPr/>
          <p:nvPr/>
        </p:nvSpPr>
        <p:spPr>
          <a:xfrm>
            <a:off x="-8700" y="3975750"/>
            <a:ext cx="9161400" cy="1167600"/>
          </a:xfrm>
          <a:prstGeom prst="rect">
            <a:avLst/>
          </a:prstGeom>
          <a:solidFill>
            <a:srgbClr val="FFB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Arial"/>
              <a:ea typeface="Arial"/>
              <a:cs typeface="Arial"/>
              <a:sym typeface="Arial"/>
            </a:endParaRPr>
          </a:p>
        </p:txBody>
      </p:sp>
      <p:pic>
        <p:nvPicPr>
          <p:cNvPr id="18" name="Google Shape;18;p2"/>
          <p:cNvPicPr preferRelativeResize="0"/>
          <p:nvPr/>
        </p:nvPicPr>
        <p:blipFill rotWithShape="1">
          <a:blip r:embed="rId2">
            <a:alphaModFix/>
          </a:blip>
          <a:srcRect/>
          <a:stretch/>
        </p:blipFill>
        <p:spPr>
          <a:xfrm>
            <a:off x="730033" y="1729550"/>
            <a:ext cx="1698487" cy="30572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6" name="Google Shape;56;p1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Google Shape;57;p11"/>
          <p:cNvSpPr txBox="1">
            <a:spLocks noGrp="1"/>
          </p:cNvSpPr>
          <p:nvPr>
            <p:ph type="body" idx="2"/>
          </p:nvPr>
        </p:nvSpPr>
        <p:spPr>
          <a:xfrm>
            <a:off x="457202" y="1076326"/>
            <a:ext cx="3008313" cy="35182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8" name="Google Shape;58;p11"/>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61" name="Google Shape;61;p12"/>
          <p:cNvSpPr>
            <a:spLocks noGrp="1"/>
          </p:cNvSpPr>
          <p:nvPr>
            <p:ph type="pic" idx="2"/>
          </p:nvPr>
        </p:nvSpPr>
        <p:spPr>
          <a:xfrm>
            <a:off x="1792288" y="459581"/>
            <a:ext cx="5486400" cy="3086100"/>
          </a:xfrm>
          <a:prstGeom prst="rect">
            <a:avLst/>
          </a:prstGeom>
          <a:noFill/>
          <a:ln>
            <a:noFill/>
          </a:ln>
        </p:spPr>
      </p:sp>
      <p:sp>
        <p:nvSpPr>
          <p:cNvPr id="62" name="Google Shape;62;p12"/>
          <p:cNvSpPr txBox="1">
            <a:spLocks noGrp="1"/>
          </p:cNvSpPr>
          <p:nvPr>
            <p:ph type="body" idx="1"/>
          </p:nvPr>
        </p:nvSpPr>
        <p:spPr>
          <a:xfrm>
            <a:off x="1792288" y="4025504"/>
            <a:ext cx="5486400" cy="6036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3" name="Google Shape;63;p1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66" name="Google Shape;66;p13"/>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Google Shape;67;p1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70" name="Google Shape;70;p14"/>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14"/>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248C3D"/>
              </a:buClr>
              <a:buSzPts val="1400"/>
              <a:buFont typeface="Arial"/>
              <a:buNone/>
              <a:defRPr sz="2800" b="0" i="0" u="none" strike="noStrike" cap="none">
                <a:solidFill>
                  <a:srgbClr val="248C3D"/>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4"/>
          <p:cNvSpPr txBox="1">
            <a:spLocks noGrp="1"/>
          </p:cNvSpPr>
          <p:nvPr>
            <p:ph type="sldNum" idx="12"/>
          </p:nvPr>
        </p:nvSpPr>
        <p:spPr>
          <a:xfrm>
            <a:off x="3444240" y="4661297"/>
            <a:ext cx="1828800" cy="32146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7" name="Google Shape;27;p5"/>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5"/>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5"/>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 with Subtitle">
  <p:cSld name="Title and Content - with Subtitle">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628650" y="276456"/>
            <a:ext cx="7886700" cy="44917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6"/>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6"/>
          <p:cNvSpPr txBox="1">
            <a:spLocks noGrp="1"/>
          </p:cNvSpPr>
          <p:nvPr>
            <p:ph type="dt" idx="10"/>
          </p:nvPr>
        </p:nvSpPr>
        <p:spPr>
          <a:xfrm>
            <a:off x="417816" y="4645731"/>
            <a:ext cx="1795815"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6"/>
          <p:cNvSpPr txBox="1">
            <a:spLocks noGrp="1"/>
          </p:cNvSpPr>
          <p:nvPr>
            <p:ph type="ftr" idx="11"/>
          </p:nvPr>
        </p:nvSpPr>
        <p:spPr>
          <a:xfrm>
            <a:off x="3028950" y="4645731"/>
            <a:ext cx="30861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 name="Google Shape;35;p6"/>
          <p:cNvSpPr txBox="1">
            <a:spLocks noGrp="1"/>
          </p:cNvSpPr>
          <p:nvPr>
            <p:ph type="sldNum" idx="12"/>
          </p:nvPr>
        </p:nvSpPr>
        <p:spPr>
          <a:xfrm>
            <a:off x="6796510" y="4645731"/>
            <a:ext cx="2057400" cy="273844"/>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6" name="Google Shape;36;p6"/>
          <p:cNvSpPr txBox="1">
            <a:spLocks noGrp="1"/>
          </p:cNvSpPr>
          <p:nvPr>
            <p:ph type="subTitle" idx="2"/>
          </p:nvPr>
        </p:nvSpPr>
        <p:spPr>
          <a:xfrm>
            <a:off x="628650" y="725635"/>
            <a:ext cx="7886700" cy="522053"/>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0"/>
              </a:spcBef>
              <a:spcAft>
                <a:spcPts val="0"/>
              </a:spcAft>
              <a:buClr>
                <a:srgbClr val="000000"/>
              </a:buClr>
              <a:buSzPts val="1181"/>
              <a:buFont typeface="Arial"/>
              <a:buNone/>
              <a:defRPr sz="1181" b="1" i="0" u="none" strike="noStrike" cap="none">
                <a:solidFill>
                  <a:srgbClr val="898989"/>
                </a:solidFill>
                <a:latin typeface="Arial"/>
                <a:ea typeface="Arial"/>
                <a:cs typeface="Arial"/>
                <a:sym typeface="Arial"/>
              </a:defRPr>
            </a:lvl1pPr>
            <a:lvl2pPr marR="0" lvl="1" algn="ctr" rtl="0">
              <a:lnSpc>
                <a:spcPct val="100000"/>
              </a:lnSpc>
              <a:spcBef>
                <a:spcPts val="0"/>
              </a:spcBef>
              <a:spcAft>
                <a:spcPts val="0"/>
              </a:spcAft>
              <a:buClr>
                <a:srgbClr val="000000"/>
              </a:buClr>
              <a:buSzPts val="1125"/>
              <a:buFont typeface="Arial"/>
              <a:buNone/>
              <a:defRPr sz="1125"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013"/>
              <a:buFont typeface="Arial"/>
              <a:buNone/>
              <a:defRPr sz="1013"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7"/>
        <p:cNvGrpSpPr/>
        <p:nvPr/>
      </p:nvGrpSpPr>
      <p:grpSpPr>
        <a:xfrm>
          <a:off x="0" y="0"/>
          <a:ext cx="0" cy="0"/>
          <a:chOff x="0" y="0"/>
          <a:chExt cx="0" cy="0"/>
        </a:xfrm>
      </p:grpSpPr>
      <p:sp>
        <p:nvSpPr>
          <p:cNvPr id="38" name="Google Shape;38;p7"/>
          <p:cNvSpPr txBox="1">
            <a:spLocks noGrp="1"/>
          </p:cNvSpPr>
          <p:nvPr>
            <p:ph type="body" idx="1"/>
          </p:nvPr>
        </p:nvSpPr>
        <p:spPr>
          <a:xfrm>
            <a:off x="311700" y="1014602"/>
            <a:ext cx="8520600" cy="2634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100" b="0" i="0" u="none" strike="noStrike" cap="none">
                <a:solidFill>
                  <a:srgbClr val="3F3F3F"/>
                </a:solidFill>
                <a:latin typeface="Calibri"/>
                <a:ea typeface="Calibri"/>
                <a:cs typeface="Calibri"/>
                <a:sym typeface="Calibri"/>
              </a:defRPr>
            </a:lvl1pPr>
            <a:lvl2pPr marL="914400" marR="0" lvl="1" indent="-317500" algn="l" rtl="0">
              <a:lnSpc>
                <a:spcPct val="115000"/>
              </a:lnSpc>
              <a:spcBef>
                <a:spcPts val="12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115000"/>
              </a:lnSpc>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4pPr>
            <a:lvl5pPr marL="2286000" marR="0" lvl="4"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5pPr>
            <a:lvl6pPr marL="2743200" marR="0" lvl="5"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1200"/>
              </a:spcBef>
              <a:spcAft>
                <a:spcPts val="120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9" name="Google Shape;39;p7"/>
          <p:cNvSpPr txBox="1">
            <a:spLocks noGrp="1"/>
          </p:cNvSpPr>
          <p:nvPr>
            <p:ph type="title"/>
          </p:nvPr>
        </p:nvSpPr>
        <p:spPr>
          <a:xfrm>
            <a:off x="1218975" y="189731"/>
            <a:ext cx="7534200" cy="572625"/>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2665"/>
              </a:buClr>
              <a:buSzPts val="2800"/>
              <a:buFont typeface="Arial"/>
              <a:buNone/>
              <a:defRPr sz="1800" b="1" i="1" u="none" strike="noStrike" cap="none">
                <a:solidFill>
                  <a:srgbClr val="002665"/>
                </a:solidFill>
                <a:latin typeface="Roboto"/>
                <a:ea typeface="Roboto"/>
                <a:cs typeface="Roboto"/>
                <a:sym typeface="Roboto"/>
              </a:defRPr>
            </a:lvl1pPr>
            <a:lvl2pPr marR="0" lvl="1"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2" name="Google Shape;42;p8"/>
          <p:cNvSpPr txBox="1">
            <a:spLocks noGrp="1"/>
          </p:cNvSpPr>
          <p:nvPr>
            <p:ph type="body" idx="1"/>
          </p:nvPr>
        </p:nvSpPr>
        <p:spPr>
          <a:xfrm>
            <a:off x="722313" y="2180036"/>
            <a:ext cx="7772400" cy="112514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6" name="Google Shape;46;p9"/>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7" name="Google Shape;47;p9"/>
          <p:cNvSpPr txBox="1">
            <a:spLocks noGrp="1"/>
          </p:cNvSpPr>
          <p:nvPr>
            <p:ph type="body" idx="2"/>
          </p:nvPr>
        </p:nvSpPr>
        <p:spPr>
          <a:xfrm>
            <a:off x="457200" y="1631157"/>
            <a:ext cx="4040188"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8" name="Google Shape;48;p9"/>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9" name="Google Shape;49;p9"/>
          <p:cNvSpPr txBox="1">
            <a:spLocks noGrp="1"/>
          </p:cNvSpPr>
          <p:nvPr>
            <p:ph type="body" idx="4"/>
          </p:nvPr>
        </p:nvSpPr>
        <p:spPr>
          <a:xfrm>
            <a:off x="4645027" y="1631157"/>
            <a:ext cx="4041775"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Google Shape;50;p9"/>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3" name="Google Shape;53;p1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7" y="4500562"/>
            <a:ext cx="9140825" cy="642938"/>
          </a:xfrm>
          <a:prstGeom prst="rect">
            <a:avLst/>
          </a:prstGeom>
          <a:solidFill>
            <a:srgbClr val="FFB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3253740" y="4661297"/>
            <a:ext cx="1828800" cy="321469"/>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sz="1400">
              <a:solidFill>
                <a:srgbClr val="000000"/>
              </a:solidFill>
            </a:endParaRPr>
          </a:p>
        </p:txBody>
      </p:sp>
      <p:sp>
        <p:nvSpPr>
          <p:cNvPr id="12" name="Google Shape;12;p1"/>
          <p:cNvSpPr/>
          <p:nvPr/>
        </p:nvSpPr>
        <p:spPr>
          <a:xfrm>
            <a:off x="0" y="0"/>
            <a:ext cx="9144000" cy="480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 name="Google Shape;13;p1"/>
          <p:cNvSpPr/>
          <p:nvPr/>
        </p:nvSpPr>
        <p:spPr>
          <a:xfrm>
            <a:off x="0" y="0"/>
            <a:ext cx="9144000" cy="4500563"/>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4" name="Google Shape;14;p1"/>
          <p:cNvPicPr preferRelativeResize="0"/>
          <p:nvPr/>
        </p:nvPicPr>
        <p:blipFill rotWithShape="1">
          <a:blip r:embed="rId15">
            <a:alphaModFix/>
          </a:blip>
          <a:srcRect/>
          <a:stretch/>
        </p:blipFill>
        <p:spPr>
          <a:xfrm>
            <a:off x="7974550" y="4528550"/>
            <a:ext cx="1093248" cy="6149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p:nvPr/>
        </p:nvSpPr>
        <p:spPr>
          <a:xfrm>
            <a:off x="1459250" y="687500"/>
            <a:ext cx="7093500" cy="369300"/>
          </a:xfrm>
          <a:prstGeom prst="rect">
            <a:avLst/>
          </a:prstGeom>
          <a:noFill/>
          <a:ln>
            <a:noFill/>
          </a:ln>
        </p:spPr>
        <p:txBody>
          <a:bodyPr spcFirstLastPara="1" wrap="square" lIns="91425" tIns="91425" rIns="0" bIns="91425" anchor="t" anchorCtr="0">
            <a:spAutoFit/>
          </a:bodyPr>
          <a:lstStyle/>
          <a:p>
            <a:pPr marL="0" marR="0" lvl="0" indent="0" algn="r" rtl="0">
              <a:lnSpc>
                <a:spcPct val="100000"/>
              </a:lnSpc>
              <a:spcBef>
                <a:spcPts val="0"/>
              </a:spcBef>
              <a:spcAft>
                <a:spcPts val="0"/>
              </a:spcAft>
              <a:buClr>
                <a:schemeClr val="dk1"/>
              </a:buClr>
              <a:buSzPts val="1200"/>
              <a:buFont typeface="Arial"/>
              <a:buNone/>
            </a:pPr>
            <a:r>
              <a:rPr lang="en-US" sz="1200" b="1" i="0" u="none" strike="noStrike" cap="none">
                <a:solidFill>
                  <a:schemeClr val="lt2"/>
                </a:solidFill>
                <a:latin typeface="Arial"/>
                <a:ea typeface="Arial"/>
                <a:cs typeface="Arial"/>
                <a:sym typeface="Arial"/>
              </a:rPr>
              <a:t>U.S. General Services Administration</a:t>
            </a:r>
            <a:endParaRPr sz="1400" b="0" i="0" u="none" strike="noStrike" cap="none">
              <a:solidFill>
                <a:schemeClr val="dk1"/>
              </a:solidFill>
              <a:latin typeface="Arial"/>
              <a:ea typeface="Arial"/>
              <a:cs typeface="Arial"/>
              <a:sym typeface="Arial"/>
            </a:endParaRPr>
          </a:p>
        </p:txBody>
      </p:sp>
      <p:pic>
        <p:nvPicPr>
          <p:cNvPr id="78" name="Google Shape;78;p15" descr="Image of a storefront with the words Small Business Works in a circle."/>
          <p:cNvPicPr preferRelativeResize="0"/>
          <p:nvPr/>
        </p:nvPicPr>
        <p:blipFill rotWithShape="1">
          <a:blip r:embed="rId3">
            <a:alphaModFix/>
          </a:blip>
          <a:srcRect/>
          <a:stretch/>
        </p:blipFill>
        <p:spPr>
          <a:xfrm>
            <a:off x="7242425" y="4100925"/>
            <a:ext cx="1782400" cy="1002600"/>
          </a:xfrm>
          <a:prstGeom prst="rect">
            <a:avLst/>
          </a:prstGeom>
          <a:noFill/>
          <a:ln>
            <a:noFill/>
          </a:ln>
        </p:spPr>
      </p:pic>
      <p:sp>
        <p:nvSpPr>
          <p:cNvPr id="79" name="Google Shape;79;p15"/>
          <p:cNvSpPr txBox="1">
            <a:spLocks noGrp="1"/>
          </p:cNvSpPr>
          <p:nvPr>
            <p:ph type="title" idx="4294967295"/>
          </p:nvPr>
        </p:nvSpPr>
        <p:spPr>
          <a:xfrm>
            <a:off x="2571749" y="2091875"/>
            <a:ext cx="6241800" cy="1693200"/>
          </a:xfrm>
          <a:prstGeom prst="rect">
            <a:avLst/>
          </a:prstGeom>
          <a:noFill/>
          <a:ln>
            <a:noFill/>
            <a:prstDash/>
          </a:ln>
          <a:effectLst/>
        </p:spPr>
        <p:txBody>
          <a:bodyPr rot="0" spcFirstLastPara="1" vertOverflow="overflow" horzOverflow="overflow" vert="horz" wrap="square" lIns="91425" tIns="91425" rIns="0" bIns="91425"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90000"/>
              </a:lnSpc>
              <a:spcBef>
                <a:spcPts val="1900"/>
              </a:spcBef>
              <a:spcAft>
                <a:spcPts val="0"/>
              </a:spcAft>
              <a:buClr>
                <a:srgbClr val="000000"/>
              </a:buClr>
              <a:buSzPts val="3600"/>
              <a:buFont typeface="Arial"/>
              <a:buNone/>
              <a:tabLst/>
              <a:defRPr/>
            </a:pPr>
            <a:r>
              <a:rPr kumimoji="0" lang="en-US" sz="3600" b="0" i="0" u="none" strike="noStrike" kern="0" cap="none" spc="0" normalizeH="0" baseline="0" noProof="0" dirty="0">
                <a:ln>
                  <a:noFill/>
                </a:ln>
                <a:solidFill>
                  <a:srgbClr val="0059A8"/>
                </a:solidFill>
                <a:effectLst/>
                <a:uLnTx/>
                <a:uFillTx/>
                <a:latin typeface="Arial"/>
                <a:ea typeface="Arial"/>
                <a:cs typeface="Arial"/>
                <a:sym typeface="Arial"/>
              </a:rPr>
              <a:t>Small Business Works 2022:</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r" defTabSz="914400" rtl="0" eaLnBrk="1" fontAlgn="auto" latinLnBrk="0" hangingPunct="1">
              <a:lnSpc>
                <a:spcPct val="90000"/>
              </a:lnSpc>
              <a:spcBef>
                <a:spcPts val="1200"/>
              </a:spcBef>
              <a:spcAft>
                <a:spcPts val="0"/>
              </a:spcAft>
              <a:buClr>
                <a:schemeClr val="dk1"/>
              </a:buClr>
              <a:buSzPts val="1100"/>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Navigating Equity in Procurement</a:t>
            </a:r>
            <a:endParaRPr kumimoji="0" lang="en-US" sz="1400" b="0" i="0" u="none" strike="noStrike" kern="0" cap="none" spc="0" normalizeH="0" baseline="0" noProof="0" dirty="0">
              <a:ln>
                <a:noFill/>
              </a:ln>
              <a:solidFill>
                <a:srgbClr val="0059A8"/>
              </a:solidFill>
              <a:effectLst/>
              <a:uLnTx/>
              <a:uFillTx/>
              <a:latin typeface="Arial"/>
              <a:ea typeface="Arial"/>
              <a:cs typeface="Arial"/>
              <a:sym typeface="Arial"/>
            </a:endParaRPr>
          </a:p>
          <a:p>
            <a:pPr marL="0" marR="0" lvl="0" indent="0" algn="l" defTabSz="914400" rtl="0" eaLnBrk="1" fontAlgn="auto" latinLnBrk="0" hangingPunct="1">
              <a:lnSpc>
                <a:spcPct val="90000"/>
              </a:lnSpc>
              <a:spcBef>
                <a:spcPts val="1200"/>
              </a:spcBef>
              <a:spcAft>
                <a:spcPts val="0"/>
              </a:spcAft>
              <a:buClr>
                <a:srgbClr val="000000"/>
              </a:buClr>
              <a:buSzPts val="2400"/>
              <a:buFont typeface="Arial"/>
              <a:buNone/>
              <a:tabLst/>
              <a:defRPr/>
            </a:pPr>
            <a:endParaRPr kumimoji="0" lang="en-US" sz="2400" b="1" i="0" u="none" strike="noStrike" kern="0" cap="none" spc="0" normalizeH="0" baseline="0" noProof="0" dirty="0">
              <a:ln>
                <a:noFill/>
              </a:ln>
              <a:solidFill>
                <a:srgbClr val="595959"/>
              </a:solidFill>
              <a:effectLst/>
              <a:uLnTx/>
              <a:uFillTx/>
              <a:latin typeface="Arial"/>
              <a:ea typeface="Arial"/>
              <a:cs typeface="Arial"/>
              <a:sym typeface="Arial"/>
            </a:endParaRPr>
          </a:p>
        </p:txBody>
      </p:sp>
      <p:pic>
        <p:nvPicPr>
          <p:cNvPr id="80" name="Google Shape;80;p15" descr="GSA logo."/>
          <p:cNvPicPr preferRelativeResize="0"/>
          <p:nvPr/>
        </p:nvPicPr>
        <p:blipFill rotWithShape="1">
          <a:blip r:embed="rId4">
            <a:alphaModFix/>
          </a:blip>
          <a:srcRect/>
          <a:stretch/>
        </p:blipFill>
        <p:spPr>
          <a:xfrm>
            <a:off x="739600" y="311500"/>
            <a:ext cx="698675" cy="632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Tips and Techniques on Market Research</a:t>
            </a:r>
          </a:p>
        </p:txBody>
      </p:sp>
      <p:sp>
        <p:nvSpPr>
          <p:cNvPr id="86" name="Google Shape;86;p16"/>
          <p:cNvSpPr txBox="1"/>
          <p:nvPr/>
        </p:nvSpPr>
        <p:spPr>
          <a:xfrm>
            <a:off x="3944575" y="3232925"/>
            <a:ext cx="5228400" cy="12246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chemeClr val="dk1"/>
              </a:buClr>
              <a:buSzPts val="3600"/>
              <a:buFont typeface="Arial"/>
              <a:buNone/>
            </a:pPr>
            <a:endParaRPr sz="3600" b="1">
              <a:solidFill>
                <a:srgbClr val="3864B2"/>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3600"/>
              <a:buFont typeface="Arial"/>
              <a:buNone/>
            </a:pPr>
            <a:r>
              <a:rPr lang="en-US" sz="3200" b="1" i="0" u="none" strike="noStrike" cap="none">
                <a:solidFill>
                  <a:srgbClr val="3864B2"/>
                </a:solidFill>
                <a:latin typeface="Open Sans"/>
                <a:ea typeface="Open Sans"/>
                <a:cs typeface="Open Sans"/>
                <a:sym typeface="Open Sans"/>
              </a:rPr>
              <a:t>Eric Rettig</a:t>
            </a:r>
            <a:endParaRPr sz="3200" b="0" i="0" u="none" strike="noStrike" cap="none">
              <a:solidFill>
                <a:srgbClr val="3864B2"/>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r>
              <a:rPr lang="en-US" sz="1700" b="0" i="0" u="none" strike="noStrike" cap="none">
                <a:solidFill>
                  <a:srgbClr val="3864B2"/>
                </a:solidFill>
                <a:latin typeface="Open Sans"/>
                <a:ea typeface="Open Sans"/>
                <a:cs typeface="Open Sans"/>
                <a:sym typeface="Open Sans"/>
              </a:rPr>
              <a:t>S</a:t>
            </a:r>
            <a:r>
              <a:rPr lang="en-US" sz="1600" b="0" i="0" u="none" strike="noStrike" cap="none">
                <a:solidFill>
                  <a:srgbClr val="3864B2"/>
                </a:solidFill>
                <a:latin typeface="Open Sans"/>
                <a:ea typeface="Open Sans"/>
                <a:cs typeface="Open Sans"/>
                <a:sym typeface="Open Sans"/>
              </a:rPr>
              <a:t>mall Business Technical Adviser </a:t>
            </a:r>
            <a:endParaRPr sz="1600" b="0" i="0" u="none" strike="noStrike" cap="none">
              <a:solidFill>
                <a:srgbClr val="3864B2"/>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2400"/>
              <a:buFont typeface="Arial"/>
              <a:buNone/>
            </a:pPr>
            <a:r>
              <a:rPr lang="en-US" sz="1600">
                <a:solidFill>
                  <a:srgbClr val="3864B2"/>
                </a:solidFill>
                <a:latin typeface="Open Sans"/>
                <a:ea typeface="Open Sans"/>
                <a:cs typeface="Open Sans"/>
                <a:sym typeface="Open Sans"/>
              </a:rPr>
              <a:t>Office of Small and Disadvantaged Business Utilization</a:t>
            </a:r>
            <a:endParaRPr sz="1600">
              <a:solidFill>
                <a:srgbClr val="3864B2"/>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2100"/>
              <a:buFont typeface="Arial"/>
              <a:buNone/>
            </a:pPr>
            <a:r>
              <a:rPr lang="en-US" sz="1600">
                <a:solidFill>
                  <a:srgbClr val="3864B2"/>
                </a:solidFill>
                <a:latin typeface="Open Sans"/>
                <a:ea typeface="Open Sans"/>
                <a:cs typeface="Open Sans"/>
                <a:sym typeface="Open Sans"/>
              </a:rPr>
              <a:t>U.S. </a:t>
            </a:r>
            <a:r>
              <a:rPr lang="en-US" sz="1600" b="0" i="0" u="none" strike="noStrike" cap="none">
                <a:solidFill>
                  <a:srgbClr val="3864B2"/>
                </a:solidFill>
                <a:latin typeface="Open Sans"/>
                <a:ea typeface="Open Sans"/>
                <a:cs typeface="Open Sans"/>
                <a:sym typeface="Open Sans"/>
              </a:rPr>
              <a:t>General Services Administration </a:t>
            </a:r>
            <a:endParaRPr sz="1600" b="0" i="0" u="none" strike="noStrike" cap="none">
              <a:solidFill>
                <a:srgbClr val="3864B2"/>
              </a:solidFill>
              <a:latin typeface="Arial"/>
              <a:ea typeface="Arial"/>
              <a:cs typeface="Arial"/>
              <a:sym typeface="Arial"/>
            </a:endParaRPr>
          </a:p>
        </p:txBody>
      </p:sp>
      <p:sp>
        <p:nvSpPr>
          <p:cNvPr id="87" name="Google Shape;87;p16"/>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88" name="Google Shape;88;p16"/>
          <p:cNvSpPr txBox="1"/>
          <p:nvPr/>
        </p:nvSpPr>
        <p:spPr>
          <a:xfrm>
            <a:off x="263675" y="3232925"/>
            <a:ext cx="3487200" cy="12246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400" b="1" i="0" u="none" strike="noStrike" cap="none">
                <a:solidFill>
                  <a:srgbClr val="3864B2"/>
                </a:solidFill>
                <a:latin typeface="Open Sans"/>
                <a:ea typeface="Open Sans"/>
                <a:cs typeface="Open Sans"/>
                <a:sym typeface="Open Sans"/>
              </a:rPr>
              <a:t>Angela Terry</a:t>
            </a:r>
            <a:endParaRPr sz="1200" b="0" i="0" u="none" strike="noStrike" cap="none">
              <a:solidFill>
                <a:srgbClr val="3864B2"/>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r>
              <a:rPr lang="en-US" sz="1600" b="0" i="0" u="none" strike="noStrike" cap="none">
                <a:solidFill>
                  <a:srgbClr val="3864B2"/>
                </a:solidFill>
                <a:latin typeface="Open Sans"/>
                <a:ea typeface="Open Sans"/>
                <a:cs typeface="Open Sans"/>
                <a:sym typeface="Open Sans"/>
              </a:rPr>
              <a:t>Senior </a:t>
            </a:r>
            <a:r>
              <a:rPr lang="en-US" sz="1600">
                <a:solidFill>
                  <a:srgbClr val="3864B2"/>
                </a:solidFill>
                <a:latin typeface="Open Sans"/>
                <a:ea typeface="Open Sans"/>
                <a:cs typeface="Open Sans"/>
                <a:sym typeface="Open Sans"/>
              </a:rPr>
              <a:t>Procurement </a:t>
            </a:r>
            <a:r>
              <a:rPr lang="en-US" sz="1600" b="0" i="0" u="none" strike="noStrike" cap="none">
                <a:solidFill>
                  <a:srgbClr val="3864B2"/>
                </a:solidFill>
                <a:latin typeface="Open Sans"/>
                <a:ea typeface="Open Sans"/>
                <a:cs typeface="Open Sans"/>
                <a:sym typeface="Open Sans"/>
              </a:rPr>
              <a:t>Analyst</a:t>
            </a:r>
            <a:endParaRPr sz="1600" b="0" i="0" u="none" strike="noStrike" cap="none">
              <a:solidFill>
                <a:srgbClr val="3864B2"/>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2400"/>
              <a:buFont typeface="Arial"/>
              <a:buNone/>
            </a:pPr>
            <a:r>
              <a:rPr lang="en-US" sz="1600">
                <a:solidFill>
                  <a:srgbClr val="3864B2"/>
                </a:solidFill>
                <a:latin typeface="Open Sans"/>
                <a:ea typeface="Open Sans"/>
                <a:cs typeface="Open Sans"/>
                <a:sym typeface="Open Sans"/>
              </a:rPr>
              <a:t>Office of Policy, Planning and Liaison</a:t>
            </a:r>
            <a:endParaRPr sz="1600">
              <a:solidFill>
                <a:srgbClr val="3864B2"/>
              </a:solidFill>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2100"/>
              <a:buFont typeface="Arial"/>
              <a:buNone/>
            </a:pPr>
            <a:r>
              <a:rPr lang="en-US" sz="1600">
                <a:solidFill>
                  <a:srgbClr val="3864B2"/>
                </a:solidFill>
                <a:latin typeface="Open Sans"/>
                <a:ea typeface="Open Sans"/>
                <a:cs typeface="Open Sans"/>
                <a:sym typeface="Open Sans"/>
              </a:rPr>
              <a:t>U.S. Small Business Administration </a:t>
            </a:r>
            <a:endParaRPr sz="1600" b="0" i="0" u="none" strike="noStrike" cap="none">
              <a:solidFill>
                <a:srgbClr val="3864B2"/>
              </a:solidFill>
              <a:latin typeface="Arial"/>
              <a:ea typeface="Arial"/>
              <a:cs typeface="Arial"/>
              <a:sym typeface="Arial"/>
            </a:endParaRPr>
          </a:p>
        </p:txBody>
      </p:sp>
      <p:pic>
        <p:nvPicPr>
          <p:cNvPr id="89" name="Google Shape;89;p16" descr="Photo of Eric Rettig."/>
          <p:cNvPicPr preferRelativeResize="0"/>
          <p:nvPr/>
        </p:nvPicPr>
        <p:blipFill rotWithShape="1">
          <a:blip r:embed="rId3">
            <a:alphaModFix/>
          </a:blip>
          <a:srcRect/>
          <a:stretch/>
        </p:blipFill>
        <p:spPr>
          <a:xfrm>
            <a:off x="5531500" y="1275200"/>
            <a:ext cx="2052999" cy="1881525"/>
          </a:xfrm>
          <a:prstGeom prst="rect">
            <a:avLst/>
          </a:prstGeom>
          <a:noFill/>
          <a:ln>
            <a:noFill/>
          </a:ln>
        </p:spPr>
      </p:pic>
      <p:pic>
        <p:nvPicPr>
          <p:cNvPr id="90" name="Google Shape;90;p16" descr="Photo of Angela Terry."/>
          <p:cNvPicPr preferRelativeResize="0"/>
          <p:nvPr/>
        </p:nvPicPr>
        <p:blipFill rotWithShape="1">
          <a:blip r:embed="rId4">
            <a:alphaModFix/>
          </a:blip>
          <a:srcRect/>
          <a:stretch/>
        </p:blipFill>
        <p:spPr>
          <a:xfrm>
            <a:off x="1124475" y="1125100"/>
            <a:ext cx="1901747" cy="19565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a:spLocks noGrp="1"/>
          </p:cNvSpPr>
          <p:nvPr>
            <p:ph type="title" idx="4294967295"/>
          </p:nvPr>
        </p:nvSpPr>
        <p:spPr>
          <a:xfrm>
            <a:off x="1185922" y="98821"/>
            <a:ext cx="7769225" cy="6429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 Tips &amp; Techniques Overview</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96" name="Google Shape;96;p17"/>
          <p:cNvSpPr/>
          <p:nvPr/>
        </p:nvSpPr>
        <p:spPr>
          <a:xfrm>
            <a:off x="3621214" y="1369669"/>
            <a:ext cx="5429700" cy="2285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Market Research Requirements</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Market Research Pre-Award </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Market Research  Post Award </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7"/>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99" name="Google Shape;99;p17" descr="Icon graphic of the United States' flag."/>
          <p:cNvPicPr preferRelativeResize="0"/>
          <p:nvPr/>
        </p:nvPicPr>
        <p:blipFill rotWithShape="1">
          <a:blip r:embed="rId3">
            <a:alphaModFix/>
          </a:blip>
          <a:srcRect/>
          <a:stretch/>
        </p:blipFill>
        <p:spPr>
          <a:xfrm>
            <a:off x="188853" y="626043"/>
            <a:ext cx="3367569" cy="38914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457200" y="70614"/>
            <a:ext cx="8229600" cy="113147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200">
                <a:solidFill>
                  <a:srgbClr val="3864B2"/>
                </a:solidFill>
              </a:rPr>
              <a:t>Market Research Requirements </a:t>
            </a:r>
            <a:br>
              <a:rPr lang="en-US" sz="3200">
                <a:solidFill>
                  <a:srgbClr val="3864B2"/>
                </a:solidFill>
              </a:rPr>
            </a:br>
            <a:r>
              <a:rPr lang="en-US" sz="3200">
                <a:solidFill>
                  <a:srgbClr val="3864B2"/>
                </a:solidFill>
              </a:rPr>
              <a:t>Tips &amp; Techniques </a:t>
            </a:r>
            <a:endParaRPr sz="3200">
              <a:solidFill>
                <a:srgbClr val="3864B2"/>
              </a:solidFill>
            </a:endParaRPr>
          </a:p>
        </p:txBody>
      </p:sp>
      <p:sp>
        <p:nvSpPr>
          <p:cNvPr id="106" name="Google Shape;106;p18"/>
          <p:cNvSpPr txBox="1">
            <a:spLocks noGrp="1"/>
          </p:cNvSpPr>
          <p:nvPr>
            <p:ph type="body" idx="2"/>
          </p:nvPr>
        </p:nvSpPr>
        <p:spPr>
          <a:xfrm>
            <a:off x="3649508" y="1427559"/>
            <a:ext cx="3957005" cy="2942140"/>
          </a:xfrm>
          <a:prstGeom prst="rect">
            <a:avLst/>
          </a:prstGeom>
          <a:noFill/>
          <a:ln>
            <a:noFill/>
          </a:ln>
        </p:spPr>
        <p:txBody>
          <a:bodyPr spcFirstLastPara="1" wrap="square" lIns="91425" tIns="45700" rIns="91425" bIns="45700" anchor="t" anchorCtr="0">
            <a:noAutofit/>
          </a:bodyPr>
          <a:lstStyle/>
          <a:p>
            <a:pPr marL="50800" lvl="0" indent="0" algn="ctr" rtl="0">
              <a:lnSpc>
                <a:spcPct val="100000"/>
              </a:lnSpc>
              <a:spcBef>
                <a:spcPts val="560"/>
              </a:spcBef>
              <a:spcAft>
                <a:spcPts val="0"/>
              </a:spcAft>
              <a:buSzPts val="2800"/>
              <a:buNone/>
            </a:pPr>
            <a:r>
              <a:rPr lang="en-US">
                <a:solidFill>
                  <a:srgbClr val="1E0028"/>
                </a:solidFill>
                <a:latin typeface="Arial"/>
                <a:ea typeface="Arial"/>
                <a:cs typeface="Arial"/>
                <a:sym typeface="Arial"/>
              </a:rPr>
              <a:t>Market Research</a:t>
            </a:r>
            <a:r>
              <a:rPr lang="en-US" sz="2800">
                <a:solidFill>
                  <a:srgbClr val="3864B2"/>
                </a:solidFill>
                <a:latin typeface="Arial"/>
                <a:ea typeface="Arial"/>
                <a:cs typeface="Arial"/>
                <a:sym typeface="Arial"/>
              </a:rPr>
              <a:t> </a:t>
            </a:r>
            <a:r>
              <a:rPr lang="en-US" b="0" i="0">
                <a:solidFill>
                  <a:srgbClr val="1E0028"/>
                </a:solidFill>
                <a:latin typeface="Arial"/>
                <a:ea typeface="Arial"/>
                <a:cs typeface="Arial"/>
                <a:sym typeface="Arial"/>
              </a:rPr>
              <a:t>provides the answers  needed to meet the requirements set forth by the Federal Acquisition Regulation</a:t>
            </a:r>
            <a:endParaRPr>
              <a:latin typeface="Arial"/>
              <a:ea typeface="Arial"/>
              <a:cs typeface="Arial"/>
              <a:sym typeface="Arial"/>
            </a:endParaRPr>
          </a:p>
        </p:txBody>
      </p:sp>
      <p:sp>
        <p:nvSpPr>
          <p:cNvPr id="107" name="Google Shape;107;p1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000000"/>
              </a:buClr>
              <a:buSzPts val="1200"/>
              <a:buFont typeface="Arial"/>
              <a:buNone/>
            </a:pPr>
            <a:r>
              <a:rPr lang="en-US"/>
              <a:t>2</a:t>
            </a:r>
            <a:endParaRPr/>
          </a:p>
        </p:txBody>
      </p:sp>
      <p:pic>
        <p:nvPicPr>
          <p:cNvPr id="108" name="Google Shape;108;p18" descr="Image of the letter R."/>
          <p:cNvPicPr preferRelativeResize="0"/>
          <p:nvPr/>
        </p:nvPicPr>
        <p:blipFill rotWithShape="1">
          <a:blip r:embed="rId3">
            <a:alphaModFix/>
          </a:blip>
          <a:srcRect/>
          <a:stretch/>
        </p:blipFill>
        <p:spPr>
          <a:xfrm>
            <a:off x="226577" y="631011"/>
            <a:ext cx="2807936" cy="39655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1311807" y="223925"/>
            <a:ext cx="6602203" cy="449179"/>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400">
                <a:solidFill>
                  <a:srgbClr val="3864B2"/>
                </a:solidFill>
              </a:rPr>
              <a:t>Market Research Pre-Award Tips &amp; Techniques</a:t>
            </a:r>
            <a:r>
              <a:rPr lang="en-US" sz="2800">
                <a:solidFill>
                  <a:srgbClr val="3864B2"/>
                </a:solidFill>
              </a:rPr>
              <a:t> </a:t>
            </a:r>
            <a:endParaRPr sz="2800" b="0" i="0" u="none" strike="noStrike" cap="none">
              <a:solidFill>
                <a:srgbClr val="3864B2"/>
              </a:solidFill>
              <a:latin typeface="Arial"/>
              <a:ea typeface="Arial"/>
              <a:cs typeface="Arial"/>
              <a:sym typeface="Arial"/>
            </a:endParaRPr>
          </a:p>
        </p:txBody>
      </p:sp>
      <p:sp>
        <p:nvSpPr>
          <p:cNvPr id="115" name="Google Shape;115;p19"/>
          <p:cNvSpPr txBox="1">
            <a:spLocks noGrp="1"/>
          </p:cNvSpPr>
          <p:nvPr>
            <p:ph type="sldNum" idx="12"/>
          </p:nvPr>
        </p:nvSpPr>
        <p:spPr>
          <a:xfrm>
            <a:off x="6796510" y="4645731"/>
            <a:ext cx="2057400" cy="273844"/>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89898B"/>
              </a:buClr>
              <a:buSzPts val="675"/>
              <a:buNone/>
            </a:pPr>
            <a:fld id="{00000000-1234-1234-1234-123412341234}" type="slidenum">
              <a:rPr lang="en-US" sz="675">
                <a:solidFill>
                  <a:srgbClr val="89898B"/>
                </a:solidFill>
                <a:latin typeface="Source Sans Pro"/>
                <a:ea typeface="Source Sans Pro"/>
                <a:cs typeface="Source Sans Pro"/>
                <a:sym typeface="Source Sans Pro"/>
              </a:rPr>
              <a:t>5</a:t>
            </a:fld>
            <a:endParaRPr sz="675">
              <a:solidFill>
                <a:srgbClr val="89898B"/>
              </a:solidFill>
              <a:latin typeface="Source Sans Pro"/>
              <a:ea typeface="Source Sans Pro"/>
              <a:cs typeface="Source Sans Pro"/>
              <a:sym typeface="Source Sans Pro"/>
            </a:endParaRPr>
          </a:p>
        </p:txBody>
      </p:sp>
      <p:sp>
        <p:nvSpPr>
          <p:cNvPr id="116" name="Google Shape;116;p19"/>
          <p:cNvSpPr/>
          <p:nvPr/>
        </p:nvSpPr>
        <p:spPr>
          <a:xfrm>
            <a:off x="1716334" y="1032445"/>
            <a:ext cx="308610" cy="308610"/>
          </a:xfrm>
          <a:prstGeom prst="flowChartConnector">
            <a:avLst/>
          </a:prstGeom>
          <a:solidFill>
            <a:srgbClr val="CC0000"/>
          </a:solidFill>
          <a:ln w="38100" cap="flat" cmpd="sng">
            <a:solidFill>
              <a:srgbClr val="002E6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FFFFFF"/>
                </a:solidFill>
                <a:latin typeface="Source Sans Pro"/>
                <a:ea typeface="Source Sans Pro"/>
                <a:cs typeface="Source Sans Pro"/>
                <a:sym typeface="Source Sans Pro"/>
              </a:rPr>
              <a:t>✔</a:t>
            </a:r>
            <a:endParaRPr sz="3000" b="1" i="0" u="none" strike="noStrike" cap="none">
              <a:solidFill>
                <a:srgbClr val="FFFFFF"/>
              </a:solidFill>
              <a:latin typeface="Source Sans Pro"/>
              <a:ea typeface="Source Sans Pro"/>
              <a:cs typeface="Source Sans Pro"/>
              <a:sym typeface="Source Sans Pro"/>
            </a:endParaRPr>
          </a:p>
        </p:txBody>
      </p:sp>
      <p:sp>
        <p:nvSpPr>
          <p:cNvPr id="117" name="Google Shape;117;p19"/>
          <p:cNvSpPr txBox="1">
            <a:spLocks noGrp="1"/>
          </p:cNvSpPr>
          <p:nvPr>
            <p:ph type="body" idx="1"/>
          </p:nvPr>
        </p:nvSpPr>
        <p:spPr>
          <a:xfrm>
            <a:off x="2024944" y="974171"/>
            <a:ext cx="4258661" cy="449179"/>
          </a:xfrm>
          <a:prstGeom prst="rect">
            <a:avLst/>
          </a:prstGeom>
          <a:noFill/>
          <a:ln>
            <a:noFill/>
          </a:ln>
        </p:spPr>
        <p:txBody>
          <a:bodyPr spcFirstLastPara="1" wrap="square" lIns="91425" tIns="45700" rIns="91425" bIns="45700" anchor="t" anchorCtr="0">
            <a:noAutofit/>
          </a:bodyPr>
          <a:lstStyle/>
          <a:p>
            <a:pPr marL="0" lvl="4" indent="0" algn="l" rtl="0">
              <a:lnSpc>
                <a:spcPct val="80000"/>
              </a:lnSpc>
              <a:spcBef>
                <a:spcPts val="0"/>
              </a:spcBef>
              <a:spcAft>
                <a:spcPts val="0"/>
              </a:spcAft>
              <a:buSzPts val="1400"/>
              <a:buNone/>
            </a:pPr>
            <a:r>
              <a:rPr lang="en-US" sz="1800" b="1"/>
              <a:t>Rule of Two</a:t>
            </a:r>
            <a:endParaRPr/>
          </a:p>
        </p:txBody>
      </p:sp>
      <p:sp>
        <p:nvSpPr>
          <p:cNvPr id="118" name="Google Shape;118;p19"/>
          <p:cNvSpPr txBox="1"/>
          <p:nvPr/>
        </p:nvSpPr>
        <p:spPr>
          <a:xfrm>
            <a:off x="2910421" y="1716936"/>
            <a:ext cx="2787753" cy="318677"/>
          </a:xfrm>
          <a:prstGeom prst="rect">
            <a:avLst/>
          </a:prstGeom>
          <a:noFill/>
          <a:ln>
            <a:noFill/>
          </a:ln>
        </p:spPr>
        <p:txBody>
          <a:bodyPr spcFirstLastPara="1" wrap="square" lIns="91425" tIns="45700" rIns="91425" bIns="45700" anchor="t" anchorCtr="0">
            <a:spAutoFit/>
          </a:bodyPr>
          <a:lstStyle/>
          <a:p>
            <a:pPr marL="0" marR="0" lvl="4" indent="0" algn="l" rtl="0">
              <a:lnSpc>
                <a:spcPct val="80000"/>
              </a:lnSpc>
              <a:spcBef>
                <a:spcPts val="0"/>
              </a:spcBef>
              <a:spcAft>
                <a:spcPts val="0"/>
              </a:spcAft>
              <a:buClr>
                <a:srgbClr val="000000"/>
              </a:buClr>
              <a:buSzPts val="1800"/>
              <a:buFont typeface="Arial"/>
              <a:buNone/>
            </a:pPr>
            <a:r>
              <a:rPr lang="en-US" sz="1800" b="1" i="0" u="none" strike="noStrike" cap="none">
                <a:solidFill>
                  <a:srgbClr val="1B1E29"/>
                </a:solidFill>
                <a:latin typeface="Source Sans Pro"/>
                <a:ea typeface="Source Sans Pro"/>
                <a:cs typeface="Source Sans Pro"/>
                <a:sym typeface="Source Sans Pro"/>
              </a:rPr>
              <a:t>Category Management</a:t>
            </a:r>
            <a:endParaRPr sz="1400" b="0" i="0" u="none" strike="noStrike" cap="none">
              <a:solidFill>
                <a:srgbClr val="000000"/>
              </a:solidFill>
              <a:latin typeface="Arial"/>
              <a:ea typeface="Arial"/>
              <a:cs typeface="Arial"/>
              <a:sym typeface="Arial"/>
            </a:endParaRPr>
          </a:p>
        </p:txBody>
      </p:sp>
      <p:sp>
        <p:nvSpPr>
          <p:cNvPr id="119" name="Google Shape;119;p19"/>
          <p:cNvSpPr/>
          <p:nvPr/>
        </p:nvSpPr>
        <p:spPr>
          <a:xfrm>
            <a:off x="2542750" y="1758814"/>
            <a:ext cx="308610" cy="308610"/>
          </a:xfrm>
          <a:prstGeom prst="flowChartConnector">
            <a:avLst/>
          </a:prstGeom>
          <a:solidFill>
            <a:srgbClr val="CC0000"/>
          </a:solidFill>
          <a:ln w="38100" cap="flat" cmpd="sng">
            <a:solidFill>
              <a:srgbClr val="002E6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FFFFFF"/>
                </a:solidFill>
                <a:latin typeface="Source Sans Pro"/>
                <a:ea typeface="Source Sans Pro"/>
                <a:cs typeface="Source Sans Pro"/>
                <a:sym typeface="Source Sans Pro"/>
              </a:rPr>
              <a:t>✔</a:t>
            </a:r>
            <a:endParaRPr sz="3000" b="1" i="0" u="none" strike="noStrike" cap="none">
              <a:solidFill>
                <a:srgbClr val="FFFFFF"/>
              </a:solidFill>
              <a:latin typeface="Source Sans Pro"/>
              <a:ea typeface="Source Sans Pro"/>
              <a:cs typeface="Source Sans Pro"/>
              <a:sym typeface="Source Sans Pro"/>
            </a:endParaRPr>
          </a:p>
        </p:txBody>
      </p:sp>
      <p:sp>
        <p:nvSpPr>
          <p:cNvPr id="120" name="Google Shape;120;p19"/>
          <p:cNvSpPr txBox="1"/>
          <p:nvPr/>
        </p:nvSpPr>
        <p:spPr>
          <a:xfrm>
            <a:off x="3784703" y="2484681"/>
            <a:ext cx="3225658" cy="544765"/>
          </a:xfrm>
          <a:prstGeom prst="rect">
            <a:avLst/>
          </a:prstGeom>
          <a:noFill/>
          <a:ln>
            <a:noFill/>
          </a:ln>
        </p:spPr>
        <p:txBody>
          <a:bodyPr spcFirstLastPara="1" wrap="square" lIns="91425" tIns="45700" rIns="91425" bIns="45700" anchor="t" anchorCtr="0">
            <a:spAutoFit/>
          </a:bodyPr>
          <a:lstStyle/>
          <a:p>
            <a:pPr marL="0" marR="0" lvl="4" indent="0" algn="l" rtl="0">
              <a:lnSpc>
                <a:spcPct val="80000"/>
              </a:lnSpc>
              <a:spcBef>
                <a:spcPts val="0"/>
              </a:spcBef>
              <a:spcAft>
                <a:spcPts val="0"/>
              </a:spcAft>
              <a:buClr>
                <a:srgbClr val="000000"/>
              </a:buClr>
              <a:buSzPts val="1800"/>
              <a:buFont typeface="Arial"/>
              <a:buNone/>
            </a:pPr>
            <a:r>
              <a:rPr lang="en-US" sz="1800" b="1" i="0" u="none" strike="noStrike" cap="none">
                <a:solidFill>
                  <a:srgbClr val="1B1E29"/>
                </a:solidFill>
                <a:latin typeface="Source Sans Pro"/>
                <a:ea typeface="Source Sans Pro"/>
                <a:cs typeface="Source Sans Pro"/>
                <a:sym typeface="Source Sans Pro"/>
              </a:rPr>
              <a:t>Parity</a:t>
            </a:r>
            <a:endParaRPr sz="1800" b="1" i="0" u="none" strike="noStrike" cap="none">
              <a:solidFill>
                <a:srgbClr val="1B1E2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1B1E29"/>
              </a:solidFill>
              <a:latin typeface="Calibri"/>
              <a:ea typeface="Calibri"/>
              <a:cs typeface="Calibri"/>
              <a:sym typeface="Calibri"/>
            </a:endParaRPr>
          </a:p>
        </p:txBody>
      </p:sp>
      <p:sp>
        <p:nvSpPr>
          <p:cNvPr id="121" name="Google Shape;121;p19"/>
          <p:cNvSpPr/>
          <p:nvPr/>
        </p:nvSpPr>
        <p:spPr>
          <a:xfrm>
            <a:off x="3460575" y="2541270"/>
            <a:ext cx="308610" cy="308610"/>
          </a:xfrm>
          <a:prstGeom prst="flowChartConnector">
            <a:avLst/>
          </a:prstGeom>
          <a:solidFill>
            <a:srgbClr val="CC0000"/>
          </a:solidFill>
          <a:ln w="38100" cap="flat" cmpd="sng">
            <a:solidFill>
              <a:srgbClr val="002E6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FFFFFF"/>
                </a:solidFill>
                <a:latin typeface="Source Sans Pro"/>
                <a:ea typeface="Source Sans Pro"/>
                <a:cs typeface="Source Sans Pro"/>
                <a:sym typeface="Source Sans Pro"/>
              </a:rPr>
              <a:t>✔</a:t>
            </a:r>
            <a:endParaRPr sz="3000" b="1" i="0" u="none" strike="noStrike" cap="none">
              <a:solidFill>
                <a:srgbClr val="FFFFFF"/>
              </a:solidFill>
              <a:latin typeface="Source Sans Pro"/>
              <a:ea typeface="Source Sans Pro"/>
              <a:cs typeface="Source Sans Pro"/>
              <a:sym typeface="Source Sans Pro"/>
            </a:endParaRPr>
          </a:p>
        </p:txBody>
      </p:sp>
      <p:sp>
        <p:nvSpPr>
          <p:cNvPr id="122" name="Google Shape;122;p19"/>
          <p:cNvSpPr/>
          <p:nvPr/>
        </p:nvSpPr>
        <p:spPr>
          <a:xfrm>
            <a:off x="4304298" y="3202137"/>
            <a:ext cx="308610" cy="308610"/>
          </a:xfrm>
          <a:prstGeom prst="flowChartConnector">
            <a:avLst/>
          </a:prstGeom>
          <a:solidFill>
            <a:srgbClr val="CC0000"/>
          </a:solidFill>
          <a:ln w="38100" cap="flat" cmpd="sng">
            <a:solidFill>
              <a:srgbClr val="002E6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FFFFFF"/>
                </a:solidFill>
                <a:latin typeface="Source Sans Pro"/>
                <a:ea typeface="Source Sans Pro"/>
                <a:cs typeface="Source Sans Pro"/>
                <a:sym typeface="Source Sans Pro"/>
              </a:rPr>
              <a:t>✔</a:t>
            </a:r>
            <a:endParaRPr sz="3000" b="1" i="0" u="none" strike="noStrike" cap="none">
              <a:solidFill>
                <a:srgbClr val="FFFFFF"/>
              </a:solidFill>
              <a:latin typeface="Source Sans Pro"/>
              <a:ea typeface="Source Sans Pro"/>
              <a:cs typeface="Source Sans Pro"/>
              <a:sym typeface="Source Sans Pro"/>
            </a:endParaRPr>
          </a:p>
        </p:txBody>
      </p:sp>
      <p:sp>
        <p:nvSpPr>
          <p:cNvPr id="123" name="Google Shape;123;p19"/>
          <p:cNvSpPr txBox="1"/>
          <p:nvPr/>
        </p:nvSpPr>
        <p:spPr>
          <a:xfrm>
            <a:off x="4612908" y="3202137"/>
            <a:ext cx="2787753" cy="318677"/>
          </a:xfrm>
          <a:prstGeom prst="rect">
            <a:avLst/>
          </a:prstGeom>
          <a:noFill/>
          <a:ln>
            <a:noFill/>
          </a:ln>
        </p:spPr>
        <p:txBody>
          <a:bodyPr spcFirstLastPara="1" wrap="square" lIns="91425" tIns="45700" rIns="91425" bIns="45700" anchor="t" anchorCtr="0">
            <a:spAutoFit/>
          </a:bodyPr>
          <a:lstStyle/>
          <a:p>
            <a:pPr marL="0" marR="0" lvl="4" indent="0" algn="l" rtl="0">
              <a:lnSpc>
                <a:spcPct val="80000"/>
              </a:lnSpc>
              <a:spcBef>
                <a:spcPts val="0"/>
              </a:spcBef>
              <a:spcAft>
                <a:spcPts val="0"/>
              </a:spcAft>
              <a:buClr>
                <a:srgbClr val="000000"/>
              </a:buClr>
              <a:buSzPts val="1800"/>
              <a:buFont typeface="Arial"/>
              <a:buNone/>
            </a:pPr>
            <a:r>
              <a:rPr lang="en-US" sz="1800" b="1" i="0" u="none" strike="noStrike" cap="none">
                <a:solidFill>
                  <a:srgbClr val="1B1E29"/>
                </a:solidFill>
                <a:latin typeface="Source Sans Pro"/>
                <a:ea typeface="Source Sans Pro"/>
                <a:cs typeface="Source Sans Pro"/>
                <a:sym typeface="Source Sans Pro"/>
              </a:rPr>
              <a:t>Subcontracting plans</a:t>
            </a:r>
            <a:endParaRPr sz="1400" b="0" i="0" u="none" strike="noStrike" cap="none">
              <a:solidFill>
                <a:srgbClr val="000000"/>
              </a:solidFill>
              <a:latin typeface="Arial"/>
              <a:ea typeface="Arial"/>
              <a:cs typeface="Arial"/>
              <a:sym typeface="Arial"/>
            </a:endParaRPr>
          </a:p>
        </p:txBody>
      </p:sp>
      <p:grpSp>
        <p:nvGrpSpPr>
          <p:cNvPr id="124" name="Google Shape;124;p19">
            <a:extLst>
              <a:ext uri="{C183D7F6-B498-43B3-948B-1728B52AA6E4}">
                <adec:decorative xmlns:adec="http://schemas.microsoft.com/office/drawing/2017/decorative" val="1"/>
              </a:ext>
            </a:extLst>
          </p:cNvPr>
          <p:cNvGrpSpPr/>
          <p:nvPr/>
        </p:nvGrpSpPr>
        <p:grpSpPr>
          <a:xfrm>
            <a:off x="-115387" y="130532"/>
            <a:ext cx="5563688" cy="4359495"/>
            <a:chOff x="-115386" y="130532"/>
            <a:chExt cx="5563688" cy="4359495"/>
          </a:xfrm>
        </p:grpSpPr>
        <p:pic>
          <p:nvPicPr>
            <p:cNvPr id="125" name="Google Shape;125;p19" descr="Photograph of several office staff working in an office environment."/>
            <p:cNvPicPr preferRelativeResize="0"/>
            <p:nvPr/>
          </p:nvPicPr>
          <p:blipFill rotWithShape="1">
            <a:blip r:embed="rId3">
              <a:alphaModFix/>
            </a:blip>
            <a:srcRect/>
            <a:stretch/>
          </p:blipFill>
          <p:spPr>
            <a:xfrm>
              <a:off x="0" y="223926"/>
              <a:ext cx="5397341" cy="4266101"/>
            </a:xfrm>
            <a:prstGeom prst="rtTriangle">
              <a:avLst/>
            </a:prstGeom>
            <a:noFill/>
            <a:ln>
              <a:noFill/>
            </a:ln>
          </p:spPr>
        </p:pic>
        <p:cxnSp>
          <p:nvCxnSpPr>
            <p:cNvPr id="126" name="Google Shape;126;p19"/>
            <p:cNvCxnSpPr>
              <a:cxnSpLocks/>
              <a:endCxn id="127" idx="1"/>
            </p:cNvCxnSpPr>
            <p:nvPr/>
          </p:nvCxnSpPr>
          <p:spPr>
            <a:xfrm>
              <a:off x="-115387" y="130532"/>
              <a:ext cx="5397000" cy="4291800"/>
            </a:xfrm>
            <a:prstGeom prst="straightConnector1">
              <a:avLst/>
            </a:prstGeom>
            <a:noFill/>
            <a:ln w="190500" cap="flat" cmpd="sng">
              <a:solidFill>
                <a:srgbClr val="002E6D"/>
              </a:solidFill>
              <a:prstDash val="solid"/>
              <a:round/>
              <a:headEnd type="none" w="sm" len="sm"/>
              <a:tailEnd type="none" w="sm" len="sm"/>
            </a:ln>
          </p:spPr>
        </p:cxnSp>
        <p:sp>
          <p:nvSpPr>
            <p:cNvPr id="127" name="Google Shape;127;p19"/>
            <p:cNvSpPr/>
            <p:nvPr/>
          </p:nvSpPr>
          <p:spPr>
            <a:xfrm>
              <a:off x="5226051" y="4356100"/>
              <a:ext cx="222250" cy="132464"/>
            </a:xfrm>
            <a:prstGeom prst="triangle">
              <a:avLst>
                <a:gd name="adj" fmla="val 50000"/>
              </a:avLst>
            </a:prstGeom>
            <a:solidFill>
              <a:srgbClr val="002E6D"/>
            </a:solidFill>
            <a:ln w="25400" cap="flat" cmpd="sng">
              <a:solidFill>
                <a:srgbClr val="002E6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a:spLocks noGrp="1"/>
          </p:cNvSpPr>
          <p:nvPr>
            <p:ph type="title" idx="4294967295"/>
          </p:nvPr>
        </p:nvSpPr>
        <p:spPr>
          <a:xfrm>
            <a:off x="687450" y="90952"/>
            <a:ext cx="7769100" cy="8673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0" i="0" u="none" strike="noStrike" kern="0" cap="none" spc="0" normalizeH="0" baseline="0" noProof="0" dirty="0">
                <a:ln>
                  <a:noFill/>
                </a:ln>
                <a:solidFill>
                  <a:srgbClr val="3864B2"/>
                </a:solidFill>
                <a:effectLst/>
                <a:uLnTx/>
                <a:uFillTx/>
                <a:latin typeface="Arial"/>
                <a:ea typeface="Arial"/>
                <a:cs typeface="Arial"/>
                <a:sym typeface="Arial"/>
              </a:rPr>
              <a:t>Market Research Post-Award Tips &amp; Techniques: </a:t>
            </a:r>
          </a:p>
        </p:txBody>
      </p:sp>
      <p:pic>
        <p:nvPicPr>
          <p:cNvPr id="133" name="Google Shape;133;p2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57200" y="1308276"/>
            <a:ext cx="2743438" cy="2737341"/>
          </a:xfrm>
          <a:prstGeom prst="rect">
            <a:avLst/>
          </a:prstGeom>
          <a:noFill/>
          <a:ln>
            <a:noFill/>
          </a:ln>
        </p:spPr>
      </p:pic>
      <p:sp>
        <p:nvSpPr>
          <p:cNvPr id="134" name="Google Shape;134;p20"/>
          <p:cNvSpPr txBox="1">
            <a:spLocks noGrp="1"/>
          </p:cNvSpPr>
          <p:nvPr>
            <p:ph type="body" idx="2"/>
          </p:nvPr>
        </p:nvSpPr>
        <p:spPr>
          <a:xfrm>
            <a:off x="4648200" y="1200150"/>
            <a:ext cx="4038600" cy="3266654"/>
          </a:xfrm>
          <a:prstGeom prst="rect">
            <a:avLst/>
          </a:prstGeom>
          <a:noFill/>
          <a:ln>
            <a:noFill/>
          </a:ln>
        </p:spPr>
        <p:txBody>
          <a:bodyPr spcFirstLastPara="1" wrap="square" lIns="91425" tIns="45700" rIns="91425" bIns="45700" anchor="t" anchorCtr="0">
            <a:noAutofit/>
          </a:bodyPr>
          <a:lstStyle/>
          <a:p>
            <a:pPr marL="50800" lvl="0" indent="0" algn="l" rtl="0">
              <a:lnSpc>
                <a:spcPct val="100000"/>
              </a:lnSpc>
              <a:spcBef>
                <a:spcPts val="560"/>
              </a:spcBef>
              <a:spcAft>
                <a:spcPts val="0"/>
              </a:spcAft>
              <a:buSzPts val="2800"/>
              <a:buNone/>
            </a:pPr>
            <a:r>
              <a:rPr lang="en-US" sz="2400" b="0" i="0">
                <a:solidFill>
                  <a:srgbClr val="1E0028"/>
                </a:solidFill>
                <a:latin typeface="Arial"/>
                <a:ea typeface="Arial"/>
                <a:cs typeface="Arial"/>
                <a:sym typeface="Arial"/>
              </a:rPr>
              <a:t>Market research involves gathering data to identify and learn more about target industries and identify businesses, big or small, new or old, to fulfill the mission successfully.</a:t>
            </a:r>
            <a:endParaRPr sz="2400">
              <a:latin typeface="Arial"/>
              <a:ea typeface="Arial"/>
              <a:cs typeface="Arial"/>
              <a:sym typeface="Arial"/>
            </a:endParaRPr>
          </a:p>
        </p:txBody>
      </p:sp>
      <p:sp>
        <p:nvSpPr>
          <p:cNvPr id="135" name="Google Shape;135;p2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1"/>
          <p:cNvSpPr txBox="1">
            <a:spLocks noGrp="1"/>
          </p:cNvSpPr>
          <p:nvPr>
            <p:ph type="body" idx="2"/>
          </p:nvPr>
        </p:nvSpPr>
        <p:spPr>
          <a:xfrm>
            <a:off x="4648200" y="738904"/>
            <a:ext cx="4038600" cy="3394472"/>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560"/>
              </a:spcBef>
              <a:spcAft>
                <a:spcPts val="0"/>
              </a:spcAft>
              <a:buClr>
                <a:schemeClr val="dk1"/>
              </a:buClr>
              <a:buSzPts val="2800"/>
              <a:buFont typeface="Arial"/>
              <a:buNone/>
            </a:pPr>
            <a:endParaRPr>
              <a:latin typeface="Arial"/>
              <a:ea typeface="Arial"/>
              <a:cs typeface="Arial"/>
              <a:sym typeface="Arial"/>
            </a:endParaRPr>
          </a:p>
          <a:p>
            <a:pPr marL="457200" marR="0" lvl="0" indent="-228600" algn="l" rtl="0">
              <a:lnSpc>
                <a:spcPct val="100000"/>
              </a:lnSpc>
              <a:spcBef>
                <a:spcPts val="560"/>
              </a:spcBef>
              <a:spcAft>
                <a:spcPts val="0"/>
              </a:spcAft>
              <a:buClr>
                <a:schemeClr val="dk1"/>
              </a:buClr>
              <a:buSzPts val="2800"/>
              <a:buFont typeface="Arial"/>
              <a:buNone/>
            </a:pPr>
            <a:endParaRPr>
              <a:latin typeface="Arial"/>
              <a:ea typeface="Arial"/>
              <a:cs typeface="Arial"/>
              <a:sym typeface="Arial"/>
            </a:endParaRPr>
          </a:p>
          <a:p>
            <a:pPr marL="0" lvl="0" indent="0" algn="ctr" rtl="0">
              <a:lnSpc>
                <a:spcPct val="100000"/>
              </a:lnSpc>
              <a:spcBef>
                <a:spcPts val="560"/>
              </a:spcBef>
              <a:spcAft>
                <a:spcPts val="0"/>
              </a:spcAft>
              <a:buSzPts val="2800"/>
              <a:buNone/>
            </a:pPr>
            <a:r>
              <a:rPr lang="en-US" sz="2700" b="1">
                <a:solidFill>
                  <a:srgbClr val="002E6D"/>
                </a:solidFill>
                <a:latin typeface="Arial"/>
                <a:ea typeface="Arial"/>
                <a:cs typeface="Arial"/>
                <a:sym typeface="Arial"/>
              </a:rPr>
              <a:t>There is someone </a:t>
            </a:r>
            <a:endParaRPr/>
          </a:p>
          <a:p>
            <a:pPr marL="0" lvl="0" indent="0" algn="ctr" rtl="0">
              <a:lnSpc>
                <a:spcPct val="100000"/>
              </a:lnSpc>
              <a:spcBef>
                <a:spcPts val="560"/>
              </a:spcBef>
              <a:spcAft>
                <a:spcPts val="0"/>
              </a:spcAft>
              <a:buSzPts val="2800"/>
              <a:buNone/>
            </a:pPr>
            <a:r>
              <a:rPr lang="en-US" sz="2700" b="1">
                <a:solidFill>
                  <a:srgbClr val="002E6D"/>
                </a:solidFill>
                <a:latin typeface="Arial"/>
                <a:ea typeface="Arial"/>
                <a:cs typeface="Arial"/>
                <a:sym typeface="Arial"/>
              </a:rPr>
              <a:t>to assist you,</a:t>
            </a:r>
            <a:endParaRPr/>
          </a:p>
          <a:p>
            <a:pPr marL="0" lvl="0" indent="0" algn="ctr" rtl="0">
              <a:lnSpc>
                <a:spcPct val="100000"/>
              </a:lnSpc>
              <a:spcBef>
                <a:spcPts val="560"/>
              </a:spcBef>
              <a:spcAft>
                <a:spcPts val="0"/>
              </a:spcAft>
              <a:buSzPts val="2800"/>
              <a:buNone/>
            </a:pPr>
            <a:r>
              <a:rPr lang="en-US" sz="2700" b="1">
                <a:solidFill>
                  <a:srgbClr val="002E6D"/>
                </a:solidFill>
                <a:latin typeface="Arial"/>
                <a:ea typeface="Arial"/>
                <a:cs typeface="Arial"/>
                <a:sym typeface="Arial"/>
              </a:rPr>
              <a:t> if you need it.</a:t>
            </a:r>
            <a:endParaRPr/>
          </a:p>
        </p:txBody>
      </p:sp>
      <p:pic>
        <p:nvPicPr>
          <p:cNvPr id="142" name="Google Shape;142;p21" descr="Icon graphic of a sign post."/>
          <p:cNvPicPr preferRelativeResize="0"/>
          <p:nvPr/>
        </p:nvPicPr>
        <p:blipFill rotWithShape="1">
          <a:blip r:embed="rId3">
            <a:alphaModFix/>
          </a:blip>
          <a:srcRect/>
          <a:stretch/>
        </p:blipFill>
        <p:spPr>
          <a:xfrm>
            <a:off x="193627" y="700136"/>
            <a:ext cx="3233452" cy="3833444"/>
          </a:xfrm>
          <a:prstGeom prst="rect">
            <a:avLst/>
          </a:prstGeom>
          <a:noFill/>
          <a:ln>
            <a:noFill/>
          </a:ln>
        </p:spPr>
      </p:pic>
      <p:sp>
        <p:nvSpPr>
          <p:cNvPr id="143" name="Google Shape;143;p21"/>
          <p:cNvSpPr txBox="1">
            <a:spLocks noGrp="1"/>
          </p:cNvSpPr>
          <p:nvPr>
            <p:ph type="title"/>
          </p:nvPr>
        </p:nvSpPr>
        <p:spPr>
          <a:xfrm>
            <a:off x="457200" y="206375"/>
            <a:ext cx="8229600" cy="85725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a:solidFill>
                  <a:srgbClr val="3864B2"/>
                </a:solidFill>
              </a:rPr>
              <a:t>Assistance</a:t>
            </a:r>
            <a:endParaRPr sz="3200" b="0" i="0" u="none" strike="noStrike" cap="none">
              <a:solidFill>
                <a:srgbClr val="3864B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149" name="Google Shape;149;p22"/>
          <p:cNvSpPr txBox="1">
            <a:spLocks noGrp="1"/>
          </p:cNvSpPr>
          <p:nvPr>
            <p:ph type="title" idx="4294967295"/>
          </p:nvPr>
        </p:nvSpPr>
        <p:spPr>
          <a:xfrm>
            <a:off x="0" y="15072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7200"/>
              <a:buFont typeface="Arial"/>
              <a:buNone/>
              <a:tabLst/>
              <a:defRPr/>
            </a:pPr>
            <a:r>
              <a:rPr kumimoji="0" lang="en-US" sz="3200" b="1" i="0" u="none" strike="noStrike" kern="0" cap="none" spc="0" normalizeH="0" baseline="0" noProof="0" dirty="0">
                <a:ln>
                  <a:noFill/>
                </a:ln>
                <a:solidFill>
                  <a:srgbClr val="3864B2"/>
                </a:solidFill>
                <a:effectLst/>
                <a:uLnTx/>
                <a:uFillTx/>
                <a:latin typeface="Arial"/>
                <a:ea typeface="Arial"/>
                <a:cs typeface="Arial"/>
                <a:sym typeface="Arial"/>
              </a:rPr>
              <a:t>Questions?</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23"/>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7200"/>
              <a:buFont typeface="Arial"/>
              <a:buNone/>
              <a:tabLst/>
              <a:defRPr/>
            </a:pPr>
            <a:r>
              <a:rPr kumimoji="0" lang="en-US" sz="3200" b="1" i="0" u="none" strike="noStrike" kern="0" cap="none" spc="0" normalizeH="0" baseline="0" noProof="0" dirty="0">
                <a:ln>
                  <a:noFill/>
                </a:ln>
                <a:solidFill>
                  <a:srgbClr val="3864B2"/>
                </a:solidFill>
                <a:effectLst/>
                <a:uLnTx/>
                <a:uFillTx/>
                <a:latin typeface="Arial"/>
                <a:ea typeface="Arial"/>
                <a:cs typeface="Arial"/>
                <a:sym typeface="Arial"/>
              </a:rPr>
              <a:t>Thank You!</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1271</Words>
  <Application>Microsoft Office PowerPoint</Application>
  <PresentationFormat>On-screen Show (16:9)</PresentationFormat>
  <Paragraphs>186</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Open Sans</vt:lpstr>
      <vt:lpstr>Source Sans Pro</vt:lpstr>
      <vt:lpstr>Calibri</vt:lpstr>
      <vt:lpstr>Roboto</vt:lpstr>
      <vt:lpstr>Verdana</vt:lpstr>
      <vt:lpstr>Blank Presentation</vt:lpstr>
      <vt:lpstr>Small Business Works 2022: Navigating Equity in Procurement </vt:lpstr>
      <vt:lpstr>Tips and Techniques on Market Research</vt:lpstr>
      <vt:lpstr> Tips &amp; Techniques Overview</vt:lpstr>
      <vt:lpstr>Market Research Requirements  Tips &amp; Techniques </vt:lpstr>
      <vt:lpstr>Market Research Pre-Award Tips &amp; Techniques </vt:lpstr>
      <vt:lpstr>Market Research Post-Award Tips &amp; Techniques: </vt:lpstr>
      <vt:lpstr>Assistance</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Business Works 2022: Navigating Equity in Procurement </dc:title>
  <cp:lastModifiedBy>YolandaGJohnson</cp:lastModifiedBy>
  <cp:revision>1</cp:revision>
  <dcterms:modified xsi:type="dcterms:W3CDTF">2022-07-27T13:06:11Z</dcterms:modified>
</cp:coreProperties>
</file>