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6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234" autoAdjust="0"/>
    <p:restoredTop sz="86405" autoAdjust="0"/>
  </p:normalViewPr>
  <p:slideViewPr>
    <p:cSldViewPr snapToGrid="0">
      <p:cViewPr varScale="1">
        <p:scale>
          <a:sx n="90" d="100"/>
          <a:sy n="90" d="100"/>
        </p:scale>
        <p:origin x="1042" y="53"/>
      </p:cViewPr>
      <p:guideLst>
        <p:guide orient="horz" pos="1620"/>
        <p:guide pos="2880"/>
      </p:guideLst>
    </p:cSldViewPr>
  </p:slideViewPr>
  <p:outlineViewPr>
    <p:cViewPr>
      <p:scale>
        <a:sx n="33" d="100"/>
        <a:sy n="33" d="100"/>
      </p:scale>
      <p:origin x="0" y="-3084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solidFill>
                  <a:srgbClr val="1F1F1F"/>
                </a:solidFill>
                <a:latin typeface="Roboto"/>
                <a:ea typeface="Roboto"/>
                <a:cs typeface="Roboto"/>
                <a:sym typeface="Roboto"/>
              </a:rPr>
              <a:t>Hello everyone, and welcome to our presentation on the Updates to MAS Ordering Procedures.</a:t>
            </a:r>
            <a:endParaRPr sz="14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d3b7d66abb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3d3b7d66abb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One of the major updates to the ordering procedures is the removal of open market item guidance. Instead, agencies are directed to use Order-Level Materials, or OLMs, to build complete solutions under MAS. OLMs should be used to the maximum extent practicable to support total solutions while remaining compliant with procurement requirements such as supply chain or the Trade Act Agreement.</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None/>
            </a:pPr>
            <a:r>
              <a:rPr lang="en" sz="1400">
                <a:solidFill>
                  <a:schemeClr val="dk1"/>
                </a:solidFill>
              </a:rPr>
              <a:t>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d0e6622c4c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3d0e6622c4c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I’ll now turn it over to Steve to cover Order-Level Materials, or OLMs.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3d3b7d66abb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3d3b7d66abb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Now that we’ve covered the removal of open market items from MAS, the focus shifts to how agencies can still meet unique requirements. That’s where Order-Level Materials, or OLMs, come in. OLMs are supplies or services that weren’t known at the time of the MAS contract award but are necessary at the order level. Think of them as items needed to complete the solution. They can be added at the BPA and task or delivery order level, as long as they aren’t the primary purpose of the order.  There is no longer a limit on the percentage of the order value for OLMs.</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Font typeface="Arial"/>
              <a:buNone/>
            </a:pPr>
            <a:endParaRPr sz="12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d3b7d66abb_0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3d3b7d66abb_0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Order-Level Materials were originally designed to cover only certain supplies and services not known at the time of contract award, but they are now permitted on all order types — whether fixed-price, time-and-materials, or labor-hour.  What this means in practice is that ordering activities are no longer restricted to just one contract type when using OLMs. Instead, they can select the structure that best fits their acquisition.  This expansion greatly increases the flexibility and usefulness of OLMs. Ordering activities can now cover a much broader range of requirements under MAS orders, which helps streamline acquisitions, avoid unnecessary multiple procurements, and ensure the government has access to exactly what it needs at the order level. </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OLMs must still be clearly identified in the order, and ordering contracting officers must follow GSAR subpart 538.71 ordering procedures including using the overhauled FAR 15.404 to find the price for OLMs fair and reasonable. Pricing isn’t pre-set at the contract level — it’s determined at the order level.</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d3b7d66abb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3d3b7d66abb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chemeClr val="dk1"/>
                </a:solidFill>
              </a:rPr>
              <a:t>OLMs now give ordering activities greater flexibility by covering any supply or service needed to support the primary requirement—unless prohibited under MAS. This includes items such as shipping, ancillary supplies or services, and solution-specific components. By allowing complete, mission-focused solutions under a single order, OLMs reduce administrative burden, enhance competition, drive cost savings, and maintain compliance with MAS requirements, including supply chain risk reviews and trade act compliance.</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d3b7d66abb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3d3b7d66abb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To use OLMs, contractors must still hold the OLM SIN on their MAS contract. Ordering activities define and compete the OLM requirement at the order or BPA level. Pricing must be fair and reasonable and established by the ordering activity. The competition rules under GSAR 538.7103, Ordering Procedures, apply to all orders that include OLMs.</a:t>
            </a:r>
            <a:endParaRPr sz="12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d3b7d66abb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3d3b7d66abb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Order-Level Materials can also be included in BPA orders, as long as the MAS contract includes the OLM SIN and the OLMs are within the scope of the BPA. Again, they can’t become the primary purpose of the BPA, but they provide flexibility for incidental requirements that support the solution.</a:t>
            </a:r>
            <a:endParaRPr sz="12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3d3b7d66abb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3d3b7d66abb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chemeClr val="dk1"/>
                </a:solidFill>
              </a:rPr>
              <a:t>Now let’s walk through the Order-Level Materials Evaluation Checklist. This is a practical tool for ordering activities to make sure all OLM requirements are properly addressed before award.</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First, confirm that the contractor holds a MAS contract and the OLM SIN on their MAS contract. Without it, OLMs can’t be included.</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Next, check that OLMs are not the primary purpose of the order — they should only be incidental to the main requirement.</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Remember, because OLM pricing is not established at the contract level, the ordering activity must make a fair and reasonable price determination at the order level.</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Finally, be sure the order file is properly documented — showing fair consideration of quotes, rationale for award, and compliance with FAR and GSAR procedures.</a:t>
            </a: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This checklist helps ensure compliance, consistency, and audit-readiness. It’s a quick way to validate that OLMs are being applied correctly in any order or BPA.</a:t>
            </a: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3d3b7d66abb_0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3d3b7d66abb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 sz="1300">
                <a:solidFill>
                  <a:schemeClr val="dk1"/>
                </a:solidFill>
              </a:rPr>
              <a:t>Here is our first poll question.  When is it appropriate to use OLMs on a task or delivery order? (Select all that apply)</a:t>
            </a:r>
            <a:endParaRPr sz="13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300">
                <a:solidFill>
                  <a:schemeClr val="dk1"/>
                </a:solidFill>
              </a:rPr>
              <a:t>Your choices are:</a:t>
            </a:r>
            <a:endParaRPr sz="13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300">
                <a:solidFill>
                  <a:schemeClr val="dk1"/>
                </a:solidFill>
              </a:rPr>
              <a:t>A. When the OLMs are necessary to support the overall solution and are not the primary purpose of the order</a:t>
            </a:r>
            <a:br>
              <a:rPr lang="en" sz="1300">
                <a:solidFill>
                  <a:schemeClr val="dk1"/>
                </a:solidFill>
              </a:rPr>
            </a:br>
            <a:r>
              <a:rPr lang="en" sz="1300">
                <a:solidFill>
                  <a:schemeClr val="dk1"/>
                </a:solidFill>
              </a:rPr>
              <a:t>B. When the contractor proposes open market items that were not known at the time of Schedule award</a:t>
            </a:r>
            <a:br>
              <a:rPr lang="en" sz="1300">
                <a:solidFill>
                  <a:schemeClr val="dk1"/>
                </a:solidFill>
              </a:rPr>
            </a:br>
            <a:r>
              <a:rPr lang="en" sz="1300">
                <a:solidFill>
                  <a:schemeClr val="dk1"/>
                </a:solidFill>
              </a:rPr>
              <a:t>C. When the total value of OLMs exceeds 50% of the order value</a:t>
            </a:r>
            <a:br>
              <a:rPr lang="en" sz="1300">
                <a:solidFill>
                  <a:schemeClr val="dk1"/>
                </a:solidFill>
              </a:rPr>
            </a:br>
            <a:r>
              <a:rPr lang="en" sz="1300">
                <a:solidFill>
                  <a:schemeClr val="dk1"/>
                </a:solidFill>
              </a:rPr>
              <a:t>D. When the ordering activity determines the items can be reasonably competed and priced at the order level</a:t>
            </a:r>
            <a:br>
              <a:rPr lang="en" sz="1300">
                <a:solidFill>
                  <a:schemeClr val="dk1"/>
                </a:solidFill>
              </a:rPr>
            </a:br>
            <a:endParaRPr sz="1300">
              <a:solidFill>
                <a:schemeClr val="dk1"/>
              </a:solidFill>
            </a:endParaRPr>
          </a:p>
          <a:p>
            <a:pPr marL="0" lvl="0" indent="0" algn="l" rtl="0">
              <a:spcBef>
                <a:spcPts val="1200"/>
              </a:spcBef>
              <a:spcAft>
                <a:spcPts val="0"/>
              </a:spcAft>
              <a:buNone/>
            </a:pPr>
            <a:endParaRPr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d4be28b7d7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3d4be28b7d7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
                <a:solidFill>
                  <a:schemeClr val="dk1"/>
                </a:solidFill>
              </a:rPr>
              <a:t>The correct answers are:  </a:t>
            </a:r>
            <a:endParaRPr>
              <a:solidFill>
                <a:schemeClr val="dk1"/>
              </a:solidFill>
            </a:endParaRPr>
          </a:p>
          <a:p>
            <a:pPr marL="0" lvl="0" indent="0" algn="l" rtl="0">
              <a:lnSpc>
                <a:spcPct val="115000"/>
              </a:lnSpc>
              <a:spcBef>
                <a:spcPts val="1200"/>
              </a:spcBef>
              <a:spcAft>
                <a:spcPts val="0"/>
              </a:spcAft>
              <a:buNone/>
            </a:pPr>
            <a:r>
              <a:rPr lang="en">
                <a:solidFill>
                  <a:schemeClr val="dk1"/>
                </a:solidFill>
              </a:rPr>
              <a:t>A. When the OLMs are necessary to support the overall solution and are not the primary purpose of the order;</a:t>
            </a:r>
            <a:endParaRPr>
              <a:solidFill>
                <a:schemeClr val="dk1"/>
              </a:solidFill>
            </a:endParaRPr>
          </a:p>
          <a:p>
            <a:pPr marL="0" lvl="0" indent="0" algn="l" rtl="0">
              <a:lnSpc>
                <a:spcPct val="115000"/>
              </a:lnSpc>
              <a:spcBef>
                <a:spcPts val="1200"/>
              </a:spcBef>
              <a:spcAft>
                <a:spcPts val="0"/>
              </a:spcAft>
              <a:buNone/>
            </a:pPr>
            <a:r>
              <a:rPr lang="en">
                <a:solidFill>
                  <a:schemeClr val="dk1"/>
                </a:solidFill>
              </a:rPr>
              <a:t>B. When the contractor proposes open market items that were not known at the time of Schedule award; and</a:t>
            </a:r>
            <a:endParaRPr>
              <a:solidFill>
                <a:schemeClr val="dk1"/>
              </a:solidFill>
            </a:endParaRPr>
          </a:p>
          <a:p>
            <a:pPr marL="0" lvl="0" indent="0" algn="l" rtl="0">
              <a:lnSpc>
                <a:spcPct val="115000"/>
              </a:lnSpc>
              <a:spcBef>
                <a:spcPts val="1200"/>
              </a:spcBef>
              <a:spcAft>
                <a:spcPts val="0"/>
              </a:spcAft>
              <a:buNone/>
            </a:pPr>
            <a:r>
              <a:rPr lang="en">
                <a:solidFill>
                  <a:schemeClr val="dk1"/>
                </a:solidFill>
              </a:rPr>
              <a:t>D. When the ordering activity determines the items can be reasonably competed and priced at the order level.</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d0e6622c4c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d0e6622c4c_0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Today, you'll be hearing from Steve Hutchinson, Chief of MAS Policy, and myself, Michelle White. We are looking forward to walking you through the key changes in the updated Federal Supply Schedule also known as the Multiple Award Schedule ordering procedures.</a:t>
            </a:r>
            <a:endParaRPr sz="1400"/>
          </a:p>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d3b7d66abb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3d3b7d66abb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Let’s move on to discuss contractor use of Government Sources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3d3b7d66abb_0_1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3d3b7d66abb_0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MAS contractors themselves may purchase from other MAS contracts. This provides transparency and ensures compliance with FAR and GSAR. It also reduces compliance issues for FAR clauses and supply chain risk since all sources are pre-vetted through the MAS SCRM review. MAS contracts already include 52.208-90, Government Supply Sources, no additional authorization is required when contractors obtain OLMs from other MAS contracts. </a:t>
            </a:r>
            <a:endParaRPr sz="12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3d3b7d66abb_0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3d3b7d66abb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When purchasing through other MAS contracts, contractors must follow the same MAS ordering procedures as the government. This ensures transparency, fair opportunity, and compliance with GSAR 538.7103 and applicable MAS terms and conditions. </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Documentation is critical. Contractors using other MAS contracts must document competition, price reasonableness, and award decisions. Files should include quotes, justifications for limited sources, and compliance checks. This not only supports the award decision but also ensures audit readiness. </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These records must be retained in accordance with the contract record retention requirements.</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When a MAS contractor purchases products or services from another MAS contractor in order to support a customer order, the sale is reported and IFF charged and paid only once.</a:t>
            </a: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3d3b7d66abb_0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3d3b7d66abb_0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chemeClr val="dk1"/>
                </a:solidFill>
              </a:rPr>
              <a:t>An agency issues a MAS task order for IT modernization services. As a part of the solution, the contractor needs specialized network monitoring software and limited vendor support to complete the work.</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So how does the contractor acquire the software?</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First, the contractor determines that the software and support are ancillary to the IT services and qualify as Order-Level Materials.</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Instead of buying on the open market, the contractor purchases the software and support through another MAS contract that already covers those products and services.</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In doing so, the contractor acts like a prudent Federal buyer—following mandatory source requirements, promoting competition where practicable, and ensuring the price is fair and reasonable based on MAS pricing.</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On the task order, the software and support are clearly identified as OLMs, and the contractor follows any sourcing restrictions set by the ordering contracting officer.</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The selling MAS contractor includes the Industrial Funding Fee in its price, and the ordering contractor does not add another IFF.</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As a result, the agency gets the results it needs, while the contractor stays compliant with FAR and GSAR requirements and acquires vetted CSCRM software.</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3d3b7d66abb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3d3b7d66abb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Ordering activities have the flexibility to restrict the use of OLMs in RFQs. However, if they choose to do so, the exclusion must be clearly stated in the RFQ. This transparency ensures that all parties involved are aware of the requirements.</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To support effective price analysis for applicable OLMs, it's recommended that you request pricing details along with quotes. This will enable you to make informed decisions and ensure that you're getting the best value for your organization.</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Again, we have already incorporated FAR 52.208-90, Government Supply Sources, in the MAS contracts.  There is no need for the ordering activity to add the clause.  </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3d4be28b7d7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3d4be28b7d7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222222"/>
                </a:solidFill>
              </a:rPr>
              <a:t>We have anther Poll question!</a:t>
            </a:r>
            <a:endParaRPr>
              <a:solidFill>
                <a:srgbClr val="222222"/>
              </a:solidFill>
            </a:endParaRPr>
          </a:p>
          <a:p>
            <a:pPr marL="0" lvl="0" indent="0" algn="l" rtl="0">
              <a:spcBef>
                <a:spcPts val="0"/>
              </a:spcBef>
              <a:spcAft>
                <a:spcPts val="0"/>
              </a:spcAft>
              <a:buNone/>
            </a:pPr>
            <a:r>
              <a:rPr lang="en">
                <a:solidFill>
                  <a:srgbClr val="222222"/>
                </a:solidFill>
              </a:rPr>
              <a:t>Can we use these procedures right away?</a:t>
            </a:r>
            <a:endParaRPr>
              <a:solidFill>
                <a:srgbClr val="222222"/>
              </a:solidFill>
            </a:endParaRPr>
          </a:p>
          <a:p>
            <a:pPr marL="0" lvl="0" indent="0" algn="l" rtl="0">
              <a:spcBef>
                <a:spcPts val="0"/>
              </a:spcBef>
              <a:spcAft>
                <a:spcPts val="0"/>
              </a:spcAft>
              <a:buNone/>
            </a:pPr>
            <a:endParaRPr>
              <a:solidFill>
                <a:srgbClr val="222222"/>
              </a:solidFill>
            </a:endParaRPr>
          </a:p>
          <a:p>
            <a:pPr marL="0" lvl="0" indent="0" algn="l" rtl="0">
              <a:spcBef>
                <a:spcPts val="0"/>
              </a:spcBef>
              <a:spcAft>
                <a:spcPts val="0"/>
              </a:spcAft>
              <a:buNone/>
            </a:pPr>
            <a:r>
              <a:rPr lang="en">
                <a:solidFill>
                  <a:srgbClr val="222222"/>
                </a:solidFill>
              </a:rPr>
              <a:t>Your choices are:</a:t>
            </a:r>
            <a:endParaRPr>
              <a:solidFill>
                <a:srgbClr val="222222"/>
              </a:solidFill>
            </a:endParaRPr>
          </a:p>
          <a:p>
            <a:pPr marL="0" lvl="0" indent="0" algn="l" rtl="0">
              <a:spcBef>
                <a:spcPts val="0"/>
              </a:spcBef>
              <a:spcAft>
                <a:spcPts val="0"/>
              </a:spcAft>
              <a:buClr>
                <a:schemeClr val="dk1"/>
              </a:buClr>
              <a:buSzPts val="1100"/>
              <a:buFont typeface="Arial"/>
              <a:buNone/>
            </a:pPr>
            <a:r>
              <a:rPr lang="en">
                <a:solidFill>
                  <a:srgbClr val="222222"/>
                </a:solidFill>
              </a:rPr>
              <a:t>A. No, you will need to wait until the final FAR rules are posted</a:t>
            </a:r>
            <a:endParaRPr>
              <a:solidFill>
                <a:srgbClr val="222222"/>
              </a:solidFill>
            </a:endParaRPr>
          </a:p>
          <a:p>
            <a:pPr marL="0" lvl="0" indent="0" algn="l" rtl="0">
              <a:spcBef>
                <a:spcPts val="0"/>
              </a:spcBef>
              <a:spcAft>
                <a:spcPts val="0"/>
              </a:spcAft>
              <a:buClr>
                <a:schemeClr val="dk1"/>
              </a:buClr>
              <a:buSzPts val="1100"/>
              <a:buFont typeface="Arial"/>
              <a:buNone/>
            </a:pPr>
            <a:r>
              <a:rPr lang="en">
                <a:solidFill>
                  <a:srgbClr val="222222"/>
                </a:solidFill>
              </a:rPr>
              <a:t>B. Most likely, but you will need to verify that your agency has already issued the deviation for FAR part 8</a:t>
            </a:r>
            <a:endParaRPr>
              <a:solidFill>
                <a:srgbClr val="222222"/>
              </a:solidFill>
            </a:endParaRPr>
          </a:p>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3d3b7d66abb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3d3b7d66abb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answer is:  B. Most likely, but you will need to verify that your agency has already issued the deviation for FAR part 8</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3d3b7d66abb_0_2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3d3b7d66abb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You can find information on where to see if your agency has issued a deviation at FAR Overhaul website.  Select the arrow on the bottom left to show all of the issued deviations.  </a:t>
            </a:r>
            <a:endParaRPr/>
          </a:p>
          <a:p>
            <a:pPr marL="0" lvl="0" indent="0" algn="l" rtl="0">
              <a:spcBef>
                <a:spcPts val="0"/>
              </a:spcBef>
              <a:spcAft>
                <a:spcPts val="0"/>
              </a:spcAft>
              <a:buNone/>
            </a:pPr>
            <a:endParaRPr/>
          </a:p>
          <a:p>
            <a:pPr marL="0" lvl="0" indent="0" algn="l" rtl="0">
              <a:spcBef>
                <a:spcPts val="0"/>
              </a:spcBef>
              <a:spcAft>
                <a:spcPts val="0"/>
              </a:spcAft>
              <a:buNone/>
            </a:pPr>
            <a:r>
              <a:rPr lang="en"/>
              <a:t>I’ll pass it back to Michelle</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3d3b7d66abb_0_1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3d3b7d66abb_0_1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400">
                <a:solidFill>
                  <a:schemeClr val="dk1"/>
                </a:solidFill>
              </a:rPr>
              <a:t>We encourage you to take advantage of the new and retained flexibilities and tools available under the MAS program.  </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We continue to have Contractor Team Arrangements (CTAs). This arrangement allows two or more MAS contractors to partner together to provide a total solution, with each remaining a prime contractor for their portion of the work.</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Order-Level Materials are a powerful tool that increases flexibility, reduces administrative burden, and eliminates the need for duplicative contracts.</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Contractor Purchasing from other MAS contracts. This key update allows MAS contractors to purchase from other MAS contracts, which ensures compliance and reduces supply chain risk by leveraging pre-vetted sources.</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Finally, remember the longstanding tools for efficient purchasing, including the Governmentwide Purchase Card and Online Ordering through GSA Advantage!</a:t>
            </a:r>
            <a:endParaRPr sz="1400">
              <a:solidFill>
                <a:schemeClr val="dk1"/>
              </a:solidFill>
            </a:endParaRPr>
          </a:p>
          <a:p>
            <a:pPr marL="0" lvl="0" indent="0" algn="l" rtl="0">
              <a:lnSpc>
                <a:spcPct val="115000"/>
              </a:lnSpc>
              <a:spcBef>
                <a:spcPts val="0"/>
              </a:spcBef>
              <a:spcAft>
                <a:spcPts val="0"/>
              </a:spcAft>
              <a:buNone/>
            </a:pPr>
            <a:endParaRPr sz="14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sz="1400">
                <a:solidFill>
                  <a:schemeClr val="dk1"/>
                </a:solidFill>
              </a:rPr>
              <a:t>Stick around for our next session, Deep Dive into GSA’s MAS Order Flexibilities, where Jeff and Dana will go into more detail on these flexibilities.</a:t>
            </a:r>
            <a:endParaRPr sz="1400">
              <a:solidFill>
                <a:schemeClr val="dk1"/>
              </a:solidFill>
            </a:endParaRPr>
          </a:p>
          <a:p>
            <a:pPr marL="0" lvl="0" indent="0" algn="l" rtl="0">
              <a:lnSpc>
                <a:spcPct val="115000"/>
              </a:lnSpc>
              <a:spcBef>
                <a:spcPts val="0"/>
              </a:spcBef>
              <a:spcAft>
                <a:spcPts val="0"/>
              </a:spcAft>
              <a:buNone/>
            </a:pPr>
            <a:endParaRPr sz="14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400" b="1">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3d3b7d66abb_0_2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3d3b7d66abb_0_2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This is an important slide - this has where to go to find out about these new changes.  The fourth bullet has a lot of the information we covered today.  So we encourage you to visit these resources.</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d0e6622c4c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d0e6622c4c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rgbClr val="1F1F1F"/>
                </a:solidFill>
                <a:latin typeface="Roboto"/>
                <a:ea typeface="Roboto"/>
                <a:cs typeface="Roboto"/>
                <a:sym typeface="Roboto"/>
              </a:rPr>
              <a:t>Now, let's take a look at what we'll be covering today. Our agenda is packed with key updates to the MAS Ordering Procedures. We'll start with a brief Introduction to the changes, followed by an overview of the key Communication and Training resources available to you. We will then provide a Brief Overview of Requesting Quotes &amp; Award under the new procedures.</a:t>
            </a:r>
            <a:endParaRPr sz="1400">
              <a:solidFill>
                <a:srgbClr val="1F1F1F"/>
              </a:solidFill>
              <a:latin typeface="Roboto"/>
              <a:ea typeface="Roboto"/>
              <a:cs typeface="Roboto"/>
              <a:sym typeface="Roboto"/>
            </a:endParaRPr>
          </a:p>
          <a:p>
            <a:pPr marL="0" lvl="0" indent="0" algn="l" rtl="0">
              <a:spcBef>
                <a:spcPts val="0"/>
              </a:spcBef>
              <a:spcAft>
                <a:spcPts val="0"/>
              </a:spcAft>
              <a:buClr>
                <a:schemeClr val="dk1"/>
              </a:buClr>
              <a:buSzPts val="1100"/>
              <a:buFont typeface="Arial"/>
              <a:buNone/>
            </a:pPr>
            <a:endParaRPr sz="1400">
              <a:solidFill>
                <a:srgbClr val="1F1F1F"/>
              </a:solidFill>
              <a:latin typeface="Roboto"/>
              <a:ea typeface="Roboto"/>
              <a:cs typeface="Roboto"/>
              <a:sym typeface="Roboto"/>
            </a:endParaRPr>
          </a:p>
          <a:p>
            <a:pPr marL="0" lvl="0" indent="0" algn="l" rtl="0">
              <a:spcBef>
                <a:spcPts val="0"/>
              </a:spcBef>
              <a:spcAft>
                <a:spcPts val="0"/>
              </a:spcAft>
              <a:buClr>
                <a:schemeClr val="dk1"/>
              </a:buClr>
              <a:buSzPts val="1100"/>
              <a:buFont typeface="Arial"/>
              <a:buNone/>
            </a:pPr>
            <a:r>
              <a:rPr lang="en" sz="1400">
                <a:solidFill>
                  <a:srgbClr val="1F1F1F"/>
                </a:solidFill>
                <a:latin typeface="Roboto"/>
                <a:ea typeface="Roboto"/>
                <a:cs typeface="Roboto"/>
                <a:sym typeface="Roboto"/>
              </a:rPr>
              <a:t>The core of our discussion will be the Key Changes, including:</a:t>
            </a:r>
            <a:endParaRPr sz="1400">
              <a:solidFill>
                <a:srgbClr val="1F1F1F"/>
              </a:solidFill>
              <a:latin typeface="Roboto"/>
              <a:ea typeface="Roboto"/>
              <a:cs typeface="Roboto"/>
              <a:sym typeface="Roboto"/>
            </a:endParaRPr>
          </a:p>
          <a:p>
            <a:pPr marL="457200" lvl="0" indent="-317500" algn="l" rtl="0">
              <a:lnSpc>
                <a:spcPct val="115000"/>
              </a:lnSpc>
              <a:spcBef>
                <a:spcPts val="1200"/>
              </a:spcBef>
              <a:spcAft>
                <a:spcPts val="0"/>
              </a:spcAft>
              <a:buClr>
                <a:srgbClr val="1F1F1F"/>
              </a:buClr>
              <a:buSzPts val="1400"/>
              <a:buFont typeface="Roboto"/>
              <a:buChar char="●"/>
            </a:pPr>
            <a:r>
              <a:rPr lang="en" sz="1400">
                <a:solidFill>
                  <a:srgbClr val="1F1F1F"/>
                </a:solidFill>
                <a:latin typeface="Roboto"/>
                <a:ea typeface="Roboto"/>
                <a:cs typeface="Roboto"/>
                <a:sym typeface="Roboto"/>
              </a:rPr>
              <a:t>Updates to the Quote and Evaluation Processes,</a:t>
            </a:r>
            <a:endParaRPr sz="1400">
              <a:solidFill>
                <a:srgbClr val="1F1F1F"/>
              </a:solidFill>
              <a:latin typeface="Roboto"/>
              <a:ea typeface="Roboto"/>
              <a:cs typeface="Roboto"/>
              <a:sym typeface="Roboto"/>
            </a:endParaRPr>
          </a:p>
          <a:p>
            <a:pPr marL="457200" lvl="0" indent="-317500" algn="l" rtl="0">
              <a:lnSpc>
                <a:spcPct val="115000"/>
              </a:lnSpc>
              <a:spcBef>
                <a:spcPts val="0"/>
              </a:spcBef>
              <a:spcAft>
                <a:spcPts val="0"/>
              </a:spcAft>
              <a:buClr>
                <a:srgbClr val="1F1F1F"/>
              </a:buClr>
              <a:buSzPts val="1400"/>
              <a:buFont typeface="Roboto"/>
              <a:buChar char="●"/>
            </a:pPr>
            <a:r>
              <a:rPr lang="en" sz="1400">
                <a:solidFill>
                  <a:srgbClr val="1F1F1F"/>
                </a:solidFill>
                <a:latin typeface="Roboto"/>
                <a:ea typeface="Roboto"/>
                <a:cs typeface="Roboto"/>
                <a:sym typeface="Roboto"/>
              </a:rPr>
              <a:t>Changes related to Blanket Purchase Agreements (BPAs),</a:t>
            </a:r>
            <a:endParaRPr sz="1400">
              <a:solidFill>
                <a:srgbClr val="1F1F1F"/>
              </a:solidFill>
              <a:latin typeface="Roboto"/>
              <a:ea typeface="Roboto"/>
              <a:cs typeface="Roboto"/>
              <a:sym typeface="Roboto"/>
            </a:endParaRPr>
          </a:p>
          <a:p>
            <a:pPr marL="457200" lvl="0" indent="-317500" algn="l" rtl="0">
              <a:lnSpc>
                <a:spcPct val="115000"/>
              </a:lnSpc>
              <a:spcBef>
                <a:spcPts val="0"/>
              </a:spcBef>
              <a:spcAft>
                <a:spcPts val="0"/>
              </a:spcAft>
              <a:buClr>
                <a:srgbClr val="1F1F1F"/>
              </a:buClr>
              <a:buSzPts val="1400"/>
              <a:buFont typeface="Roboto"/>
              <a:buChar char="●"/>
            </a:pPr>
            <a:r>
              <a:rPr lang="en" sz="1400">
                <a:solidFill>
                  <a:srgbClr val="1F1F1F"/>
                </a:solidFill>
                <a:latin typeface="Roboto"/>
                <a:ea typeface="Roboto"/>
                <a:cs typeface="Roboto"/>
                <a:sym typeface="Roboto"/>
              </a:rPr>
              <a:t>The Removal of Open Market Items and the shift to Order-Level Materials, and finally,</a:t>
            </a:r>
            <a:endParaRPr sz="1400">
              <a:solidFill>
                <a:srgbClr val="1F1F1F"/>
              </a:solidFill>
              <a:latin typeface="Roboto"/>
              <a:ea typeface="Roboto"/>
              <a:cs typeface="Roboto"/>
              <a:sym typeface="Roboto"/>
            </a:endParaRPr>
          </a:p>
          <a:p>
            <a:pPr marL="457200" lvl="0" indent="-317500" algn="l" rtl="0">
              <a:lnSpc>
                <a:spcPct val="115000"/>
              </a:lnSpc>
              <a:spcBef>
                <a:spcPts val="0"/>
              </a:spcBef>
              <a:spcAft>
                <a:spcPts val="0"/>
              </a:spcAft>
              <a:buClr>
                <a:srgbClr val="1F1F1F"/>
              </a:buClr>
              <a:buSzPts val="1400"/>
              <a:buFont typeface="Roboto"/>
              <a:buChar char="●"/>
            </a:pPr>
            <a:r>
              <a:rPr lang="en" sz="1400">
                <a:solidFill>
                  <a:srgbClr val="1F1F1F"/>
                </a:solidFill>
                <a:latin typeface="Roboto"/>
                <a:ea typeface="Roboto"/>
                <a:cs typeface="Roboto"/>
                <a:sym typeface="Roboto"/>
              </a:rPr>
              <a:t>Contractor Use of MAS Contracts.</a:t>
            </a:r>
            <a:endParaRPr sz="1400">
              <a:solidFill>
                <a:srgbClr val="1F1F1F"/>
              </a:solidFill>
              <a:latin typeface="Roboto"/>
              <a:ea typeface="Roboto"/>
              <a:cs typeface="Roboto"/>
              <a:sym typeface="Roboto"/>
            </a:endParaRPr>
          </a:p>
          <a:p>
            <a:pPr marL="0" lvl="0" indent="0" algn="l" rtl="0">
              <a:spcBef>
                <a:spcPts val="0"/>
              </a:spcBef>
              <a:spcAft>
                <a:spcPts val="0"/>
              </a:spcAft>
              <a:buNone/>
            </a:pPr>
            <a:endParaRPr sz="14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3d3b7d66abb_0_2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3d3b7d66abb_0_2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This slide contains important information - how do I contact GSA with questions - its - </a:t>
            </a: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maspmo@gsa.gov</a:t>
            </a: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Thank you again.  We are ready for any questions you may have.</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3d0e6622c4c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3d0e6622c4c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3d0e6622c4c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3d0e6622c4c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d0e6622c4c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d0e6622c4c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chemeClr val="dk1"/>
                </a:solidFill>
              </a:rPr>
              <a:t>First and foremost…   Federal Supply Schedule also known as the Multiple Award Schedule or MAS Ordering Procedures Have a New Home!</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FAR Part 8 ordering procedures moved to the General Services Acquisition Regulation or GSAR for efficiency. Revolutionary FAR Overhaul or RFO 8.401(b): When placing an order under MAS, agencies must follow the ordering procedures established by GSA and found at subpart 538.71.</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These new procedures are a complete rewrite of the MAS Ordering Procedures, designed to simplify and streamline the acquisition process.</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The key objectives of this were to:</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Remove unnecessary complexity and duplication that often slowed down ordering.</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Embrace flexibility and innovation, allowing agencies and contractors more adaptable options for unique needs.</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Eliminate duplicative FAR 8.4 guidance on contract administration, specifically for payment, order placement, inspection/acceptance, disputes, and terminations.</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Instead of repeating these details, the updated procedures leverage the terms already established in existing FSS contract terms, making the process more efficient and consistent.</a:t>
            </a: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d3b7d66abb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d3b7d66abb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400">
                <a:solidFill>
                  <a:schemeClr val="dk1"/>
                </a:solidFill>
              </a:rPr>
              <a:t>To support you in successfully ordering under the MAS program (including help with these changes), here are the key resources and ways to stay engaged:</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To access MAS ordering tips, start at gsa.gov/mas, where you’ll find information on MAS policies and resources.</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To stay informed, monitor the GSA Interact MAS Channel for announcements, updates, and clarifications.</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To build your ordering expertise, take advantage of available MAS ordering training focused on specific topics. You can also watch on-demand YouTube videos, organized by topic, for flexible, just-in-time learning.</a:t>
            </a:r>
            <a:endParaRPr sz="14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sz="1400">
                <a:solidFill>
                  <a:schemeClr val="dk1"/>
                </a:solidFill>
              </a:rPr>
              <a:t>We also want your help improving our tools and resources. Share feedback on existing content, training, and guidance, and let us know what would help you apply new procedures—such as examples, templates, or checklists.</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Finally, if you have questions, suggestions, or feedback, please reach out to us at MASPMO@gsa.gov</a:t>
            </a: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3b7d66abb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d3b7d66ab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chemeClr val="dk1"/>
                </a:solidFill>
              </a:rPr>
              <a:t>This slide covers the basic procedures for Soliciting Requests for Quotation, or RFQs. See 538.7103</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First and foremost, you use an RFQ to solicit quotations from contractors. The specific requirements for this RFQ vary based on the dollar value of the order:</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For purchases below the micro-purchase threshold, agencies can place the order with any Schedule contractor that can meet the need, and a formal solicitation is not required.</a:t>
            </a:r>
            <a:endParaRPr sz="1400">
              <a:solidFill>
                <a:schemeClr val="dk1"/>
              </a:solidFill>
            </a:endParaRPr>
          </a:p>
          <a:p>
            <a:pPr marL="457200" lvl="0" indent="0" algn="l" rtl="0">
              <a:spcBef>
                <a:spcPts val="0"/>
              </a:spcBef>
              <a:spcAft>
                <a:spcPts val="0"/>
              </a:spcAft>
              <a:buClr>
                <a:schemeClr val="dk1"/>
              </a:buClr>
              <a:buSzPts val="1100"/>
              <a:buFont typeface="Arial"/>
              <a:buNone/>
            </a:pP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When the value is above the micro-purchase threshold but below the simplified acquisition threshold, agencies should generally issue a written RFQ. However, if the requirement is clearly defined and available as a fixed-price offering on MAS, contracting officers may instead survey three or more Schedule contractors, such as through GSA Advantage! or contractor catalogs.</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If an agency intends to make a sole source award, a written justification is required.</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For acquisitions above the simplified acquisition threshold, agencies must issue a written RFQ, and sole source awards also require a written justification.</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In these cases, contracting officers should solicit quotations from as many capable Schedule contractors as practicable, with the goal of receiving at least three responses to support competition and best value.</a:t>
            </a:r>
            <a:endParaRPr sz="1400">
              <a:solidFill>
                <a:schemeClr val="dk1"/>
              </a:solidFill>
            </a:endParaRPr>
          </a:p>
          <a:p>
            <a:pPr marL="45720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Overall, the intent of these procedures is to promote fair opportunity, encourage competition, and ensure agencies obtain the best value when ordering through MAS.</a:t>
            </a: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3d3b7d66abb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3d3b7d66abb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a:solidFill>
                  <a:schemeClr val="dk1"/>
                </a:solidFill>
              </a:rPr>
              <a:t>These are the key steps and compliance requirements for ordering under MAS:</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Award to the contractor providing best value. The focus is on value as defined in FAR 2.101, not just the lowest price.</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Document the file to show fair consideration of all quotes. This ensures transparency and is vital for audit readiness.</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Check SAM.gov for exclusions before award. This is a mandatory compliance step.</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Follow RFO-2025 FAR parts 4, 7, 10, and 11 for guidance on contract administration, planning, market research, and requirements definition.</a:t>
            </a:r>
            <a:endParaRPr sz="1400">
              <a:solidFill>
                <a:schemeClr val="dk1"/>
              </a:solidFill>
            </a:endParaRPr>
          </a:p>
          <a:p>
            <a:pPr marL="457200" lvl="0" indent="-317500" algn="l" rtl="0">
              <a:spcBef>
                <a:spcPts val="0"/>
              </a:spcBef>
              <a:spcAft>
                <a:spcPts val="0"/>
              </a:spcAft>
              <a:buClr>
                <a:schemeClr val="dk1"/>
              </a:buClr>
              <a:buSzPts val="1400"/>
              <a:buChar char="●"/>
            </a:pPr>
            <a:r>
              <a:rPr lang="en" sz="1400">
                <a:solidFill>
                  <a:schemeClr val="dk1"/>
                </a:solidFill>
              </a:rPr>
              <a:t>Provide a brief explanation to unsuccessful quoters if requested within 3 days.</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en" sz="1400">
                <a:solidFill>
                  <a:schemeClr val="dk1"/>
                </a:solidFill>
              </a:rPr>
              <a:t>Remember FAR Parts 5, 6, 14, 15, 16, and 19 do not apply. No requirement for formal evaluation plans, scoring, or a competitive range prior to engaging with vend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d3b7d66abb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d3b7d66abb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Let’s move on to the changes to quote and evaluation processes.  The new ordering procedures make one point very clear: FAR Part 15 processes do not apply under MAS. That means no formal evaluation plans, no scoring quotations, and no establishing competitive ranges. At the same time, the procedures encourage agencies to be more innovative with their request for quote approaches, giving them the flexibility to increase efficiency.</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Another important change is the emphasis on best value. Agencies are directed to award the order or blanket purchase agreement to the contractor that represents best value, as defined in FAR 2.101. Importantly, the old ‘lowest cost alternative’ language has been removed, reinforcing that the focus is on value, not just price.</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Finally, the procedures streamline ordering by eliminating the old separate processes for supplies and services that required a statement of work. This cuts down unnecessary complexity and makes the ordering process more straightforward for both agencies and contractors.</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3d3b7d66abb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3d3b7d66abb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Clr>
                <a:schemeClr val="dk1"/>
              </a:buClr>
              <a:buSzPts val="1100"/>
              <a:buFont typeface="Arial"/>
              <a:buNone/>
            </a:pPr>
            <a:r>
              <a:rPr lang="en" sz="1400">
                <a:solidFill>
                  <a:schemeClr val="dk1"/>
                </a:solidFill>
              </a:rPr>
              <a:t>Here’s a quick overview of the key blanket purchase agreement requirements agencies should keep in mind, including what stays the same and what’s been streamlined.</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BPAs must continue to explicitly spell out the details—things like the scope of work, the ordering period, invoicing and delivery terms, discounts, who has ordering authority, and any limits on ordering. This creates greater clarity and consistency across BPAs.</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Agencies must still conduct an annual review to confirm that the BPA still represents best value, check for new price or discount opportunities, verify that ordering procedures are being followed, and confirm the underlying MAS contract is still valid.</a:t>
            </a:r>
            <a:endParaRPr sz="1400">
              <a:solidFill>
                <a:schemeClr val="dk1"/>
              </a:solidFill>
            </a:endParaRPr>
          </a:p>
          <a:p>
            <a:pPr marL="0" lvl="0" indent="0" algn="l" rtl="0">
              <a:spcBef>
                <a:spcPts val="360"/>
              </a:spcBef>
              <a:spcAft>
                <a:spcPts val="0"/>
              </a:spcAft>
              <a:buClr>
                <a:schemeClr val="dk1"/>
              </a:buClr>
              <a:buSzPts val="1100"/>
              <a:buFont typeface="Arial"/>
              <a:buNone/>
            </a:pPr>
            <a:endParaRPr sz="1400">
              <a:solidFill>
                <a:schemeClr val="dk1"/>
              </a:solidFill>
            </a:endParaRPr>
          </a:p>
          <a:p>
            <a:pPr marL="0" lvl="0" indent="0" algn="l" rtl="0">
              <a:spcBef>
                <a:spcPts val="360"/>
              </a:spcBef>
              <a:spcAft>
                <a:spcPts val="0"/>
              </a:spcAft>
              <a:buClr>
                <a:schemeClr val="dk1"/>
              </a:buClr>
              <a:buSzPts val="1100"/>
              <a:buFont typeface="Arial"/>
              <a:buNone/>
            </a:pPr>
            <a:r>
              <a:rPr lang="en" sz="1400">
                <a:solidFill>
                  <a:schemeClr val="dk1"/>
                </a:solidFill>
              </a:rPr>
              <a:t>Finally, one of the most notable changes is the elimination of the requirement for Head of Contracting Activity, or HCA, approval for single-award BPAs over $100 million. This streamlines the process and reduces unnecessary administrative delays while still maintaining safeguards for competition and value.</a:t>
            </a:r>
            <a:endParaRPr sz="1400">
              <a:solidFill>
                <a:schemeClr val="dk1"/>
              </a:solidFill>
            </a:endParaRPr>
          </a:p>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sp>
        <p:nvSpPr>
          <p:cNvPr id="13" name="Google Shape;13;p2"/>
          <p:cNvSpPr txBox="1">
            <a:spLocks noGrp="1"/>
          </p:cNvSpPr>
          <p:nvPr>
            <p:ph type="sldNum" idx="12"/>
          </p:nvPr>
        </p:nvSpPr>
        <p:spPr>
          <a:xfrm>
            <a:off x="8472458" y="4777517"/>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4" name="Google Shape;14;p2"/>
          <p:cNvSpPr/>
          <p:nvPr/>
        </p:nvSpPr>
        <p:spPr>
          <a:xfrm>
            <a:off x="9525" y="0"/>
            <a:ext cx="9144000" cy="1033500"/>
          </a:xfrm>
          <a:prstGeom prst="rect">
            <a:avLst/>
          </a:prstGeom>
          <a:solidFill>
            <a:srgbClr val="FFFFFF"/>
          </a:solidFill>
          <a:ln>
            <a:noFill/>
          </a:ln>
        </p:spPr>
        <p:txBody>
          <a:bodyPr spcFirstLastPara="1" wrap="square" lIns="45725" tIns="45725" rIns="45725" bIns="45725" anchor="ctr" anchorCtr="0">
            <a:noAutofit/>
          </a:bodyPr>
          <a:lstStyle/>
          <a:p>
            <a:pPr marL="0" lvl="0" indent="0" algn="ctr" rtl="0">
              <a:spcBef>
                <a:spcPts val="0"/>
              </a:spcBef>
              <a:spcAft>
                <a:spcPts val="0"/>
              </a:spcAft>
              <a:buNone/>
            </a:pPr>
            <a:endParaRPr sz="700">
              <a:latin typeface="Century Gothic"/>
              <a:ea typeface="Century Gothic"/>
              <a:cs typeface="Century Gothic"/>
              <a:sym typeface="Century Gothic"/>
            </a:endParaRPr>
          </a:p>
        </p:txBody>
      </p:sp>
      <p:pic>
        <p:nvPicPr>
          <p:cNvPr id="15" name="Google Shape;15;p2" title="GSA Star Mark 250 2026 Logo STARMARK SIGNATURE_300dpi.png"/>
          <p:cNvPicPr preferRelativeResize="0"/>
          <p:nvPr/>
        </p:nvPicPr>
        <p:blipFill>
          <a:blip r:embed="rId2" cstate="email">
            <a:alphaModFix/>
            <a:extLst>
              <a:ext uri="{28A0092B-C50C-407E-A947-70E740481C1C}">
                <a14:useLocalDpi xmlns:a14="http://schemas.microsoft.com/office/drawing/2010/main"/>
              </a:ext>
            </a:extLst>
          </a:blip>
          <a:stretch>
            <a:fillRect/>
          </a:stretch>
        </p:blipFill>
        <p:spPr>
          <a:xfrm>
            <a:off x="491750" y="200060"/>
            <a:ext cx="2190163" cy="638951"/>
          </a:xfrm>
          <a:prstGeom prst="rect">
            <a:avLst/>
          </a:prstGeom>
          <a:noFill/>
          <a:ln>
            <a:noFill/>
          </a:ln>
        </p:spPr>
      </p:pic>
      <p:pic>
        <p:nvPicPr>
          <p:cNvPr id="16" name="Google Shape;16;p2" title="FAST 2026 Full Color.png"/>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5553100" y="1388688"/>
            <a:ext cx="2919352" cy="2919352"/>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SzPts val="3600"/>
              <a:buChar char="●"/>
              <a:defRPr sz="3600"/>
            </a:lvl1pPr>
            <a:lvl2pPr lvl="1" algn="ctr">
              <a:spcBef>
                <a:spcPts val="0"/>
              </a:spcBef>
              <a:spcAft>
                <a:spcPts val="0"/>
              </a:spcAft>
              <a:buSzPts val="3600"/>
              <a:buChar char="○"/>
              <a:defRPr sz="3600"/>
            </a:lvl2pPr>
            <a:lvl3pPr lvl="2" algn="ctr">
              <a:spcBef>
                <a:spcPts val="0"/>
              </a:spcBef>
              <a:spcAft>
                <a:spcPts val="0"/>
              </a:spcAft>
              <a:buSzPts val="3600"/>
              <a:buChar char="■"/>
              <a:defRPr sz="3600"/>
            </a:lvl3pPr>
            <a:lvl4pPr lvl="3" algn="ctr">
              <a:spcBef>
                <a:spcPts val="0"/>
              </a:spcBef>
              <a:spcAft>
                <a:spcPts val="0"/>
              </a:spcAft>
              <a:buSzPts val="3600"/>
              <a:buChar char="●"/>
              <a:defRPr sz="3600"/>
            </a:lvl4pPr>
            <a:lvl5pPr lvl="4" algn="ctr">
              <a:spcBef>
                <a:spcPts val="0"/>
              </a:spcBef>
              <a:spcAft>
                <a:spcPts val="0"/>
              </a:spcAft>
              <a:buSzPts val="3600"/>
              <a:buChar char="○"/>
              <a:defRPr sz="3600"/>
            </a:lvl5pPr>
            <a:lvl6pPr lvl="5" algn="ctr">
              <a:spcBef>
                <a:spcPts val="0"/>
              </a:spcBef>
              <a:spcAft>
                <a:spcPts val="0"/>
              </a:spcAft>
              <a:buSzPts val="3600"/>
              <a:buChar char="■"/>
              <a:defRPr sz="3600"/>
            </a:lvl6pPr>
            <a:lvl7pPr lvl="6" algn="ctr">
              <a:spcBef>
                <a:spcPts val="0"/>
              </a:spcBef>
              <a:spcAft>
                <a:spcPts val="0"/>
              </a:spcAft>
              <a:buSzPts val="3600"/>
              <a:buChar char="●"/>
              <a:defRPr sz="3600"/>
            </a:lvl7pPr>
            <a:lvl8pPr lvl="7" algn="ctr">
              <a:spcBef>
                <a:spcPts val="0"/>
              </a:spcBef>
              <a:spcAft>
                <a:spcPts val="0"/>
              </a:spcAft>
              <a:buSzPts val="3600"/>
              <a:buChar char="○"/>
              <a:defRPr sz="3600"/>
            </a:lvl8pPr>
            <a:lvl9pPr lvl="8" algn="ctr">
              <a:spcBef>
                <a:spcPts val="0"/>
              </a:spcBef>
              <a:spcAft>
                <a:spcPts val="0"/>
              </a:spcAft>
              <a:buSzPts val="3600"/>
              <a:buChar char="■"/>
              <a:defRPr sz="3600"/>
            </a:lvl9pPr>
          </a:lstStyle>
          <a:p>
            <a:endParaRPr/>
          </a:p>
        </p:txBody>
      </p:sp>
      <p:sp>
        <p:nvSpPr>
          <p:cNvPr id="19" name="Google Shape;19;p3"/>
          <p:cNvSpPr txBox="1">
            <a:spLocks noGrp="1"/>
          </p:cNvSpPr>
          <p:nvPr>
            <p:ph type="sldNum" idx="12"/>
          </p:nvPr>
        </p:nvSpPr>
        <p:spPr>
          <a:xfrm>
            <a:off x="8472458" y="4777517"/>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4" name="Google Shape;24;p4" title="FAST 2026 Blue.png"/>
          <p:cNvPicPr preferRelativeResize="0"/>
          <p:nvPr/>
        </p:nvPicPr>
        <p:blipFill>
          <a:blip r:embed="rId2" cstate="email">
            <a:alphaModFix amt="15000"/>
            <a:extLst>
              <a:ext uri="{28A0092B-C50C-407E-A947-70E740481C1C}">
                <a14:useLocalDpi xmlns:a14="http://schemas.microsoft.com/office/drawing/2010/main"/>
              </a:ext>
            </a:extLst>
          </a:blip>
          <a:stretch>
            <a:fillRect/>
          </a:stretch>
        </p:blipFill>
        <p:spPr>
          <a:xfrm>
            <a:off x="8500175" y="3961226"/>
            <a:ext cx="643825" cy="64382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amp; Image">
  <p:cSld name="ONE_COLUMN_TEXT">
    <p:spTree>
      <p:nvGrpSpPr>
        <p:cNvPr id="1" name="Shape 31"/>
        <p:cNvGrpSpPr/>
        <p:nvPr/>
      </p:nvGrpSpPr>
      <p:grpSpPr>
        <a:xfrm>
          <a:off x="0" y="0"/>
          <a:ext cx="0" cy="0"/>
          <a:chOff x="0" y="0"/>
          <a:chExt cx="0" cy="0"/>
        </a:xfrm>
      </p:grpSpPr>
      <p:sp>
        <p:nvSpPr>
          <p:cNvPr id="32" name="Google Shape;32;p6"/>
          <p:cNvSpPr txBox="1">
            <a:spLocks noGrp="1"/>
          </p:cNvSpPr>
          <p:nvPr>
            <p:ph type="body" idx="1"/>
          </p:nvPr>
        </p:nvSpPr>
        <p:spPr>
          <a:xfrm>
            <a:off x="311700" y="1389600"/>
            <a:ext cx="4968300" cy="3179400"/>
          </a:xfrm>
          <a:prstGeom prst="rect">
            <a:avLst/>
          </a:prstGeom>
          <a:noFill/>
          <a:ln>
            <a:noFill/>
          </a:ln>
        </p:spPr>
        <p:txBody>
          <a:bodyPr spcFirstLastPara="1" wrap="square" lIns="91425" tIns="91425" rIns="91425" bIns="91425" anchor="ctr" anchorCtr="0">
            <a:no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3" name="Google Shape;33;p6"/>
          <p:cNvSpPr txBox="1">
            <a:spLocks noGrp="1"/>
          </p:cNvSpPr>
          <p:nvPr>
            <p:ph type="sldNum" idx="12"/>
          </p:nvPr>
        </p:nvSpPr>
        <p:spPr>
          <a:xfrm>
            <a:off x="8472458" y="4758467"/>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34" name="Google Shape;34;p6" title="FAST 2026 Blue.png"/>
          <p:cNvPicPr preferRelativeResize="0"/>
          <p:nvPr/>
        </p:nvPicPr>
        <p:blipFill>
          <a:blip r:embed="rId2" cstate="email">
            <a:alphaModFix amt="15000"/>
            <a:extLst>
              <a:ext uri="{28A0092B-C50C-407E-A947-70E740481C1C}">
                <a14:useLocalDpi xmlns:a14="http://schemas.microsoft.com/office/drawing/2010/main"/>
              </a:ext>
            </a:extLst>
          </a:blip>
          <a:stretch>
            <a:fillRect/>
          </a:stretch>
        </p:blipFill>
        <p:spPr>
          <a:xfrm>
            <a:off x="8500175" y="3961226"/>
            <a:ext cx="643825" cy="643825"/>
          </a:xfrm>
          <a:prstGeom prst="rect">
            <a:avLst/>
          </a:prstGeom>
          <a:noFill/>
          <a:ln>
            <a:noFill/>
          </a:ln>
        </p:spPr>
      </p:pic>
      <p:sp>
        <p:nvSpPr>
          <p:cNvPr id="35" name="Google Shape;35;p6"/>
          <p:cNvSpPr txBox="1">
            <a:spLocks noGrp="1"/>
          </p:cNvSpPr>
          <p:nvPr>
            <p:ph type="title"/>
          </p:nvPr>
        </p:nvSpPr>
        <p:spPr>
          <a:xfrm>
            <a:off x="311700" y="445025"/>
            <a:ext cx="49683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6"/>
        <p:cNvGrpSpPr/>
        <p:nvPr/>
      </p:nvGrpSpPr>
      <p:grpSpPr>
        <a:xfrm>
          <a:off x="0" y="0"/>
          <a:ext cx="0" cy="0"/>
          <a:chOff x="0" y="0"/>
          <a:chExt cx="0" cy="0"/>
        </a:xfrm>
      </p:grpSpPr>
      <p:sp>
        <p:nvSpPr>
          <p:cNvPr id="37" name="Google Shape;37;p7"/>
          <p:cNvSpPr txBox="1">
            <a:spLocks noGrp="1"/>
          </p:cNvSpPr>
          <p:nvPr>
            <p:ph type="sldNum" idx="12"/>
          </p:nvPr>
        </p:nvSpPr>
        <p:spPr>
          <a:xfrm>
            <a:off x="8472458" y="4739417"/>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38" name="Google Shape;38;p7" title="FAST 2026 Blue.png"/>
          <p:cNvPicPr preferRelativeResize="0"/>
          <p:nvPr/>
        </p:nvPicPr>
        <p:blipFill>
          <a:blip r:embed="rId2" cstate="email">
            <a:alphaModFix amt="15000"/>
            <a:extLst>
              <a:ext uri="{28A0092B-C50C-407E-A947-70E740481C1C}">
                <a14:useLocalDpi xmlns:a14="http://schemas.microsoft.com/office/drawing/2010/main"/>
              </a:ext>
            </a:extLst>
          </a:blip>
          <a:stretch>
            <a:fillRect/>
          </a:stretch>
        </p:blipFill>
        <p:spPr>
          <a:xfrm>
            <a:off x="8500175" y="3961226"/>
            <a:ext cx="643825" cy="643825"/>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hank You / FAQ">
  <p:cSld name="BLANK_3">
    <p:spTree>
      <p:nvGrpSpPr>
        <p:cNvPr id="1" name="Shape 39"/>
        <p:cNvGrpSpPr/>
        <p:nvPr/>
      </p:nvGrpSpPr>
      <p:grpSpPr>
        <a:xfrm>
          <a:off x="0" y="0"/>
          <a:ext cx="0" cy="0"/>
          <a:chOff x="0" y="0"/>
          <a:chExt cx="0" cy="0"/>
        </a:xfrm>
      </p:grpSpPr>
      <p:sp>
        <p:nvSpPr>
          <p:cNvPr id="40" name="Google Shape;40;p8"/>
          <p:cNvSpPr txBox="1"/>
          <p:nvPr/>
        </p:nvSpPr>
        <p:spPr>
          <a:xfrm>
            <a:off x="1935900" y="1808250"/>
            <a:ext cx="5272200" cy="1270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6000">
                <a:latin typeface="Merriweather"/>
                <a:ea typeface="Merriweather"/>
                <a:cs typeface="Merriweather"/>
                <a:sym typeface="Merriweather"/>
              </a:rPr>
              <a:t>Thank You</a:t>
            </a:r>
            <a:endParaRPr sz="6000">
              <a:latin typeface="Merriweather"/>
              <a:ea typeface="Merriweather"/>
              <a:cs typeface="Merriweather"/>
              <a:sym typeface="Merriweathe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GSA Starmark End Slide">
  <p:cSld name="BLANK_2">
    <p:spTree>
      <p:nvGrpSpPr>
        <p:cNvPr id="1" name="Shape 41"/>
        <p:cNvGrpSpPr/>
        <p:nvPr/>
      </p:nvGrpSpPr>
      <p:grpSpPr>
        <a:xfrm>
          <a:off x="0" y="0"/>
          <a:ext cx="0" cy="0"/>
          <a:chOff x="0" y="0"/>
          <a:chExt cx="0" cy="0"/>
        </a:xfrm>
      </p:grpSpPr>
      <p:sp>
        <p:nvSpPr>
          <p:cNvPr id="42" name="Google Shape;42;p9"/>
          <p:cNvSpPr/>
          <p:nvPr/>
        </p:nvSpPr>
        <p:spPr>
          <a:xfrm>
            <a:off x="0" y="100"/>
            <a:ext cx="9144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43" name="Google Shape;43;p9" descr="U.S. General Services Administration Logo" title="250 Signature.png"/>
          <p:cNvPicPr preferRelativeResize="0">
            <a:picLocks noChangeAspect="1"/>
          </p:cNvPicPr>
          <p:nvPr/>
        </p:nvPicPr>
        <p:blipFill rotWithShape="1">
          <a:blip r:embed="rId2" cstate="email">
            <a:alphaModFix/>
            <a:extLst>
              <a:ext uri="{28A0092B-C50C-407E-A947-70E740481C1C}">
                <a14:useLocalDpi xmlns:a14="http://schemas.microsoft.com/office/drawing/2010/main"/>
              </a:ext>
            </a:extLst>
          </a:blip>
          <a:srcRect/>
          <a:stretch/>
        </p:blipFill>
        <p:spPr>
          <a:xfrm>
            <a:off x="3523157" y="1658319"/>
            <a:ext cx="2075514" cy="187631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2 Presenters">
  <p:cSld name="BLANK_1_1">
    <p:spTree>
      <p:nvGrpSpPr>
        <p:cNvPr id="1" name="Shape 50"/>
        <p:cNvGrpSpPr/>
        <p:nvPr/>
      </p:nvGrpSpPr>
      <p:grpSpPr>
        <a:xfrm>
          <a:off x="0" y="0"/>
          <a:ext cx="0" cy="0"/>
          <a:chOff x="0" y="0"/>
          <a:chExt cx="0" cy="0"/>
        </a:xfrm>
      </p:grpSpPr>
      <p:sp>
        <p:nvSpPr>
          <p:cNvPr id="51" name="Google Shape;51;p11"/>
          <p:cNvSpPr txBox="1">
            <a:spLocks noGrp="1"/>
          </p:cNvSpPr>
          <p:nvPr>
            <p:ph type="sldNum" idx="12"/>
          </p:nvPr>
        </p:nvSpPr>
        <p:spPr>
          <a:xfrm>
            <a:off x="8472458" y="4739417"/>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pSp>
        <p:nvGrpSpPr>
          <p:cNvPr id="52" name="Google Shape;52;p11"/>
          <p:cNvGrpSpPr/>
          <p:nvPr/>
        </p:nvGrpSpPr>
        <p:grpSpPr>
          <a:xfrm>
            <a:off x="1673938" y="1221550"/>
            <a:ext cx="2123600" cy="2131650"/>
            <a:chOff x="3388225" y="1623400"/>
            <a:chExt cx="2123600" cy="2131650"/>
          </a:xfrm>
        </p:grpSpPr>
        <p:sp>
          <p:nvSpPr>
            <p:cNvPr id="53" name="Google Shape;53;p11"/>
            <p:cNvSpPr/>
            <p:nvPr/>
          </p:nvSpPr>
          <p:spPr>
            <a:xfrm>
              <a:off x="3388225" y="1623400"/>
              <a:ext cx="548700" cy="548700"/>
            </a:xfrm>
            <a:prstGeom prst="halfFrame">
              <a:avLst>
                <a:gd name="adj1" fmla="val 33333"/>
                <a:gd name="adj2" fmla="val 33333"/>
              </a:avLst>
            </a:prstGeom>
            <a:solidFill>
              <a:srgbClr val="1F2D6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4" name="Google Shape;54;p11"/>
            <p:cNvSpPr/>
            <p:nvPr/>
          </p:nvSpPr>
          <p:spPr>
            <a:xfrm rot="10800000">
              <a:off x="4963125" y="3206350"/>
              <a:ext cx="548700" cy="548700"/>
            </a:xfrm>
            <a:prstGeom prst="halfFrame">
              <a:avLst>
                <a:gd name="adj1" fmla="val 33333"/>
                <a:gd name="adj2" fmla="val 33333"/>
              </a:avLst>
            </a:prstGeom>
            <a:solidFill>
              <a:srgbClr val="1F2D6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55" name="Google Shape;55;p11"/>
          <p:cNvGrpSpPr/>
          <p:nvPr/>
        </p:nvGrpSpPr>
        <p:grpSpPr>
          <a:xfrm>
            <a:off x="5346438" y="1221550"/>
            <a:ext cx="2123600" cy="2131650"/>
            <a:chOff x="3388225" y="1623400"/>
            <a:chExt cx="2123600" cy="2131650"/>
          </a:xfrm>
        </p:grpSpPr>
        <p:sp>
          <p:nvSpPr>
            <p:cNvPr id="56" name="Google Shape;56;p11"/>
            <p:cNvSpPr/>
            <p:nvPr/>
          </p:nvSpPr>
          <p:spPr>
            <a:xfrm>
              <a:off x="3388225" y="1623400"/>
              <a:ext cx="548700" cy="548700"/>
            </a:xfrm>
            <a:prstGeom prst="halfFrame">
              <a:avLst>
                <a:gd name="adj1" fmla="val 33333"/>
                <a:gd name="adj2" fmla="val 33333"/>
              </a:avLst>
            </a:prstGeom>
            <a:solidFill>
              <a:srgbClr val="1F2D6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7" name="Google Shape;57;p11"/>
            <p:cNvSpPr/>
            <p:nvPr/>
          </p:nvSpPr>
          <p:spPr>
            <a:xfrm rot="10800000">
              <a:off x="4963125" y="3206350"/>
              <a:ext cx="548700" cy="548700"/>
            </a:xfrm>
            <a:prstGeom prst="halfFrame">
              <a:avLst>
                <a:gd name="adj1" fmla="val 33333"/>
                <a:gd name="adj2" fmla="val 33333"/>
              </a:avLst>
            </a:prstGeom>
            <a:solidFill>
              <a:srgbClr val="1F2D6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0" y="0"/>
            <a:ext cx="9144000" cy="5143500"/>
          </a:xfrm>
          <a:custGeom>
            <a:avLst/>
            <a:gdLst/>
            <a:ahLst/>
            <a:cxnLst/>
            <a:rect l="l" t="t" r="r" b="b"/>
            <a:pathLst>
              <a:path w="18288000" h="10287000" extrusionOk="0">
                <a:moveTo>
                  <a:pt x="18288000" y="0"/>
                </a:moveTo>
                <a:lnTo>
                  <a:pt x="0" y="0"/>
                </a:lnTo>
                <a:lnTo>
                  <a:pt x="0" y="10287000"/>
                </a:lnTo>
                <a:lnTo>
                  <a:pt x="18288000" y="10287000"/>
                </a:lnTo>
                <a:lnTo>
                  <a:pt x="18288000" y="0"/>
                </a:lnTo>
                <a:close/>
              </a:path>
            </a:pathLst>
          </a:custGeom>
          <a:solidFill>
            <a:srgbClr val="F5F6F7"/>
          </a:solidFill>
          <a:ln>
            <a:noFill/>
          </a:ln>
        </p:spPr>
        <p:txBody>
          <a:bodyPr spcFirstLastPara="1" wrap="square" lIns="0" tIns="0" rIns="0" bIns="0" anchor="t" anchorCtr="0">
            <a:noAutofit/>
          </a:bodyPr>
          <a:lstStyle/>
          <a:p>
            <a:pPr marL="0" lvl="0" indent="0" algn="l" rtl="0">
              <a:spcBef>
                <a:spcPts val="0"/>
              </a:spcBef>
              <a:spcAft>
                <a:spcPts val="0"/>
              </a:spcAft>
              <a:buNone/>
            </a:pPr>
            <a:endParaRPr sz="700"/>
          </a:p>
        </p:txBody>
      </p:sp>
      <p:sp>
        <p:nvSpPr>
          <p:cNvPr id="7" name="Google Shape;7;p1"/>
          <p:cNvSpPr/>
          <p:nvPr/>
        </p:nvSpPr>
        <p:spPr>
          <a:xfrm>
            <a:off x="0" y="4677112"/>
            <a:ext cx="4342448" cy="134620"/>
          </a:xfrm>
          <a:custGeom>
            <a:avLst/>
            <a:gdLst/>
            <a:ahLst/>
            <a:cxnLst/>
            <a:rect l="l" t="t" r="r" b="b"/>
            <a:pathLst>
              <a:path w="8684895" h="269240" extrusionOk="0">
                <a:moveTo>
                  <a:pt x="8684793" y="0"/>
                </a:moveTo>
                <a:lnTo>
                  <a:pt x="0" y="0"/>
                </a:lnTo>
                <a:lnTo>
                  <a:pt x="0" y="269163"/>
                </a:lnTo>
                <a:lnTo>
                  <a:pt x="8684793" y="269163"/>
                </a:lnTo>
                <a:lnTo>
                  <a:pt x="8684793" y="0"/>
                </a:lnTo>
                <a:close/>
              </a:path>
            </a:pathLst>
          </a:custGeom>
          <a:solidFill>
            <a:srgbClr val="1F2D61"/>
          </a:solidFill>
          <a:ln>
            <a:noFill/>
          </a:ln>
        </p:spPr>
        <p:txBody>
          <a:bodyPr spcFirstLastPara="1" wrap="square" lIns="0" tIns="0" rIns="0" bIns="0" anchor="t" anchorCtr="0">
            <a:noAutofit/>
          </a:bodyPr>
          <a:lstStyle/>
          <a:p>
            <a:pPr marL="0" lvl="0" indent="0" algn="l" rtl="0">
              <a:spcBef>
                <a:spcPts val="0"/>
              </a:spcBef>
              <a:spcAft>
                <a:spcPts val="0"/>
              </a:spcAft>
              <a:buNone/>
            </a:pPr>
            <a:endParaRPr sz="700"/>
          </a:p>
        </p:txBody>
      </p:sp>
      <p:sp>
        <p:nvSpPr>
          <p:cNvPr id="8" name="Google Shape;8;p1"/>
          <p:cNvSpPr/>
          <p:nvPr/>
        </p:nvSpPr>
        <p:spPr>
          <a:xfrm>
            <a:off x="7299283" y="4672349"/>
            <a:ext cx="1145540" cy="139382"/>
          </a:xfrm>
          <a:custGeom>
            <a:avLst/>
            <a:gdLst/>
            <a:ahLst/>
            <a:cxnLst/>
            <a:rect l="l" t="t" r="r" b="b"/>
            <a:pathLst>
              <a:path w="2291080" h="278765" extrusionOk="0">
                <a:moveTo>
                  <a:pt x="2290762" y="0"/>
                </a:moveTo>
                <a:lnTo>
                  <a:pt x="0" y="0"/>
                </a:lnTo>
                <a:lnTo>
                  <a:pt x="0" y="278688"/>
                </a:lnTo>
                <a:lnTo>
                  <a:pt x="2290762" y="278688"/>
                </a:lnTo>
                <a:lnTo>
                  <a:pt x="2290762" y="0"/>
                </a:lnTo>
                <a:close/>
              </a:path>
            </a:pathLst>
          </a:custGeom>
          <a:solidFill>
            <a:srgbClr val="B11117"/>
          </a:solidFill>
          <a:ln>
            <a:noFill/>
          </a:ln>
        </p:spPr>
        <p:txBody>
          <a:bodyPr spcFirstLastPara="1" wrap="square" lIns="0" tIns="0" rIns="0" bIns="0" anchor="t" anchorCtr="0">
            <a:noAutofit/>
          </a:bodyPr>
          <a:lstStyle/>
          <a:p>
            <a:pPr marL="0" lvl="0" indent="0" algn="l" rtl="0">
              <a:spcBef>
                <a:spcPts val="0"/>
              </a:spcBef>
              <a:spcAft>
                <a:spcPts val="0"/>
              </a:spcAft>
              <a:buNone/>
            </a:pPr>
            <a:endParaRPr sz="700"/>
          </a:p>
        </p:txBody>
      </p:sp>
      <p:sp>
        <p:nvSpPr>
          <p:cNvPr id="9" name="Google Shape;9;p1"/>
          <p:cNvSpPr/>
          <p:nvPr/>
        </p:nvSpPr>
        <p:spPr>
          <a:xfrm>
            <a:off x="4786473" y="4677112"/>
            <a:ext cx="2290763" cy="134620"/>
          </a:xfrm>
          <a:custGeom>
            <a:avLst/>
            <a:gdLst/>
            <a:ahLst/>
            <a:cxnLst/>
            <a:rect l="l" t="t" r="r" b="b"/>
            <a:pathLst>
              <a:path w="4581525" h="269240" extrusionOk="0">
                <a:moveTo>
                  <a:pt x="4581525" y="0"/>
                </a:moveTo>
                <a:lnTo>
                  <a:pt x="0" y="0"/>
                </a:lnTo>
                <a:lnTo>
                  <a:pt x="0" y="269163"/>
                </a:lnTo>
                <a:lnTo>
                  <a:pt x="4581525" y="269163"/>
                </a:lnTo>
                <a:lnTo>
                  <a:pt x="4581525" y="0"/>
                </a:lnTo>
                <a:close/>
              </a:path>
            </a:pathLst>
          </a:custGeom>
          <a:solidFill>
            <a:srgbClr val="1F2D61"/>
          </a:solidFill>
          <a:ln>
            <a:noFill/>
          </a:ln>
        </p:spPr>
        <p:txBody>
          <a:bodyPr spcFirstLastPara="1" wrap="square" lIns="0" tIns="0" rIns="0" bIns="0" anchor="t" anchorCtr="0">
            <a:noAutofit/>
          </a:bodyPr>
          <a:lstStyle/>
          <a:p>
            <a:pPr marL="0" lvl="0" indent="0" algn="l" rtl="0">
              <a:spcBef>
                <a:spcPts val="0"/>
              </a:spcBef>
              <a:spcAft>
                <a:spcPts val="0"/>
              </a:spcAft>
              <a:buNone/>
            </a:pPr>
            <a:endParaRPr sz="700"/>
          </a:p>
        </p:txBody>
      </p:sp>
      <p:sp>
        <p:nvSpPr>
          <p:cNvPr id="10" name="Google Shape;10;p1"/>
          <p:cNvSpPr/>
          <p:nvPr/>
        </p:nvSpPr>
        <p:spPr>
          <a:xfrm>
            <a:off x="8555677" y="4672349"/>
            <a:ext cx="588963" cy="139382"/>
          </a:xfrm>
          <a:custGeom>
            <a:avLst/>
            <a:gdLst/>
            <a:ahLst/>
            <a:cxnLst/>
            <a:rect l="l" t="t" r="r" b="b"/>
            <a:pathLst>
              <a:path w="1177925" h="278765" extrusionOk="0">
                <a:moveTo>
                  <a:pt x="1177899" y="0"/>
                </a:moveTo>
                <a:lnTo>
                  <a:pt x="0" y="0"/>
                </a:lnTo>
                <a:lnTo>
                  <a:pt x="0" y="278688"/>
                </a:lnTo>
                <a:lnTo>
                  <a:pt x="1177899" y="278688"/>
                </a:lnTo>
                <a:lnTo>
                  <a:pt x="1177899" y="0"/>
                </a:lnTo>
                <a:close/>
              </a:path>
            </a:pathLst>
          </a:custGeom>
          <a:solidFill>
            <a:srgbClr val="B11117"/>
          </a:solidFill>
          <a:ln>
            <a:noFill/>
          </a:ln>
        </p:spPr>
        <p:txBody>
          <a:bodyPr spcFirstLastPara="1" wrap="square" lIns="0" tIns="0" rIns="0" bIns="0" anchor="t" anchorCtr="0">
            <a:noAutofit/>
          </a:bodyPr>
          <a:lstStyle/>
          <a:p>
            <a:pPr marL="0" lvl="0" indent="0" algn="l" rtl="0">
              <a:spcBef>
                <a:spcPts val="0"/>
              </a:spcBef>
              <a:spcAft>
                <a:spcPts val="0"/>
              </a:spcAft>
              <a:buNone/>
            </a:pPr>
            <a:endParaRPr sz="700"/>
          </a:p>
        </p:txBody>
      </p:sp>
      <p:sp>
        <p:nvSpPr>
          <p:cNvPr id="11" name="Google Shape;11;p1"/>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tx1"/>
                </a:solidFill>
              </a:defRPr>
            </a:lvl1pPr>
            <a:lvl2pPr lvl="1" algn="r">
              <a:buNone/>
              <a:defRPr sz="1300">
                <a:solidFill>
                  <a:schemeClr val="tx1"/>
                </a:solidFill>
              </a:defRPr>
            </a:lvl2pPr>
            <a:lvl3pPr lvl="2" algn="r">
              <a:buNone/>
              <a:defRPr sz="1300">
                <a:solidFill>
                  <a:schemeClr val="tx1"/>
                </a:solidFill>
              </a:defRPr>
            </a:lvl3pPr>
            <a:lvl4pPr lvl="3" algn="r">
              <a:buNone/>
              <a:defRPr sz="1300">
                <a:solidFill>
                  <a:schemeClr val="tx1"/>
                </a:solidFill>
              </a:defRPr>
            </a:lvl4pPr>
            <a:lvl5pPr lvl="4" algn="r">
              <a:buNone/>
              <a:defRPr sz="1300">
                <a:solidFill>
                  <a:schemeClr val="tx1"/>
                </a:solidFill>
              </a:defRPr>
            </a:lvl5pPr>
            <a:lvl6pPr lvl="5" algn="r">
              <a:buNone/>
              <a:defRPr sz="1300">
                <a:solidFill>
                  <a:schemeClr val="tx1"/>
                </a:solidFill>
              </a:defRPr>
            </a:lvl6pPr>
            <a:lvl7pPr lvl="6" algn="r">
              <a:buNone/>
              <a:defRPr sz="1300">
                <a:solidFill>
                  <a:schemeClr val="tx1"/>
                </a:solidFill>
              </a:defRPr>
            </a:lvl7pPr>
            <a:lvl8pPr lvl="7" algn="r">
              <a:buNone/>
              <a:defRPr sz="1300">
                <a:solidFill>
                  <a:schemeClr val="tx1"/>
                </a:solidFill>
              </a:defRPr>
            </a:lvl8pPr>
            <a:lvl9pPr lvl="8" algn="r">
              <a:buNone/>
              <a:defRPr sz="1300">
                <a:solidFill>
                  <a:schemeClr val="tx1"/>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7"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hyperlink" Target="https://www.acquisition.gov/far-overhaul/far-part-deviation-guide"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hyperlink" Target="https://www.acquisition.gov/far-overhaul/far-part-deviation-guide" TargetMode="External"/><Relationship Id="rId7" Type="http://schemas.openxmlformats.org/officeDocument/2006/relationships/hyperlink" Target="https://vsc.gsa.gov/drupal/node/190"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6" Type="http://schemas.openxmlformats.org/officeDocument/2006/relationships/hyperlink" Target="https://www.gsa.gov/buy-through-us/purchasing-programs/multiple-award-schedule/help-with-mas-buying/mas-order-flexibilities" TargetMode="External"/><Relationship Id="rId5" Type="http://schemas.openxmlformats.org/officeDocument/2006/relationships/hyperlink" Target="https://www.acquisition.gov/fss-ordering-procedures" TargetMode="External"/><Relationship Id="rId4" Type="http://schemas.openxmlformats.org/officeDocument/2006/relationships/hyperlink" Target="https://www.acquisition.gov/far-overhaul/far-part-deviation-guide/far-overhaul-part-8"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mailto:maspmo@gsa.gov"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image" Target="../media/image31.png"/><Relationship Id="rId5" Type="http://schemas.openxmlformats.org/officeDocument/2006/relationships/hyperlink" Target="https://buy.gsa.gov/interact/community/6/activity-feed" TargetMode="External"/><Relationship Id="rId4" Type="http://schemas.openxmlformats.org/officeDocument/2006/relationships/hyperlink" Target="http://www.gsa.gov/mas"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acquisition.gov/fss-ordering-procedure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hyperlink" Target="https://www.acquisition.gov/far/2.101"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2"/>
          <p:cNvSpPr txBox="1">
            <a:spLocks noGrp="1"/>
          </p:cNvSpPr>
          <p:nvPr>
            <p:ph type="title" idx="4294967295"/>
          </p:nvPr>
        </p:nvSpPr>
        <p:spPr>
          <a:xfrm>
            <a:off x="247600" y="1685650"/>
            <a:ext cx="5440800" cy="1391700"/>
          </a:xfrm>
          <a:prstGeom prst="rect">
            <a:avLst/>
          </a:prstGeom>
          <a:noFill/>
          <a:ln>
            <a:noFill/>
            <a:prstDash/>
          </a:ln>
          <a:effectLst/>
        </p:spPr>
        <p:txBody>
          <a:bodyPr rot="0" spcFirstLastPara="1" vertOverflow="overflow" horzOverflow="overflow" vert="horz" wrap="square" lIns="0" tIns="67150" rIns="0" bIns="0" numCol="1" spcCol="0" rtlCol="0" fromWordArt="0" anchor="t" anchorCtr="0" forceAA="0" compatLnSpc="1">
            <a:prstTxWarp prst="textNoShape">
              <a:avLst/>
            </a:prstTxWarp>
            <a:spAutoFit/>
          </a:bodyPr>
          <a:lstStyle/>
          <a:p>
            <a:pPr marL="6425" marR="2570" lvl="0" indent="0" algn="l" defTabSz="914400" rtl="0" eaLnBrk="1" fontAlgn="auto" latinLnBrk="0" hangingPunct="1">
              <a:lnSpc>
                <a:spcPct val="109882"/>
              </a:lnSpc>
              <a:spcBef>
                <a:spcPts val="0"/>
              </a:spcBef>
              <a:spcAft>
                <a:spcPts val="0"/>
              </a:spcAft>
              <a:buClr>
                <a:srgbClr val="000000"/>
              </a:buClr>
              <a:buSzTx/>
              <a:buFont typeface="Arial"/>
              <a:buNone/>
              <a:tabLst/>
              <a:defRPr/>
            </a:pPr>
            <a:r>
              <a:rPr kumimoji="0" lang="en-US" sz="4098" b="0" i="0" u="none" strike="noStrike" kern="0" cap="none" spc="0" normalizeH="0" baseline="0" noProof="0" dirty="0">
                <a:ln>
                  <a:noFill/>
                </a:ln>
                <a:solidFill>
                  <a:srgbClr val="000000"/>
                </a:solidFill>
                <a:effectLst/>
                <a:uLnTx/>
                <a:uFillTx/>
                <a:latin typeface="Merriweather"/>
                <a:ea typeface="Merriweather"/>
                <a:cs typeface="Merriweather"/>
                <a:sym typeface="Merriweather"/>
              </a:rPr>
              <a:t>Updates to MAS Ordering Procedures  </a:t>
            </a:r>
          </a:p>
        </p:txBody>
      </p:sp>
      <p:sp>
        <p:nvSpPr>
          <p:cNvPr id="64" name="Google Shape;64;p12"/>
          <p:cNvSpPr txBox="1"/>
          <p:nvPr/>
        </p:nvSpPr>
        <p:spPr>
          <a:xfrm>
            <a:off x="247601" y="3221563"/>
            <a:ext cx="3461700" cy="329400"/>
          </a:xfrm>
          <a:prstGeom prst="rect">
            <a:avLst/>
          </a:prstGeom>
          <a:noFill/>
          <a:ln>
            <a:noFill/>
          </a:ln>
        </p:spPr>
        <p:txBody>
          <a:bodyPr spcFirstLastPara="1" wrap="square" lIns="0" tIns="6425" rIns="0" bIns="0" anchor="t" anchorCtr="0">
            <a:spAutoFit/>
          </a:bodyPr>
          <a:lstStyle/>
          <a:p>
            <a:pPr marL="6425" marR="2570" lvl="0" indent="0" algn="l" rtl="0">
              <a:lnSpc>
                <a:spcPct val="109882"/>
              </a:lnSpc>
              <a:spcBef>
                <a:spcPts val="0"/>
              </a:spcBef>
              <a:spcAft>
                <a:spcPts val="0"/>
              </a:spcAft>
              <a:buClr>
                <a:schemeClr val="dk1"/>
              </a:buClr>
              <a:buFont typeface="Arial"/>
              <a:buNone/>
            </a:pPr>
            <a:r>
              <a:rPr lang="en" sz="2098">
                <a:solidFill>
                  <a:schemeClr val="dk1"/>
                </a:solidFill>
                <a:latin typeface="Merriweather"/>
                <a:ea typeface="Merriweather"/>
                <a:cs typeface="Merriweather"/>
                <a:sym typeface="Merriweather"/>
              </a:rPr>
              <a:t>RFO Part 8 / GSAR 538.71</a:t>
            </a:r>
            <a:endParaRPr sz="100">
              <a:latin typeface="Merriweather"/>
              <a:ea typeface="Merriweather"/>
              <a:cs typeface="Merriweather"/>
              <a:sym typeface="Merriweather"/>
            </a:endParaRPr>
          </a:p>
        </p:txBody>
      </p:sp>
      <p:sp>
        <p:nvSpPr>
          <p:cNvPr id="65" name="Google Shape;65;p12"/>
          <p:cNvSpPr txBox="1"/>
          <p:nvPr/>
        </p:nvSpPr>
        <p:spPr>
          <a:xfrm>
            <a:off x="3709323" y="3290033"/>
            <a:ext cx="1201343" cy="223455"/>
          </a:xfrm>
          <a:prstGeom prst="rect">
            <a:avLst/>
          </a:prstGeom>
          <a:noFill/>
          <a:ln>
            <a:noFill/>
          </a:ln>
        </p:spPr>
        <p:txBody>
          <a:bodyPr spcFirstLastPara="1" wrap="square" lIns="0" tIns="5775" rIns="0" bIns="0" anchor="t" anchorCtr="0">
            <a:spAutoFit/>
          </a:bodyPr>
          <a:lstStyle/>
          <a:p>
            <a:pPr marL="6425" lvl="0" indent="0" algn="l" rtl="0">
              <a:lnSpc>
                <a:spcPct val="100000"/>
              </a:lnSpc>
              <a:spcBef>
                <a:spcPts val="0"/>
              </a:spcBef>
              <a:spcAft>
                <a:spcPts val="0"/>
              </a:spcAft>
              <a:buNone/>
            </a:pPr>
            <a:r>
              <a:rPr lang="en" sz="1414" dirty="0">
                <a:latin typeface="Merriweather"/>
                <a:ea typeface="Merriweather"/>
                <a:cs typeface="Merriweather"/>
                <a:sym typeface="Merriweather"/>
              </a:rPr>
              <a:t>April 2026</a:t>
            </a:r>
            <a:endParaRPr sz="1414" dirty="0">
              <a:latin typeface="Merriweather"/>
              <a:ea typeface="Merriweather"/>
              <a:cs typeface="Merriweather"/>
              <a:sym typeface="Merriweather"/>
            </a:endParaRPr>
          </a:p>
        </p:txBody>
      </p:sp>
      <p:sp>
        <p:nvSpPr>
          <p:cNvPr id="63" name="Google Shape;63;p12">
            <a:extLst>
              <a:ext uri="{C183D7F6-B498-43B3-948B-1728B52AA6E4}">
                <adec:decorative xmlns:adec="http://schemas.microsoft.com/office/drawing/2017/decorative" val="1"/>
              </a:ext>
            </a:extLst>
          </p:cNvPr>
          <p:cNvSpPr/>
          <p:nvPr/>
        </p:nvSpPr>
        <p:spPr>
          <a:xfrm>
            <a:off x="254029" y="3622418"/>
            <a:ext cx="4380196" cy="9637"/>
          </a:xfrm>
          <a:custGeom>
            <a:avLst/>
            <a:gdLst/>
            <a:ahLst/>
            <a:cxnLst/>
            <a:rect l="l" t="t" r="r" b="b"/>
            <a:pathLst>
              <a:path w="8658225" h="19050" extrusionOk="0">
                <a:moveTo>
                  <a:pt x="8658225" y="0"/>
                </a:moveTo>
                <a:lnTo>
                  <a:pt x="0" y="0"/>
                </a:lnTo>
                <a:lnTo>
                  <a:pt x="0" y="19050"/>
                </a:lnTo>
                <a:lnTo>
                  <a:pt x="8658225" y="19050"/>
                </a:lnTo>
                <a:lnTo>
                  <a:pt x="8658225" y="0"/>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708"/>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1"/>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lnSpc>
                <a:spcPct val="160000"/>
              </a:lnSpc>
              <a:spcBef>
                <a:spcPts val="0"/>
              </a:spcBef>
              <a:spcAft>
                <a:spcPts val="400"/>
              </a:spcAft>
              <a:buClr>
                <a:schemeClr val="dk1"/>
              </a:buClr>
              <a:buSzPts val="1100"/>
              <a:buFont typeface="Arial"/>
              <a:buNone/>
            </a:pPr>
            <a:r>
              <a:rPr lang="en" sz="2500" b="1" dirty="0">
                <a:solidFill>
                  <a:srgbClr val="01558E"/>
                </a:solidFill>
                <a:latin typeface="Public Sans"/>
                <a:ea typeface="Public Sans"/>
                <a:cs typeface="Public Sans"/>
                <a:sym typeface="Public Sans"/>
              </a:rPr>
              <a:t>Removal of Open Market Items</a:t>
            </a:r>
            <a:endParaRPr sz="1800" b="1" dirty="0">
              <a:latin typeface="Merriweather"/>
              <a:ea typeface="Merriweather"/>
              <a:cs typeface="Merriweather"/>
              <a:sym typeface="Merriweather"/>
            </a:endParaRPr>
          </a:p>
        </p:txBody>
      </p:sp>
      <p:cxnSp>
        <p:nvCxnSpPr>
          <p:cNvPr id="147" name="Google Shape;147;p21">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46" name="Google Shape;146;p21"/>
          <p:cNvSpPr txBox="1">
            <a:spLocks noGrp="1"/>
          </p:cNvSpPr>
          <p:nvPr>
            <p:ph type="body" idx="1"/>
          </p:nvPr>
        </p:nvSpPr>
        <p:spPr>
          <a:xfrm>
            <a:off x="311700" y="2186900"/>
            <a:ext cx="6082200" cy="24039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en" sz="2200">
                <a:solidFill>
                  <a:srgbClr val="434343"/>
                </a:solidFill>
                <a:latin typeface="Public Sans"/>
                <a:ea typeface="Public Sans"/>
                <a:cs typeface="Public Sans"/>
                <a:sym typeface="Public Sans"/>
              </a:rPr>
              <a:t>Removes prior “open market item” guidance.</a:t>
            </a:r>
            <a:endParaRPr sz="2200">
              <a:solidFill>
                <a:srgbClr val="434343"/>
              </a:solidFill>
              <a:latin typeface="Public Sans"/>
              <a:ea typeface="Public Sans"/>
              <a:cs typeface="Public Sans"/>
              <a:sym typeface="Public Sans"/>
            </a:endParaRPr>
          </a:p>
        </p:txBody>
      </p:sp>
      <p:pic>
        <p:nvPicPr>
          <p:cNvPr id="148" name="Google Shape;148;p21" descr="trash bin with paper being tossed in blue and light blue with a recycling symbol in red"/>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393900" y="1107025"/>
            <a:ext cx="2750100" cy="2750100"/>
          </a:xfrm>
          <a:prstGeom prst="rect">
            <a:avLst/>
          </a:prstGeom>
          <a:noFill/>
          <a:ln>
            <a:noFill/>
          </a:ln>
        </p:spPr>
      </p:pic>
      <p:sp>
        <p:nvSpPr>
          <p:cNvPr id="145" name="Google Shape;145;p21"/>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2"/>
          <p:cNvSpPr txBox="1">
            <a:spLocks noGrp="1"/>
          </p:cNvSpPr>
          <p:nvPr>
            <p:ph type="title"/>
          </p:nvPr>
        </p:nvSpPr>
        <p:spPr>
          <a:xfrm>
            <a:off x="311700" y="1781150"/>
            <a:ext cx="8520600" cy="841800"/>
          </a:xfrm>
          <a:prstGeom prst="rect">
            <a:avLst/>
          </a:prstGeom>
        </p:spPr>
        <p:txBody>
          <a:bodyPr spcFirstLastPara="1" wrap="square" lIns="91425" tIns="91425" rIns="91425" bIns="91425" anchor="ctr" anchorCtr="0">
            <a:noAutofit/>
          </a:bodyPr>
          <a:lstStyle/>
          <a:p>
            <a:pPr marL="6425" marR="2570" lvl="0" indent="0" algn="ctr" rtl="0">
              <a:lnSpc>
                <a:spcPct val="109882"/>
              </a:lnSpc>
              <a:spcBef>
                <a:spcPts val="0"/>
              </a:spcBef>
              <a:spcAft>
                <a:spcPts val="0"/>
              </a:spcAft>
              <a:buClr>
                <a:schemeClr val="dk1"/>
              </a:buClr>
              <a:buFont typeface="Arial"/>
              <a:buNone/>
            </a:pPr>
            <a:r>
              <a:rPr lang="en" sz="4098" dirty="0">
                <a:solidFill>
                  <a:schemeClr val="dk1"/>
                </a:solidFill>
                <a:latin typeface="Merriweather"/>
                <a:ea typeface="Merriweather"/>
                <a:cs typeface="Merriweather"/>
                <a:sym typeface="Merriweather"/>
              </a:rPr>
              <a:t>Order Level Materials (OLMs)</a:t>
            </a:r>
            <a:endParaRPr dirty="0">
              <a:latin typeface="Merriweather"/>
              <a:ea typeface="Merriweather"/>
              <a:cs typeface="Merriweather"/>
              <a:sym typeface="Merriweather"/>
            </a:endParaRPr>
          </a:p>
        </p:txBody>
      </p:sp>
      <p:cxnSp>
        <p:nvCxnSpPr>
          <p:cNvPr id="155" name="Google Shape;155;p22">
            <a:extLst>
              <a:ext uri="{C183D7F6-B498-43B3-948B-1728B52AA6E4}">
                <adec:decorative xmlns:adec="http://schemas.microsoft.com/office/drawing/2017/decorative" val="1"/>
              </a:ext>
            </a:extLst>
          </p:cNvPr>
          <p:cNvCxnSpPr/>
          <p:nvPr/>
        </p:nvCxnSpPr>
        <p:spPr>
          <a:xfrm>
            <a:off x="2190750" y="3452825"/>
            <a:ext cx="4776900" cy="0"/>
          </a:xfrm>
          <a:prstGeom prst="straightConnector1">
            <a:avLst/>
          </a:prstGeom>
          <a:noFill/>
          <a:ln w="9525" cap="flat" cmpd="sng">
            <a:solidFill>
              <a:schemeClr val="dk2"/>
            </a:solidFill>
            <a:prstDash val="solid"/>
            <a:round/>
            <a:headEnd type="none" w="med" len="med"/>
            <a:tailEnd type="none" w="med" len="med"/>
          </a:ln>
        </p:spPr>
      </p:cxnSp>
      <p:sp>
        <p:nvSpPr>
          <p:cNvPr id="154" name="Google Shape;154;p22"/>
          <p:cNvSpPr txBox="1">
            <a:spLocks noGrp="1"/>
          </p:cNvSpPr>
          <p:nvPr>
            <p:ph type="sldNum" idx="12"/>
          </p:nvPr>
        </p:nvSpPr>
        <p:spPr>
          <a:xfrm>
            <a:off x="8472458" y="477751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3"/>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lnSpc>
                <a:spcPct val="160000"/>
              </a:lnSpc>
              <a:spcBef>
                <a:spcPts val="0"/>
              </a:spcBef>
              <a:spcAft>
                <a:spcPts val="400"/>
              </a:spcAft>
              <a:buClr>
                <a:schemeClr val="dk1"/>
              </a:buClr>
              <a:buSzPts val="1100"/>
              <a:buFont typeface="Arial"/>
              <a:buNone/>
            </a:pPr>
            <a:r>
              <a:rPr lang="en" sz="2500" b="1" dirty="0">
                <a:solidFill>
                  <a:srgbClr val="01558E"/>
                </a:solidFill>
                <a:latin typeface="Public Sans"/>
                <a:ea typeface="Public Sans"/>
                <a:cs typeface="Public Sans"/>
                <a:sym typeface="Public Sans"/>
              </a:rPr>
              <a:t>Order Level Materials (OLMs) </a:t>
            </a:r>
            <a:r>
              <a:rPr lang="en" sz="2500" b="1" dirty="0">
                <a:solidFill>
                  <a:srgbClr val="F5F6F7"/>
                </a:solidFill>
                <a:latin typeface="Public Sans"/>
                <a:ea typeface="Public Sans"/>
                <a:cs typeface="Public Sans"/>
                <a:sym typeface="Public Sans"/>
              </a:rPr>
              <a:t>Continued</a:t>
            </a:r>
            <a:endParaRPr sz="1800" b="1" dirty="0">
              <a:solidFill>
                <a:srgbClr val="F5F6F7"/>
              </a:solidFill>
              <a:latin typeface="Merriweather"/>
              <a:ea typeface="Merriweather"/>
              <a:cs typeface="Merriweather"/>
              <a:sym typeface="Merriweather"/>
            </a:endParaRPr>
          </a:p>
        </p:txBody>
      </p:sp>
      <p:cxnSp>
        <p:nvCxnSpPr>
          <p:cNvPr id="163" name="Google Shape;163;p23">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62" name="Google Shape;162;p23"/>
          <p:cNvSpPr txBox="1">
            <a:spLocks noGrp="1"/>
          </p:cNvSpPr>
          <p:nvPr>
            <p:ph type="body" idx="1"/>
          </p:nvPr>
        </p:nvSpPr>
        <p:spPr>
          <a:xfrm>
            <a:off x="311700" y="1152475"/>
            <a:ext cx="6482400" cy="3416400"/>
          </a:xfrm>
          <a:prstGeom prst="rect">
            <a:avLst/>
          </a:prstGeom>
        </p:spPr>
        <p:txBody>
          <a:bodyPr spcFirstLastPara="1" wrap="square" lIns="91425" tIns="91425" rIns="91425" bIns="91425" anchor="t" anchorCtr="0">
            <a:noAutofit/>
          </a:bodyPr>
          <a:lstStyle/>
          <a:p>
            <a:pPr marL="457200" lvl="0" indent="-342900" algn="l" rtl="0">
              <a:lnSpc>
                <a:spcPct val="125000"/>
              </a:lnSpc>
              <a:spcBef>
                <a:spcPts val="0"/>
              </a:spcBef>
              <a:spcAft>
                <a:spcPts val="0"/>
              </a:spcAft>
              <a:buClr>
                <a:srgbClr val="374151"/>
              </a:buClr>
              <a:buSzPts val="1800"/>
              <a:buFont typeface="Roboto"/>
              <a:buChar char="●"/>
            </a:pPr>
            <a:r>
              <a:rPr lang="en" sz="1800">
                <a:solidFill>
                  <a:srgbClr val="374151"/>
                </a:solidFill>
                <a:latin typeface="Public Sans"/>
                <a:ea typeface="Public Sans"/>
                <a:cs typeface="Public Sans"/>
                <a:sym typeface="Public Sans"/>
              </a:rPr>
              <a:t>Definition: Supplies/services added at the order level, not known at MAS contract award</a:t>
            </a:r>
            <a:endParaRPr sz="1800">
              <a:solidFill>
                <a:srgbClr val="374151"/>
              </a:solidFill>
              <a:latin typeface="Public Sans"/>
              <a:ea typeface="Public Sans"/>
              <a:cs typeface="Public Sans"/>
              <a:sym typeface="Public Sans"/>
            </a:endParaRPr>
          </a:p>
          <a:p>
            <a:pPr marL="914400" lvl="1" indent="-342900" algn="l" rtl="0">
              <a:lnSpc>
                <a:spcPct val="125000"/>
              </a:lnSpc>
              <a:spcBef>
                <a:spcPts val="0"/>
              </a:spcBef>
              <a:spcAft>
                <a:spcPts val="0"/>
              </a:spcAft>
              <a:buClr>
                <a:srgbClr val="374151"/>
              </a:buClr>
              <a:buSzPts val="1800"/>
              <a:buFont typeface="Roboto"/>
              <a:buChar char="○"/>
            </a:pPr>
            <a:r>
              <a:rPr lang="en" sz="1800">
                <a:solidFill>
                  <a:srgbClr val="374151"/>
                </a:solidFill>
                <a:latin typeface="Public Sans"/>
                <a:ea typeface="Public Sans"/>
                <a:cs typeface="Public Sans"/>
                <a:sym typeface="Public Sans"/>
              </a:rPr>
              <a:t>Must be incidental and not the primary purpose of the order</a:t>
            </a:r>
            <a:endParaRPr sz="1800">
              <a:solidFill>
                <a:srgbClr val="374151"/>
              </a:solidFill>
              <a:latin typeface="Public Sans"/>
              <a:ea typeface="Public Sans"/>
              <a:cs typeface="Public Sans"/>
              <a:sym typeface="Public Sans"/>
            </a:endParaRPr>
          </a:p>
          <a:p>
            <a:pPr marL="914400" lvl="1" indent="-342900" algn="l" rtl="0">
              <a:lnSpc>
                <a:spcPct val="125000"/>
              </a:lnSpc>
              <a:spcBef>
                <a:spcPts val="0"/>
              </a:spcBef>
              <a:spcAft>
                <a:spcPts val="0"/>
              </a:spcAft>
              <a:buClr>
                <a:srgbClr val="374151"/>
              </a:buClr>
              <a:buSzPts val="1800"/>
              <a:buFont typeface="Roboto"/>
              <a:buChar char="○"/>
            </a:pPr>
            <a:r>
              <a:rPr lang="en" sz="1800">
                <a:solidFill>
                  <a:srgbClr val="374151"/>
                </a:solidFill>
                <a:latin typeface="Public Sans"/>
                <a:ea typeface="Public Sans"/>
                <a:cs typeface="Public Sans"/>
                <a:sym typeface="Public Sans"/>
              </a:rPr>
              <a:t>Pricing evaluated by the ordering activity/ordering Contracting Officer</a:t>
            </a:r>
            <a:endParaRPr sz="1800">
              <a:solidFill>
                <a:srgbClr val="374151"/>
              </a:solidFill>
              <a:latin typeface="Public Sans"/>
              <a:ea typeface="Public Sans"/>
              <a:cs typeface="Public Sans"/>
              <a:sym typeface="Public Sans"/>
            </a:endParaRPr>
          </a:p>
          <a:p>
            <a:pPr marL="914400" lvl="1" indent="-342900" algn="l" rtl="0">
              <a:lnSpc>
                <a:spcPct val="125000"/>
              </a:lnSpc>
              <a:spcBef>
                <a:spcPts val="0"/>
              </a:spcBef>
              <a:spcAft>
                <a:spcPts val="0"/>
              </a:spcAft>
              <a:buClr>
                <a:srgbClr val="374151"/>
              </a:buClr>
              <a:buSzPts val="1800"/>
              <a:buFont typeface="Roboto"/>
              <a:buChar char="○"/>
            </a:pPr>
            <a:r>
              <a:rPr lang="en" sz="1800">
                <a:solidFill>
                  <a:srgbClr val="374151"/>
                </a:solidFill>
                <a:latin typeface="Public Sans"/>
                <a:ea typeface="Public Sans"/>
                <a:cs typeface="Public Sans"/>
                <a:sym typeface="Public Sans"/>
              </a:rPr>
              <a:t>No longer has a percentage limitation</a:t>
            </a:r>
            <a:endParaRPr sz="1800">
              <a:solidFill>
                <a:srgbClr val="374151"/>
              </a:solidFill>
              <a:latin typeface="Public Sans"/>
              <a:ea typeface="Public Sans"/>
              <a:cs typeface="Public Sans"/>
              <a:sym typeface="Public Sans"/>
            </a:endParaRPr>
          </a:p>
          <a:p>
            <a:pPr marL="1371600" lvl="2" indent="-342900" algn="l" rtl="0">
              <a:lnSpc>
                <a:spcPct val="125000"/>
              </a:lnSpc>
              <a:spcBef>
                <a:spcPts val="0"/>
              </a:spcBef>
              <a:spcAft>
                <a:spcPts val="0"/>
              </a:spcAft>
              <a:buClr>
                <a:srgbClr val="374151"/>
              </a:buClr>
              <a:buSzPts val="1800"/>
              <a:buFont typeface="Roboto"/>
              <a:buChar char="■"/>
            </a:pPr>
            <a:r>
              <a:rPr lang="en" sz="1800">
                <a:solidFill>
                  <a:srgbClr val="374151"/>
                </a:solidFill>
                <a:latin typeface="Public Sans"/>
                <a:ea typeface="Public Sans"/>
                <a:cs typeface="Public Sans"/>
                <a:sym typeface="Public Sans"/>
              </a:rPr>
              <a:t>OLMs must not be the primary purpose of the task or delivery order. They are intended to support the main objective of the order.</a:t>
            </a:r>
            <a:endParaRPr sz="1300">
              <a:latin typeface="Merriweather"/>
              <a:ea typeface="Merriweather"/>
              <a:cs typeface="Merriweather"/>
              <a:sym typeface="Merriweather"/>
            </a:endParaRPr>
          </a:p>
        </p:txBody>
      </p:sp>
      <p:pic>
        <p:nvPicPr>
          <p:cNvPr id="164" name="Google Shape;164;p23">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683375" y="1597625"/>
            <a:ext cx="2460624" cy="2466325"/>
          </a:xfrm>
          <a:prstGeom prst="rect">
            <a:avLst/>
          </a:prstGeom>
          <a:noFill/>
          <a:ln>
            <a:noFill/>
          </a:ln>
        </p:spPr>
      </p:pic>
      <p:sp>
        <p:nvSpPr>
          <p:cNvPr id="161" name="Google Shape;161;p23"/>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4"/>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lnSpc>
                <a:spcPct val="160000"/>
              </a:lnSpc>
              <a:spcBef>
                <a:spcPts val="0"/>
              </a:spcBef>
              <a:spcAft>
                <a:spcPts val="400"/>
              </a:spcAft>
              <a:buClr>
                <a:schemeClr val="dk1"/>
              </a:buClr>
              <a:buSzPts val="1100"/>
              <a:buFont typeface="Arial"/>
              <a:buNone/>
            </a:pPr>
            <a:r>
              <a:rPr lang="en" sz="2500" b="1" dirty="0">
                <a:solidFill>
                  <a:srgbClr val="01558E"/>
                </a:solidFill>
                <a:latin typeface="Public Sans"/>
                <a:ea typeface="Public Sans"/>
                <a:cs typeface="Public Sans"/>
                <a:sym typeface="Public Sans"/>
              </a:rPr>
              <a:t>OLMs: Policy Requirements</a:t>
            </a:r>
            <a:endParaRPr sz="1800" b="1" dirty="0">
              <a:latin typeface="Merriweather"/>
              <a:ea typeface="Merriweather"/>
              <a:cs typeface="Merriweather"/>
              <a:sym typeface="Merriweather"/>
            </a:endParaRPr>
          </a:p>
        </p:txBody>
      </p:sp>
      <p:cxnSp>
        <p:nvCxnSpPr>
          <p:cNvPr id="172" name="Google Shape;172;p24">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71" name="Google Shape;171;p24"/>
          <p:cNvSpPr txBox="1">
            <a:spLocks noGrp="1"/>
          </p:cNvSpPr>
          <p:nvPr>
            <p:ph type="body" idx="1"/>
          </p:nvPr>
        </p:nvSpPr>
        <p:spPr>
          <a:xfrm>
            <a:off x="311700" y="1152475"/>
            <a:ext cx="6351600" cy="3416400"/>
          </a:xfrm>
          <a:prstGeom prst="rect">
            <a:avLst/>
          </a:prstGeom>
        </p:spPr>
        <p:txBody>
          <a:bodyPr spcFirstLastPara="1" wrap="square" lIns="91425" tIns="91425" rIns="91425" bIns="91425" anchor="t" anchorCtr="0">
            <a:noAutofit/>
          </a:bodyPr>
          <a:lstStyle/>
          <a:p>
            <a:pPr marL="457200" lvl="0" indent="-349250" algn="l" rtl="0">
              <a:lnSpc>
                <a:spcPct val="125000"/>
              </a:lnSpc>
              <a:spcBef>
                <a:spcPts val="0"/>
              </a:spcBef>
              <a:spcAft>
                <a:spcPts val="0"/>
              </a:spcAft>
              <a:buClr>
                <a:srgbClr val="374151"/>
              </a:buClr>
              <a:buSzPts val="1900"/>
              <a:buFont typeface="Roboto"/>
              <a:buChar char="●"/>
            </a:pPr>
            <a:r>
              <a:rPr lang="en" sz="1900">
                <a:solidFill>
                  <a:srgbClr val="374151"/>
                </a:solidFill>
                <a:latin typeface="Public Sans"/>
                <a:ea typeface="Public Sans"/>
                <a:cs typeface="Public Sans"/>
                <a:sym typeface="Public Sans"/>
              </a:rPr>
              <a:t>Allowed on all order types (fixed-price, T&amp;M, LH)</a:t>
            </a:r>
            <a:endParaRPr sz="1900">
              <a:solidFill>
                <a:srgbClr val="374151"/>
              </a:solidFill>
              <a:latin typeface="Public Sans"/>
              <a:ea typeface="Public Sans"/>
              <a:cs typeface="Public Sans"/>
              <a:sym typeface="Public Sans"/>
            </a:endParaRPr>
          </a:p>
          <a:p>
            <a:pPr marL="457200" lvl="0" indent="-349250" algn="l" rtl="0">
              <a:lnSpc>
                <a:spcPct val="125000"/>
              </a:lnSpc>
              <a:spcBef>
                <a:spcPts val="1000"/>
              </a:spcBef>
              <a:spcAft>
                <a:spcPts val="0"/>
              </a:spcAft>
              <a:buClr>
                <a:srgbClr val="374151"/>
              </a:buClr>
              <a:buSzPts val="1900"/>
              <a:buFont typeface="Roboto"/>
              <a:buChar char="●"/>
            </a:pPr>
            <a:r>
              <a:rPr lang="en" sz="1900">
                <a:solidFill>
                  <a:srgbClr val="374151"/>
                </a:solidFill>
                <a:latin typeface="Public Sans"/>
                <a:ea typeface="Public Sans"/>
                <a:cs typeface="Public Sans"/>
                <a:sym typeface="Public Sans"/>
              </a:rPr>
              <a:t>OLMs must be clearly identified in the order</a:t>
            </a:r>
            <a:endParaRPr sz="1900">
              <a:solidFill>
                <a:srgbClr val="374151"/>
              </a:solidFill>
              <a:latin typeface="Public Sans"/>
              <a:ea typeface="Public Sans"/>
              <a:cs typeface="Public Sans"/>
              <a:sym typeface="Public Sans"/>
            </a:endParaRPr>
          </a:p>
          <a:p>
            <a:pPr marL="457200" lvl="0" indent="-349250" algn="l" rtl="0">
              <a:lnSpc>
                <a:spcPct val="125000"/>
              </a:lnSpc>
              <a:spcBef>
                <a:spcPts val="1000"/>
              </a:spcBef>
              <a:spcAft>
                <a:spcPts val="0"/>
              </a:spcAft>
              <a:buClr>
                <a:srgbClr val="374151"/>
              </a:buClr>
              <a:buSzPts val="1900"/>
              <a:buFont typeface="Roboto"/>
              <a:buChar char="●"/>
            </a:pPr>
            <a:r>
              <a:rPr lang="en" sz="1900">
                <a:solidFill>
                  <a:srgbClr val="374151"/>
                </a:solidFill>
                <a:latin typeface="Public Sans"/>
                <a:ea typeface="Public Sans"/>
                <a:cs typeface="Public Sans"/>
                <a:sym typeface="Public Sans"/>
              </a:rPr>
              <a:t>Ordering Activities must follow GSAR subpart 538.71 (GSA CD RFO-2025-FSS-GSAR 538) ordering procedures</a:t>
            </a:r>
            <a:endParaRPr sz="1900">
              <a:solidFill>
                <a:srgbClr val="374151"/>
              </a:solidFill>
              <a:latin typeface="Public Sans"/>
              <a:ea typeface="Public Sans"/>
              <a:cs typeface="Public Sans"/>
              <a:sym typeface="Public Sans"/>
            </a:endParaRPr>
          </a:p>
          <a:p>
            <a:pPr marL="457200" lvl="0" indent="-349250" algn="l" rtl="0">
              <a:lnSpc>
                <a:spcPct val="125000"/>
              </a:lnSpc>
              <a:spcBef>
                <a:spcPts val="1000"/>
              </a:spcBef>
              <a:spcAft>
                <a:spcPts val="0"/>
              </a:spcAft>
              <a:buClr>
                <a:srgbClr val="374151"/>
              </a:buClr>
              <a:buSzPts val="1900"/>
              <a:buFont typeface="Roboto"/>
              <a:buChar char="●"/>
            </a:pPr>
            <a:r>
              <a:rPr lang="en" sz="1900">
                <a:solidFill>
                  <a:srgbClr val="374151"/>
                </a:solidFill>
                <a:latin typeface="Public Sans"/>
                <a:ea typeface="Public Sans"/>
                <a:cs typeface="Public Sans"/>
                <a:sym typeface="Public Sans"/>
              </a:rPr>
              <a:t>OLM authority: 41 U.S.C. § 152(3)</a:t>
            </a:r>
            <a:endParaRPr sz="1900">
              <a:solidFill>
                <a:srgbClr val="374151"/>
              </a:solidFill>
              <a:latin typeface="Public Sans"/>
              <a:ea typeface="Public Sans"/>
              <a:cs typeface="Public Sans"/>
              <a:sym typeface="Public Sans"/>
            </a:endParaRPr>
          </a:p>
          <a:p>
            <a:pPr marL="0" lvl="0" indent="0" algn="l" rtl="0">
              <a:spcBef>
                <a:spcPts val="1000"/>
              </a:spcBef>
              <a:spcAft>
                <a:spcPts val="0"/>
              </a:spcAft>
              <a:buNone/>
            </a:pPr>
            <a:endParaRPr>
              <a:latin typeface="Merriweather"/>
              <a:ea typeface="Merriweather"/>
              <a:cs typeface="Merriweather"/>
              <a:sym typeface="Merriweather"/>
            </a:endParaRPr>
          </a:p>
        </p:txBody>
      </p:sp>
      <p:pic>
        <p:nvPicPr>
          <p:cNvPr id="173" name="Google Shape;173;p24">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433783" y="1278974"/>
            <a:ext cx="2710218" cy="2716500"/>
          </a:xfrm>
          <a:prstGeom prst="rect">
            <a:avLst/>
          </a:prstGeom>
          <a:noFill/>
          <a:ln>
            <a:noFill/>
          </a:ln>
        </p:spPr>
      </p:pic>
      <p:sp>
        <p:nvSpPr>
          <p:cNvPr id="170" name="Google Shape;170;p24"/>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5"/>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OLM Benefits</a:t>
            </a:r>
            <a:endParaRPr sz="1800" b="1" dirty="0">
              <a:latin typeface="Merriweather"/>
              <a:ea typeface="Merriweather"/>
              <a:cs typeface="Merriweather"/>
              <a:sym typeface="Merriweather"/>
            </a:endParaRPr>
          </a:p>
        </p:txBody>
      </p:sp>
      <p:cxnSp>
        <p:nvCxnSpPr>
          <p:cNvPr id="181" name="Google Shape;181;p25">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80" name="Google Shape;180;p25"/>
          <p:cNvSpPr txBox="1">
            <a:spLocks noGrp="1"/>
          </p:cNvSpPr>
          <p:nvPr>
            <p:ph type="body" idx="1"/>
          </p:nvPr>
        </p:nvSpPr>
        <p:spPr>
          <a:xfrm>
            <a:off x="311700" y="1152475"/>
            <a:ext cx="6598800" cy="3416400"/>
          </a:xfrm>
          <a:prstGeom prst="rect">
            <a:avLst/>
          </a:prstGeom>
        </p:spPr>
        <p:txBody>
          <a:bodyPr spcFirstLastPara="1" wrap="square" lIns="91425" tIns="91425" rIns="91425" bIns="91425" anchor="t" anchorCtr="0">
            <a:noAutofit/>
          </a:bodyPr>
          <a:lstStyle/>
          <a:p>
            <a:pPr marL="457200" lvl="0" indent="-349250" algn="l" rtl="0">
              <a:lnSpc>
                <a:spcPct val="150000"/>
              </a:lnSpc>
              <a:spcBef>
                <a:spcPts val="0"/>
              </a:spcBef>
              <a:spcAft>
                <a:spcPts val="0"/>
              </a:spcAft>
              <a:buClr>
                <a:srgbClr val="374151"/>
              </a:buClr>
              <a:buSzPts val="1900"/>
              <a:buFont typeface="Public Sans"/>
              <a:buChar char="●"/>
            </a:pPr>
            <a:r>
              <a:rPr lang="en" sz="1900">
                <a:solidFill>
                  <a:schemeClr val="dk2"/>
                </a:solidFill>
                <a:latin typeface="Public Sans"/>
                <a:ea typeface="Public Sans"/>
                <a:cs typeface="Public Sans"/>
                <a:sym typeface="Public Sans"/>
              </a:rPr>
              <a:t>Increases MAS flexibility for mission-focused solutions</a:t>
            </a:r>
            <a:endParaRPr sz="1900">
              <a:solidFill>
                <a:schemeClr val="dk2"/>
              </a:solidFill>
              <a:latin typeface="Public Sans"/>
              <a:ea typeface="Public Sans"/>
              <a:cs typeface="Public Sans"/>
              <a:sym typeface="Public Sans"/>
            </a:endParaRPr>
          </a:p>
          <a:p>
            <a:pPr marL="457200" lvl="0" indent="-349250" algn="l" rtl="0">
              <a:lnSpc>
                <a:spcPct val="150000"/>
              </a:lnSpc>
              <a:spcBef>
                <a:spcPts val="0"/>
              </a:spcBef>
              <a:spcAft>
                <a:spcPts val="0"/>
              </a:spcAft>
              <a:buClr>
                <a:srgbClr val="374151"/>
              </a:buClr>
              <a:buSzPts val="1900"/>
              <a:buFont typeface="Public Sans"/>
              <a:buChar char="●"/>
            </a:pPr>
            <a:r>
              <a:rPr lang="en" sz="1900">
                <a:solidFill>
                  <a:schemeClr val="dk2"/>
                </a:solidFill>
                <a:latin typeface="Public Sans"/>
                <a:ea typeface="Public Sans"/>
                <a:cs typeface="Public Sans"/>
                <a:sym typeface="Public Sans"/>
              </a:rPr>
              <a:t>Reduces procurement/admin burden</a:t>
            </a:r>
            <a:endParaRPr sz="1900">
              <a:solidFill>
                <a:schemeClr val="dk2"/>
              </a:solidFill>
              <a:latin typeface="Public Sans"/>
              <a:ea typeface="Public Sans"/>
              <a:cs typeface="Public Sans"/>
              <a:sym typeface="Public Sans"/>
            </a:endParaRPr>
          </a:p>
          <a:p>
            <a:pPr marL="457200" lvl="0" indent="-349250" algn="l" rtl="0">
              <a:lnSpc>
                <a:spcPct val="150000"/>
              </a:lnSpc>
              <a:spcBef>
                <a:spcPts val="0"/>
              </a:spcBef>
              <a:spcAft>
                <a:spcPts val="0"/>
              </a:spcAft>
              <a:buClr>
                <a:srgbClr val="374151"/>
              </a:buClr>
              <a:buSzPts val="1900"/>
              <a:buFont typeface="Public Sans"/>
              <a:buChar char="●"/>
            </a:pPr>
            <a:r>
              <a:rPr lang="en" sz="1900">
                <a:solidFill>
                  <a:schemeClr val="dk2"/>
                </a:solidFill>
                <a:latin typeface="Public Sans"/>
                <a:ea typeface="Public Sans"/>
                <a:cs typeface="Public Sans"/>
                <a:sym typeface="Public Sans"/>
              </a:rPr>
              <a:t>Eliminates need for duplicative IDIQs/open-market buys</a:t>
            </a:r>
            <a:endParaRPr sz="1900">
              <a:solidFill>
                <a:schemeClr val="dk2"/>
              </a:solidFill>
              <a:latin typeface="Public Sans"/>
              <a:ea typeface="Public Sans"/>
              <a:cs typeface="Public Sans"/>
              <a:sym typeface="Public Sans"/>
            </a:endParaRPr>
          </a:p>
          <a:p>
            <a:pPr marL="457200" lvl="0" indent="-349250" algn="l" rtl="0">
              <a:lnSpc>
                <a:spcPct val="150000"/>
              </a:lnSpc>
              <a:spcBef>
                <a:spcPts val="0"/>
              </a:spcBef>
              <a:spcAft>
                <a:spcPts val="0"/>
              </a:spcAft>
              <a:buClr>
                <a:srgbClr val="374151"/>
              </a:buClr>
              <a:buSzPts val="1900"/>
              <a:buFont typeface="Public Sans"/>
              <a:buChar char="●"/>
            </a:pPr>
            <a:r>
              <a:rPr lang="en" sz="1900">
                <a:solidFill>
                  <a:schemeClr val="dk2"/>
                </a:solidFill>
                <a:latin typeface="Public Sans"/>
                <a:ea typeface="Public Sans"/>
                <a:cs typeface="Public Sans"/>
                <a:sym typeface="Public Sans"/>
              </a:rPr>
              <a:t>Promotes competition &amp; cost savings</a:t>
            </a:r>
            <a:endParaRPr sz="1900">
              <a:solidFill>
                <a:schemeClr val="dk2"/>
              </a:solidFill>
              <a:latin typeface="Public Sans"/>
              <a:ea typeface="Public Sans"/>
              <a:cs typeface="Public Sans"/>
              <a:sym typeface="Public Sans"/>
            </a:endParaRPr>
          </a:p>
          <a:p>
            <a:pPr marL="457200" lvl="0" indent="-349250" algn="l" rtl="0">
              <a:lnSpc>
                <a:spcPct val="150000"/>
              </a:lnSpc>
              <a:spcBef>
                <a:spcPts val="0"/>
              </a:spcBef>
              <a:spcAft>
                <a:spcPts val="0"/>
              </a:spcAft>
              <a:buClr>
                <a:srgbClr val="374151"/>
              </a:buClr>
              <a:buSzPts val="1900"/>
              <a:buFont typeface="Public Sans"/>
              <a:buChar char="●"/>
            </a:pPr>
            <a:r>
              <a:rPr lang="en" sz="1900">
                <a:solidFill>
                  <a:schemeClr val="dk2"/>
                </a:solidFill>
                <a:latin typeface="Public Sans"/>
                <a:ea typeface="Public Sans"/>
                <a:cs typeface="Public Sans"/>
                <a:sym typeface="Public Sans"/>
              </a:rPr>
              <a:t>Maintains compliance with MAS terms &amp; FAR requirements</a:t>
            </a:r>
            <a:endParaRPr sz="1900">
              <a:solidFill>
                <a:schemeClr val="dk2"/>
              </a:solidFill>
              <a:latin typeface="Public Sans"/>
              <a:ea typeface="Public Sans"/>
              <a:cs typeface="Public Sans"/>
              <a:sym typeface="Public Sans"/>
            </a:endParaRPr>
          </a:p>
          <a:p>
            <a:pPr marL="0" lvl="0" indent="0" algn="l" rtl="0">
              <a:spcBef>
                <a:spcPts val="0"/>
              </a:spcBef>
              <a:spcAft>
                <a:spcPts val="0"/>
              </a:spcAft>
              <a:buNone/>
            </a:pPr>
            <a:endParaRPr>
              <a:latin typeface="Merriweather"/>
              <a:ea typeface="Merriweather"/>
              <a:cs typeface="Merriweather"/>
              <a:sym typeface="Merriweather"/>
            </a:endParaRPr>
          </a:p>
        </p:txBody>
      </p:sp>
      <p:pic>
        <p:nvPicPr>
          <p:cNvPr id="182" name="Google Shape;182;p25" descr="check mark in red"/>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542175" y="1389324"/>
            <a:ext cx="2601825" cy="2601800"/>
          </a:xfrm>
          <a:prstGeom prst="rect">
            <a:avLst/>
          </a:prstGeom>
          <a:noFill/>
          <a:ln>
            <a:noFill/>
          </a:ln>
        </p:spPr>
      </p:pic>
      <p:sp>
        <p:nvSpPr>
          <p:cNvPr id="179" name="Google Shape;179;p25"/>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6"/>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OLM SIN &amp; Ordering Instructions</a:t>
            </a:r>
            <a:endParaRPr sz="1800" b="1" dirty="0">
              <a:latin typeface="Merriweather"/>
              <a:ea typeface="Merriweather"/>
              <a:cs typeface="Merriweather"/>
              <a:sym typeface="Merriweather"/>
            </a:endParaRPr>
          </a:p>
        </p:txBody>
      </p:sp>
      <p:cxnSp>
        <p:nvCxnSpPr>
          <p:cNvPr id="190" name="Google Shape;190;p26">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89" name="Google Shape;189;p26"/>
          <p:cNvSpPr txBox="1">
            <a:spLocks noGrp="1"/>
          </p:cNvSpPr>
          <p:nvPr>
            <p:ph type="body" idx="1"/>
          </p:nvPr>
        </p:nvSpPr>
        <p:spPr>
          <a:xfrm>
            <a:off x="254475" y="1735675"/>
            <a:ext cx="6278700" cy="2866500"/>
          </a:xfrm>
          <a:prstGeom prst="rect">
            <a:avLst/>
          </a:prstGeom>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rgbClr val="374151"/>
              </a:buClr>
              <a:buSzPts val="1800"/>
              <a:buFont typeface="Public Sans"/>
              <a:buChar char="●"/>
            </a:pPr>
            <a:r>
              <a:rPr lang="en" sz="1800">
                <a:solidFill>
                  <a:schemeClr val="dk2"/>
                </a:solidFill>
                <a:latin typeface="Public Sans"/>
                <a:ea typeface="Public Sans"/>
                <a:cs typeface="Public Sans"/>
                <a:sym typeface="Public Sans"/>
              </a:rPr>
              <a:t>OLMs require award of the OLM SIN</a:t>
            </a:r>
            <a:endParaRPr sz="1800">
              <a:solidFill>
                <a:schemeClr val="dk2"/>
              </a:solidFill>
              <a:latin typeface="Public Sans"/>
              <a:ea typeface="Public Sans"/>
              <a:cs typeface="Public Sans"/>
              <a:sym typeface="Public Sans"/>
            </a:endParaRPr>
          </a:p>
          <a:p>
            <a:pPr marL="457200" lvl="0" indent="-342900" algn="l" rtl="0">
              <a:lnSpc>
                <a:spcPct val="150000"/>
              </a:lnSpc>
              <a:spcBef>
                <a:spcPts val="1000"/>
              </a:spcBef>
              <a:spcAft>
                <a:spcPts val="0"/>
              </a:spcAft>
              <a:buClr>
                <a:srgbClr val="374151"/>
              </a:buClr>
              <a:buSzPts val="1800"/>
              <a:buFont typeface="Public Sans"/>
              <a:buChar char="●"/>
            </a:pPr>
            <a:r>
              <a:rPr lang="en" sz="1800">
                <a:solidFill>
                  <a:schemeClr val="dk2"/>
                </a:solidFill>
                <a:latin typeface="Public Sans"/>
                <a:ea typeface="Public Sans"/>
                <a:cs typeface="Public Sans"/>
                <a:sym typeface="Public Sans"/>
              </a:rPr>
              <a:t>Identified/defined at order or BPA level</a:t>
            </a:r>
            <a:endParaRPr sz="1800">
              <a:solidFill>
                <a:schemeClr val="dk2"/>
              </a:solidFill>
              <a:latin typeface="Public Sans"/>
              <a:ea typeface="Public Sans"/>
              <a:cs typeface="Public Sans"/>
              <a:sym typeface="Public Sans"/>
            </a:endParaRPr>
          </a:p>
          <a:p>
            <a:pPr marL="457200" lvl="0" indent="-342900" algn="l" rtl="0">
              <a:lnSpc>
                <a:spcPct val="150000"/>
              </a:lnSpc>
              <a:spcBef>
                <a:spcPts val="1000"/>
              </a:spcBef>
              <a:spcAft>
                <a:spcPts val="1000"/>
              </a:spcAft>
              <a:buClr>
                <a:srgbClr val="374151"/>
              </a:buClr>
              <a:buSzPts val="1800"/>
              <a:buFont typeface="Public Sans"/>
              <a:buChar char="●"/>
            </a:pPr>
            <a:r>
              <a:rPr lang="en" sz="1800">
                <a:solidFill>
                  <a:schemeClr val="dk2"/>
                </a:solidFill>
                <a:latin typeface="Public Sans"/>
                <a:ea typeface="Public Sans"/>
                <a:cs typeface="Public Sans"/>
                <a:sym typeface="Public Sans"/>
              </a:rPr>
              <a:t>Pricing set at order level (ordering activity ensures fair &amp; reasonable pricing)</a:t>
            </a:r>
            <a:endParaRPr sz="1800">
              <a:solidFill>
                <a:schemeClr val="dk2"/>
              </a:solidFill>
              <a:latin typeface="Public Sans"/>
              <a:ea typeface="Public Sans"/>
              <a:cs typeface="Public Sans"/>
              <a:sym typeface="Public Sans"/>
            </a:endParaRPr>
          </a:p>
        </p:txBody>
      </p:sp>
      <p:pic>
        <p:nvPicPr>
          <p:cNvPr id="191" name="Google Shape;191;p26">
            <a:extLst>
              <a:ext uri="{C183D7F6-B498-43B3-948B-1728B52AA6E4}">
                <adec:decorative xmlns:adec="http://schemas.microsoft.com/office/drawing/2017/decorative" val="1"/>
              </a:ext>
            </a:extLst>
          </p:cNvPr>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6433761" y="1340496"/>
            <a:ext cx="2710227" cy="2716500"/>
          </a:xfrm>
          <a:prstGeom prst="rect">
            <a:avLst/>
          </a:prstGeom>
          <a:noFill/>
          <a:ln>
            <a:noFill/>
          </a:ln>
        </p:spPr>
      </p:pic>
      <p:sp>
        <p:nvSpPr>
          <p:cNvPr id="188" name="Google Shape;188;p26"/>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7"/>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OLMs &amp; BPAs</a:t>
            </a:r>
            <a:endParaRPr sz="1800" b="1" dirty="0">
              <a:latin typeface="Merriweather"/>
              <a:ea typeface="Merriweather"/>
              <a:cs typeface="Merriweather"/>
              <a:sym typeface="Merriweather"/>
            </a:endParaRPr>
          </a:p>
        </p:txBody>
      </p:sp>
      <p:cxnSp>
        <p:nvCxnSpPr>
          <p:cNvPr id="199" name="Google Shape;199;p27">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98" name="Google Shape;198;p27"/>
          <p:cNvSpPr txBox="1">
            <a:spLocks noGrp="1"/>
          </p:cNvSpPr>
          <p:nvPr>
            <p:ph type="body" idx="1"/>
          </p:nvPr>
        </p:nvSpPr>
        <p:spPr>
          <a:xfrm>
            <a:off x="311700" y="1706750"/>
            <a:ext cx="6504300" cy="2862000"/>
          </a:xfrm>
          <a:prstGeom prst="rect">
            <a:avLst/>
          </a:prstGeom>
        </p:spPr>
        <p:txBody>
          <a:bodyPr spcFirstLastPara="1" wrap="square" lIns="91425" tIns="91425" rIns="91425" bIns="91425" anchor="t" anchorCtr="0">
            <a:noAutofit/>
          </a:bodyPr>
          <a:lstStyle/>
          <a:p>
            <a:pPr marL="457200" lvl="0" indent="-346393" algn="l" rtl="0">
              <a:lnSpc>
                <a:spcPct val="130000"/>
              </a:lnSpc>
              <a:spcBef>
                <a:spcPts val="0"/>
              </a:spcBef>
              <a:spcAft>
                <a:spcPts val="0"/>
              </a:spcAft>
              <a:buClr>
                <a:srgbClr val="374151"/>
              </a:buClr>
              <a:buSzPts val="1855"/>
              <a:buFont typeface="Public Sans"/>
              <a:buChar char="●"/>
            </a:pPr>
            <a:r>
              <a:rPr lang="en" sz="1855">
                <a:solidFill>
                  <a:schemeClr val="dk2"/>
                </a:solidFill>
                <a:latin typeface="Public Sans"/>
                <a:ea typeface="Public Sans"/>
                <a:cs typeface="Public Sans"/>
                <a:sym typeface="Public Sans"/>
              </a:rPr>
              <a:t>OLMs can be added to BPA orders if:</a:t>
            </a:r>
            <a:endParaRPr sz="1855">
              <a:solidFill>
                <a:schemeClr val="dk2"/>
              </a:solidFill>
              <a:latin typeface="Public Sans"/>
              <a:ea typeface="Public Sans"/>
              <a:cs typeface="Public Sans"/>
              <a:sym typeface="Public Sans"/>
            </a:endParaRPr>
          </a:p>
          <a:p>
            <a:pPr marL="914400" lvl="1" indent="-346393" algn="l" rtl="0">
              <a:lnSpc>
                <a:spcPct val="130000"/>
              </a:lnSpc>
              <a:spcBef>
                <a:spcPts val="0"/>
              </a:spcBef>
              <a:spcAft>
                <a:spcPts val="0"/>
              </a:spcAft>
              <a:buClr>
                <a:srgbClr val="374151"/>
              </a:buClr>
              <a:buSzPts val="1855"/>
              <a:buFont typeface="Public Sans"/>
              <a:buChar char="○"/>
            </a:pPr>
            <a:r>
              <a:rPr lang="en" sz="1855">
                <a:solidFill>
                  <a:schemeClr val="dk2"/>
                </a:solidFill>
                <a:latin typeface="Public Sans"/>
                <a:ea typeface="Public Sans"/>
                <a:cs typeface="Public Sans"/>
                <a:sym typeface="Public Sans"/>
              </a:rPr>
              <a:t>MAS contract includes OLM SIN.</a:t>
            </a:r>
            <a:endParaRPr sz="1855">
              <a:solidFill>
                <a:schemeClr val="dk2"/>
              </a:solidFill>
              <a:latin typeface="Public Sans"/>
              <a:ea typeface="Public Sans"/>
              <a:cs typeface="Public Sans"/>
              <a:sym typeface="Public Sans"/>
            </a:endParaRPr>
          </a:p>
          <a:p>
            <a:pPr marL="914400" lvl="1" indent="-346393" algn="l" rtl="0">
              <a:lnSpc>
                <a:spcPct val="130000"/>
              </a:lnSpc>
              <a:spcBef>
                <a:spcPts val="0"/>
              </a:spcBef>
              <a:spcAft>
                <a:spcPts val="0"/>
              </a:spcAft>
              <a:buClr>
                <a:srgbClr val="374151"/>
              </a:buClr>
              <a:buSzPts val="1855"/>
              <a:buFont typeface="Public Sans"/>
              <a:buChar char="○"/>
            </a:pPr>
            <a:r>
              <a:rPr lang="en" sz="1855">
                <a:solidFill>
                  <a:schemeClr val="dk2"/>
                </a:solidFill>
                <a:latin typeface="Public Sans"/>
                <a:ea typeface="Public Sans"/>
                <a:cs typeface="Public Sans"/>
                <a:sym typeface="Public Sans"/>
              </a:rPr>
              <a:t>Within scope of BPA.</a:t>
            </a:r>
            <a:endParaRPr sz="1855">
              <a:solidFill>
                <a:schemeClr val="dk2"/>
              </a:solidFill>
              <a:latin typeface="Public Sans"/>
              <a:ea typeface="Public Sans"/>
              <a:cs typeface="Public Sans"/>
              <a:sym typeface="Public Sans"/>
            </a:endParaRPr>
          </a:p>
          <a:p>
            <a:pPr marL="914400" lvl="1" indent="-346393" algn="l" rtl="0">
              <a:lnSpc>
                <a:spcPct val="130000"/>
              </a:lnSpc>
              <a:spcBef>
                <a:spcPts val="0"/>
              </a:spcBef>
              <a:spcAft>
                <a:spcPts val="0"/>
              </a:spcAft>
              <a:buClr>
                <a:srgbClr val="374151"/>
              </a:buClr>
              <a:buSzPts val="1855"/>
              <a:buFont typeface="Public Sans"/>
              <a:buChar char="○"/>
            </a:pPr>
            <a:r>
              <a:rPr lang="en" sz="1855">
                <a:solidFill>
                  <a:schemeClr val="dk2"/>
                </a:solidFill>
                <a:latin typeface="Public Sans"/>
                <a:ea typeface="Public Sans"/>
                <a:cs typeface="Public Sans"/>
                <a:sym typeface="Public Sans"/>
              </a:rPr>
              <a:t>OLMs must not alter the primary purpose of the BPA.</a:t>
            </a:r>
            <a:endParaRPr sz="1855">
              <a:solidFill>
                <a:schemeClr val="dk2"/>
              </a:solidFill>
              <a:latin typeface="Public Sans"/>
              <a:ea typeface="Public Sans"/>
              <a:cs typeface="Public Sans"/>
              <a:sym typeface="Public Sans"/>
            </a:endParaRPr>
          </a:p>
          <a:p>
            <a:pPr marL="0" lvl="0" indent="0" algn="l" rtl="0">
              <a:spcBef>
                <a:spcPts val="0"/>
              </a:spcBef>
              <a:spcAft>
                <a:spcPts val="0"/>
              </a:spcAft>
              <a:buNone/>
            </a:pPr>
            <a:endParaRPr>
              <a:latin typeface="Merriweather"/>
              <a:ea typeface="Merriweather"/>
              <a:cs typeface="Merriweather"/>
              <a:sym typeface="Merriweather"/>
            </a:endParaRPr>
          </a:p>
        </p:txBody>
      </p:sp>
      <p:pic>
        <p:nvPicPr>
          <p:cNvPr id="200" name="Google Shape;200;p27">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648800" y="1366499"/>
            <a:ext cx="2495200" cy="2500950"/>
          </a:xfrm>
          <a:prstGeom prst="rect">
            <a:avLst/>
          </a:prstGeom>
          <a:noFill/>
          <a:ln>
            <a:noFill/>
          </a:ln>
        </p:spPr>
      </p:pic>
      <p:sp>
        <p:nvSpPr>
          <p:cNvPr id="197" name="Google Shape;197;p27"/>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8"/>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OLM Evaluation Checklist</a:t>
            </a:r>
            <a:endParaRPr sz="1800" b="1" dirty="0">
              <a:latin typeface="Merriweather"/>
              <a:ea typeface="Merriweather"/>
              <a:cs typeface="Merriweather"/>
              <a:sym typeface="Merriweather"/>
            </a:endParaRPr>
          </a:p>
        </p:txBody>
      </p:sp>
      <p:cxnSp>
        <p:nvCxnSpPr>
          <p:cNvPr id="208" name="Google Shape;208;p28">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07" name="Google Shape;207;p28"/>
          <p:cNvSpPr txBox="1">
            <a:spLocks noGrp="1"/>
          </p:cNvSpPr>
          <p:nvPr>
            <p:ph type="body" idx="1"/>
          </p:nvPr>
        </p:nvSpPr>
        <p:spPr>
          <a:xfrm>
            <a:off x="311700" y="1152475"/>
            <a:ext cx="6991800" cy="3416400"/>
          </a:xfrm>
          <a:prstGeom prst="rect">
            <a:avLst/>
          </a:prstGeom>
        </p:spPr>
        <p:txBody>
          <a:bodyPr spcFirstLastPara="1" wrap="square" lIns="91425" tIns="91425" rIns="91425" bIns="91425" anchor="t" anchorCtr="0">
            <a:noAutofit/>
          </a:bodyPr>
          <a:lstStyle/>
          <a:p>
            <a:pPr marL="457200" lvl="0" indent="-336550" algn="l" rtl="0">
              <a:lnSpc>
                <a:spcPct val="130000"/>
              </a:lnSpc>
              <a:spcBef>
                <a:spcPts val="0"/>
              </a:spcBef>
              <a:spcAft>
                <a:spcPts val="0"/>
              </a:spcAft>
              <a:buClr>
                <a:srgbClr val="374151"/>
              </a:buClr>
              <a:buSzPts val="1700"/>
              <a:buFont typeface="Public Sans"/>
              <a:buChar char="●"/>
            </a:pPr>
            <a:r>
              <a:rPr lang="en" sz="1700">
                <a:solidFill>
                  <a:schemeClr val="dk2"/>
                </a:solidFill>
                <a:latin typeface="Public Sans"/>
                <a:ea typeface="Public Sans"/>
                <a:cs typeface="Public Sans"/>
                <a:sym typeface="Public Sans"/>
              </a:rPr>
              <a:t>Is the order being placed against an authorized MAS contract?</a:t>
            </a:r>
            <a:endParaRPr sz="1700">
              <a:solidFill>
                <a:schemeClr val="dk2"/>
              </a:solidFill>
              <a:latin typeface="Public Sans"/>
              <a:ea typeface="Public Sans"/>
              <a:cs typeface="Public Sans"/>
              <a:sym typeface="Public Sans"/>
            </a:endParaRPr>
          </a:p>
          <a:p>
            <a:pPr marL="457200" lvl="0" indent="-336550" algn="l" rtl="0">
              <a:lnSpc>
                <a:spcPct val="130000"/>
              </a:lnSpc>
              <a:spcBef>
                <a:spcPts val="0"/>
              </a:spcBef>
              <a:spcAft>
                <a:spcPts val="0"/>
              </a:spcAft>
              <a:buClr>
                <a:srgbClr val="374151"/>
              </a:buClr>
              <a:buSzPts val="1700"/>
              <a:buFont typeface="Public Sans"/>
              <a:buChar char="●"/>
            </a:pPr>
            <a:r>
              <a:rPr lang="en" sz="1700">
                <a:solidFill>
                  <a:schemeClr val="dk2"/>
                </a:solidFill>
                <a:latin typeface="Public Sans"/>
                <a:ea typeface="Public Sans"/>
                <a:cs typeface="Public Sans"/>
                <a:sym typeface="Public Sans"/>
              </a:rPr>
              <a:t>Has the contractor added the OLM SIN to their MAS contract? </a:t>
            </a:r>
            <a:endParaRPr sz="1700">
              <a:solidFill>
                <a:schemeClr val="dk2"/>
              </a:solidFill>
              <a:latin typeface="Public Sans"/>
              <a:ea typeface="Public Sans"/>
              <a:cs typeface="Public Sans"/>
              <a:sym typeface="Public Sans"/>
            </a:endParaRPr>
          </a:p>
          <a:p>
            <a:pPr marL="457200" lvl="0" indent="-336550" algn="l" rtl="0">
              <a:lnSpc>
                <a:spcPct val="130000"/>
              </a:lnSpc>
              <a:spcBef>
                <a:spcPts val="0"/>
              </a:spcBef>
              <a:spcAft>
                <a:spcPts val="0"/>
              </a:spcAft>
              <a:buClr>
                <a:srgbClr val="374151"/>
              </a:buClr>
              <a:buSzPts val="1700"/>
              <a:buFont typeface="Public Sans"/>
              <a:buChar char="●"/>
            </a:pPr>
            <a:r>
              <a:rPr lang="en" sz="1700">
                <a:solidFill>
                  <a:schemeClr val="dk2"/>
                </a:solidFill>
                <a:latin typeface="Public Sans"/>
                <a:ea typeface="Public Sans"/>
                <a:cs typeface="Public Sans"/>
                <a:sym typeface="Public Sans"/>
              </a:rPr>
              <a:t>Is the order or BPA structured so that OLMs are not the preponderance of the work?</a:t>
            </a:r>
            <a:endParaRPr sz="1700">
              <a:solidFill>
                <a:schemeClr val="dk2"/>
              </a:solidFill>
              <a:latin typeface="Public Sans"/>
              <a:ea typeface="Public Sans"/>
              <a:cs typeface="Public Sans"/>
              <a:sym typeface="Public Sans"/>
            </a:endParaRPr>
          </a:p>
          <a:p>
            <a:pPr marL="457200" lvl="0" indent="-336550" algn="l" rtl="0">
              <a:lnSpc>
                <a:spcPct val="130000"/>
              </a:lnSpc>
              <a:spcBef>
                <a:spcPts val="0"/>
              </a:spcBef>
              <a:spcAft>
                <a:spcPts val="0"/>
              </a:spcAft>
              <a:buClr>
                <a:srgbClr val="374151"/>
              </a:buClr>
              <a:buSzPts val="1700"/>
              <a:buFont typeface="Public Sans"/>
              <a:buChar char="●"/>
            </a:pPr>
            <a:r>
              <a:rPr lang="en" sz="1700">
                <a:solidFill>
                  <a:schemeClr val="dk2"/>
                </a:solidFill>
                <a:latin typeface="Public Sans"/>
                <a:ea typeface="Public Sans"/>
                <a:cs typeface="Public Sans"/>
                <a:sym typeface="Public Sans"/>
              </a:rPr>
              <a:t>If used, are indirect (handling) costs applied correctly?</a:t>
            </a:r>
            <a:endParaRPr sz="1700">
              <a:solidFill>
                <a:schemeClr val="dk2"/>
              </a:solidFill>
              <a:latin typeface="Public Sans"/>
              <a:ea typeface="Public Sans"/>
              <a:cs typeface="Public Sans"/>
              <a:sym typeface="Public Sans"/>
            </a:endParaRPr>
          </a:p>
          <a:p>
            <a:pPr marL="457200" lvl="0" indent="-336550" algn="l" rtl="0">
              <a:lnSpc>
                <a:spcPct val="130000"/>
              </a:lnSpc>
              <a:spcBef>
                <a:spcPts val="0"/>
              </a:spcBef>
              <a:spcAft>
                <a:spcPts val="0"/>
              </a:spcAft>
              <a:buClr>
                <a:srgbClr val="374151"/>
              </a:buClr>
              <a:buSzPts val="1700"/>
              <a:buFont typeface="Public Sans"/>
              <a:buChar char="●"/>
            </a:pPr>
            <a:r>
              <a:rPr lang="en" sz="1700">
                <a:solidFill>
                  <a:schemeClr val="dk2"/>
                </a:solidFill>
                <a:latin typeface="Public Sans"/>
                <a:ea typeface="Public Sans"/>
                <a:cs typeface="Public Sans"/>
                <a:sym typeface="Public Sans"/>
              </a:rPr>
              <a:t>Has the ordering activity made a fair and reasonable price determination for all OLMs using FAR 15.404 (GSA Class Deviation RFO-2025-15) techniques?</a:t>
            </a:r>
            <a:endParaRPr sz="1700">
              <a:solidFill>
                <a:schemeClr val="dk2"/>
              </a:solidFill>
              <a:latin typeface="Public Sans"/>
              <a:ea typeface="Public Sans"/>
              <a:cs typeface="Public Sans"/>
              <a:sym typeface="Public Sans"/>
            </a:endParaRPr>
          </a:p>
          <a:p>
            <a:pPr marL="0" lvl="0" indent="0" algn="l" rtl="0">
              <a:spcBef>
                <a:spcPts val="0"/>
              </a:spcBef>
              <a:spcAft>
                <a:spcPts val="0"/>
              </a:spcAft>
              <a:buNone/>
            </a:pPr>
            <a:endParaRPr>
              <a:latin typeface="Merriweather"/>
              <a:ea typeface="Merriweather"/>
              <a:cs typeface="Merriweather"/>
              <a:sym typeface="Merriweather"/>
            </a:endParaRPr>
          </a:p>
        </p:txBody>
      </p:sp>
      <p:pic>
        <p:nvPicPr>
          <p:cNvPr id="209" name="Google Shape;209;p28" descr="General_Checklist"/>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656275" y="1325022"/>
            <a:ext cx="2487725" cy="2493451"/>
          </a:xfrm>
          <a:prstGeom prst="rect">
            <a:avLst/>
          </a:prstGeom>
          <a:noFill/>
          <a:ln>
            <a:noFill/>
          </a:ln>
        </p:spPr>
      </p:pic>
      <p:sp>
        <p:nvSpPr>
          <p:cNvPr id="206" name="Google Shape;206;p28"/>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29"/>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Poll Question:  When is it appropriate to use OLMs on a task or delivery order? (Select all that apply)</a:t>
            </a:r>
            <a:endParaRPr sz="2320" b="1" dirty="0">
              <a:solidFill>
                <a:srgbClr val="01558E"/>
              </a:solidFill>
              <a:latin typeface="Public Sans"/>
              <a:ea typeface="Public Sans"/>
              <a:cs typeface="Public Sans"/>
              <a:sym typeface="Public Sans"/>
            </a:endParaRPr>
          </a:p>
          <a:p>
            <a:pPr marL="0" lvl="0" indent="0" algn="l" rtl="0">
              <a:spcBef>
                <a:spcPts val="0"/>
              </a:spcBef>
              <a:spcAft>
                <a:spcPts val="0"/>
              </a:spcAft>
              <a:buNone/>
            </a:pPr>
            <a:endParaRPr sz="1800" b="1" dirty="0">
              <a:latin typeface="Merriweather"/>
              <a:ea typeface="Merriweather"/>
              <a:cs typeface="Merriweather"/>
              <a:sym typeface="Merriweather"/>
            </a:endParaRPr>
          </a:p>
        </p:txBody>
      </p:sp>
      <p:cxnSp>
        <p:nvCxnSpPr>
          <p:cNvPr id="216" name="Google Shape;216;p29">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pic>
        <p:nvPicPr>
          <p:cNvPr id="217" name="Google Shape;217;p29" descr="Three question marks"/>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2858325" y="1221375"/>
            <a:ext cx="3172200" cy="3172200"/>
          </a:xfrm>
          <a:prstGeom prst="rect">
            <a:avLst/>
          </a:prstGeom>
          <a:noFill/>
          <a:ln>
            <a:noFill/>
          </a:ln>
        </p:spPr>
      </p:pic>
      <p:sp>
        <p:nvSpPr>
          <p:cNvPr id="215" name="Google Shape;215;p29"/>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0"/>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Poll Question:  Answer </a:t>
            </a:r>
            <a:r>
              <a:rPr lang="en" sz="2320" b="1" dirty="0">
                <a:solidFill>
                  <a:srgbClr val="F5F6F7"/>
                </a:solidFill>
                <a:latin typeface="Public Sans"/>
                <a:ea typeface="Public Sans"/>
                <a:cs typeface="Public Sans"/>
                <a:sym typeface="Public Sans"/>
              </a:rPr>
              <a:t>1</a:t>
            </a:r>
            <a:endParaRPr sz="1800" b="1" dirty="0">
              <a:solidFill>
                <a:srgbClr val="F5F6F7"/>
              </a:solidFill>
              <a:latin typeface="Merriweather"/>
              <a:ea typeface="Merriweather"/>
              <a:cs typeface="Merriweather"/>
              <a:sym typeface="Merriweather"/>
            </a:endParaRPr>
          </a:p>
        </p:txBody>
      </p:sp>
      <p:cxnSp>
        <p:nvCxnSpPr>
          <p:cNvPr id="224" name="Google Shape;224;p30">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25" name="Google Shape;225;p30"/>
          <p:cNvSpPr txBox="1"/>
          <p:nvPr/>
        </p:nvSpPr>
        <p:spPr>
          <a:xfrm>
            <a:off x="792800" y="1307175"/>
            <a:ext cx="5569200" cy="2865000"/>
          </a:xfrm>
          <a:prstGeom prst="rect">
            <a:avLst/>
          </a:prstGeom>
          <a:noFill/>
          <a:ln>
            <a:noFill/>
          </a:ln>
        </p:spPr>
        <p:txBody>
          <a:bodyPr spcFirstLastPara="1" wrap="square" lIns="91425" tIns="91425" rIns="91425" bIns="91425" anchor="t" anchorCtr="0">
            <a:noAutofit/>
          </a:bodyPr>
          <a:lstStyle/>
          <a:p>
            <a:pPr marL="0" lvl="0" indent="0" algn="l" rtl="0">
              <a:spcBef>
                <a:spcPts val="1000"/>
              </a:spcBef>
              <a:spcAft>
                <a:spcPts val="0"/>
              </a:spcAft>
              <a:buNone/>
            </a:pPr>
            <a:r>
              <a:rPr lang="en" sz="1700" b="1">
                <a:solidFill>
                  <a:srgbClr val="595959"/>
                </a:solidFill>
              </a:rPr>
              <a:t>A. When the OLMs are necessary to support the overall solution and are not the primary purpose of the order;</a:t>
            </a:r>
            <a:endParaRPr sz="1700" b="1">
              <a:solidFill>
                <a:srgbClr val="595959"/>
              </a:solidFill>
            </a:endParaRPr>
          </a:p>
          <a:p>
            <a:pPr marL="0" lvl="0" indent="0" algn="l" rtl="0">
              <a:spcBef>
                <a:spcPts val="1000"/>
              </a:spcBef>
              <a:spcAft>
                <a:spcPts val="0"/>
              </a:spcAft>
              <a:buNone/>
            </a:pPr>
            <a:r>
              <a:rPr lang="en" sz="1700" b="1">
                <a:solidFill>
                  <a:srgbClr val="595959"/>
                </a:solidFill>
              </a:rPr>
              <a:t>B. When the contractor proposes open market items that were not known at the time of Schedule award; and</a:t>
            </a:r>
            <a:endParaRPr sz="1700" b="1">
              <a:solidFill>
                <a:srgbClr val="595959"/>
              </a:solidFill>
            </a:endParaRPr>
          </a:p>
          <a:p>
            <a:pPr marL="0" lvl="0" indent="0" algn="l" rtl="0">
              <a:spcBef>
                <a:spcPts val="1000"/>
              </a:spcBef>
              <a:spcAft>
                <a:spcPts val="0"/>
              </a:spcAft>
              <a:buNone/>
            </a:pPr>
            <a:r>
              <a:rPr lang="en" sz="1700" b="1">
                <a:solidFill>
                  <a:srgbClr val="595959"/>
                </a:solidFill>
              </a:rPr>
              <a:t>C. When the ordering activity determines the items can be reasonably competed and priced at the order level.</a:t>
            </a:r>
            <a:endParaRPr sz="1700" b="1">
              <a:solidFill>
                <a:srgbClr val="595959"/>
              </a:solidFill>
            </a:endParaRPr>
          </a:p>
        </p:txBody>
      </p:sp>
      <p:pic>
        <p:nvPicPr>
          <p:cNvPr id="226" name="Google Shape;226;p30">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514400" y="1170125"/>
            <a:ext cx="2477200" cy="2482935"/>
          </a:xfrm>
          <a:prstGeom prst="rect">
            <a:avLst/>
          </a:prstGeom>
          <a:noFill/>
          <a:ln>
            <a:noFill/>
          </a:ln>
        </p:spPr>
      </p:pic>
      <p:sp>
        <p:nvSpPr>
          <p:cNvPr id="223" name="Google Shape;223;p30"/>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2" name="Title 1">
            <a:extLst>
              <a:ext uri="{FF2B5EF4-FFF2-40B4-BE49-F238E27FC236}">
                <a16:creationId xmlns:a16="http://schemas.microsoft.com/office/drawing/2014/main" id="{AAFB159C-CBB6-A2D3-6209-BE7D628BB441}"/>
              </a:ext>
            </a:extLst>
          </p:cNvPr>
          <p:cNvSpPr>
            <a:spLocks noGrp="1"/>
          </p:cNvSpPr>
          <p:nvPr>
            <p:ph type="title" idx="4294967295"/>
          </p:nvPr>
        </p:nvSpPr>
        <p:spPr>
          <a:xfrm>
            <a:off x="628650" y="-993775"/>
            <a:ext cx="7886700" cy="993775"/>
          </a:xfrm>
          <a:prstGeom prst="rect">
            <a:avLst/>
          </a:prstGeom>
        </p:spPr>
        <p:txBody>
          <a:bodyPr anchor="b"/>
          <a:lstStyle/>
          <a:p>
            <a:r>
              <a:rPr lang="en-US" dirty="0"/>
              <a:t>Speakers</a:t>
            </a:r>
          </a:p>
        </p:txBody>
      </p:sp>
      <p:sp>
        <p:nvSpPr>
          <p:cNvPr id="71" name="Google Shape;71;p13"/>
          <p:cNvSpPr txBox="1"/>
          <p:nvPr/>
        </p:nvSpPr>
        <p:spPr>
          <a:xfrm>
            <a:off x="1033925" y="3407575"/>
            <a:ext cx="3193500" cy="877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500">
                <a:solidFill>
                  <a:schemeClr val="dk1"/>
                </a:solidFill>
                <a:latin typeface="Merriweather"/>
                <a:ea typeface="Merriweather"/>
                <a:cs typeface="Merriweather"/>
                <a:sym typeface="Merriweather"/>
              </a:rPr>
              <a:t>Steve Hutchinson</a:t>
            </a:r>
            <a:endParaRPr sz="1500">
              <a:solidFill>
                <a:schemeClr val="dk1"/>
              </a:solidFill>
              <a:latin typeface="Merriweather"/>
              <a:ea typeface="Merriweather"/>
              <a:cs typeface="Merriweather"/>
              <a:sym typeface="Merriweather"/>
            </a:endParaRPr>
          </a:p>
          <a:p>
            <a:pPr marL="0" lvl="0" indent="0" algn="ctr" rtl="0">
              <a:spcBef>
                <a:spcPts val="0"/>
              </a:spcBef>
              <a:spcAft>
                <a:spcPts val="0"/>
              </a:spcAft>
              <a:buNone/>
            </a:pPr>
            <a:r>
              <a:rPr lang="en" sz="1500">
                <a:solidFill>
                  <a:schemeClr val="dk1"/>
                </a:solidFill>
                <a:latin typeface="Merriweather"/>
                <a:ea typeface="Merriweather"/>
                <a:cs typeface="Merriweather"/>
                <a:sym typeface="Merriweather"/>
              </a:rPr>
              <a:t>Chief of MAS Policy</a:t>
            </a:r>
            <a:endParaRPr sz="1500">
              <a:solidFill>
                <a:schemeClr val="dk1"/>
              </a:solidFill>
              <a:latin typeface="Merriweather"/>
              <a:ea typeface="Merriweather"/>
              <a:cs typeface="Merriweather"/>
              <a:sym typeface="Merriweather"/>
            </a:endParaRPr>
          </a:p>
          <a:p>
            <a:pPr marL="0" lvl="0" indent="0" algn="ctr" rtl="0">
              <a:spcBef>
                <a:spcPts val="0"/>
              </a:spcBef>
              <a:spcAft>
                <a:spcPts val="0"/>
              </a:spcAft>
              <a:buNone/>
            </a:pPr>
            <a:r>
              <a:rPr lang="en" sz="1500">
                <a:solidFill>
                  <a:schemeClr val="dk1"/>
                </a:solidFill>
                <a:latin typeface="Merriweather"/>
                <a:ea typeface="Merriweather"/>
                <a:cs typeface="Merriweather"/>
                <a:sym typeface="Merriweather"/>
              </a:rPr>
              <a:t>steven.hutchinson@gsa.gov</a:t>
            </a:r>
            <a:endParaRPr sz="1500">
              <a:latin typeface="Merriweather"/>
              <a:ea typeface="Merriweather"/>
              <a:cs typeface="Merriweather"/>
              <a:sym typeface="Merriweather"/>
            </a:endParaRPr>
          </a:p>
        </p:txBody>
      </p:sp>
      <p:pic>
        <p:nvPicPr>
          <p:cNvPr id="72" name="Google Shape;72;p13" descr="Steve Hutchinson"/>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1856418" y="1406433"/>
            <a:ext cx="1798250" cy="1798275"/>
          </a:xfrm>
          <a:prstGeom prst="rect">
            <a:avLst/>
          </a:prstGeom>
          <a:noFill/>
          <a:ln>
            <a:noFill/>
          </a:ln>
        </p:spPr>
      </p:pic>
      <p:sp>
        <p:nvSpPr>
          <p:cNvPr id="73" name="Google Shape;73;p13"/>
          <p:cNvSpPr txBox="1"/>
          <p:nvPr/>
        </p:nvSpPr>
        <p:spPr>
          <a:xfrm>
            <a:off x="4811400" y="3407575"/>
            <a:ext cx="3193500" cy="877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500">
                <a:solidFill>
                  <a:schemeClr val="dk1"/>
                </a:solidFill>
                <a:latin typeface="Merriweather"/>
                <a:ea typeface="Merriweather"/>
                <a:cs typeface="Merriweather"/>
                <a:sym typeface="Merriweather"/>
              </a:rPr>
              <a:t>A. Michelle White</a:t>
            </a:r>
            <a:endParaRPr sz="1500">
              <a:solidFill>
                <a:schemeClr val="dk1"/>
              </a:solidFill>
              <a:latin typeface="Merriweather"/>
              <a:ea typeface="Merriweather"/>
              <a:cs typeface="Merriweather"/>
              <a:sym typeface="Merriweather"/>
            </a:endParaRPr>
          </a:p>
          <a:p>
            <a:pPr marL="0" lvl="0" indent="0" algn="ctr" rtl="0">
              <a:spcBef>
                <a:spcPts val="0"/>
              </a:spcBef>
              <a:spcAft>
                <a:spcPts val="0"/>
              </a:spcAft>
              <a:buNone/>
            </a:pPr>
            <a:r>
              <a:rPr lang="en" sz="1500">
                <a:solidFill>
                  <a:schemeClr val="dk1"/>
                </a:solidFill>
                <a:latin typeface="Merriweather"/>
                <a:ea typeface="Merriweather"/>
                <a:cs typeface="Merriweather"/>
                <a:sym typeface="Merriweather"/>
              </a:rPr>
              <a:t>Procurment Analyst</a:t>
            </a:r>
            <a:endParaRPr sz="1500">
              <a:solidFill>
                <a:schemeClr val="dk1"/>
              </a:solidFill>
              <a:latin typeface="Merriweather"/>
              <a:ea typeface="Merriweather"/>
              <a:cs typeface="Merriweather"/>
              <a:sym typeface="Merriweather"/>
            </a:endParaRPr>
          </a:p>
          <a:p>
            <a:pPr marL="0" lvl="0" indent="0" algn="ctr" rtl="0">
              <a:spcBef>
                <a:spcPts val="0"/>
              </a:spcBef>
              <a:spcAft>
                <a:spcPts val="0"/>
              </a:spcAft>
              <a:buNone/>
            </a:pPr>
            <a:r>
              <a:rPr lang="en" sz="1500">
                <a:solidFill>
                  <a:schemeClr val="dk1"/>
                </a:solidFill>
                <a:latin typeface="Merriweather"/>
                <a:ea typeface="Merriweather"/>
                <a:cs typeface="Merriweather"/>
                <a:sym typeface="Merriweather"/>
              </a:rPr>
              <a:t>michelle.white@gsa.gov</a:t>
            </a:r>
            <a:endParaRPr sz="1500">
              <a:latin typeface="Merriweather"/>
              <a:ea typeface="Merriweather"/>
              <a:cs typeface="Merriweather"/>
              <a:sym typeface="Merriweather"/>
            </a:endParaRPr>
          </a:p>
        </p:txBody>
      </p:sp>
      <p:pic>
        <p:nvPicPr>
          <p:cNvPr id="74" name="Google Shape;74;p13" descr="A. Michelle White"/>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5516300" y="1418575"/>
            <a:ext cx="1798250" cy="1744875"/>
          </a:xfrm>
          <a:prstGeom prst="rect">
            <a:avLst/>
          </a:prstGeom>
          <a:noFill/>
          <a:ln>
            <a:noFill/>
          </a:ln>
        </p:spPr>
      </p:pic>
      <p:sp>
        <p:nvSpPr>
          <p:cNvPr id="70" name="Google Shape;70;p13"/>
          <p:cNvSpPr txBox="1">
            <a:spLocks noGrp="1"/>
          </p:cNvSpPr>
          <p:nvPr>
            <p:ph type="sldNum" idx="12"/>
          </p:nvPr>
        </p:nvSpPr>
        <p:spPr>
          <a:xfrm>
            <a:off x="8472458" y="473941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1"/>
          <p:cNvSpPr txBox="1">
            <a:spLocks noGrp="1"/>
          </p:cNvSpPr>
          <p:nvPr>
            <p:ph type="title"/>
          </p:nvPr>
        </p:nvSpPr>
        <p:spPr>
          <a:xfrm>
            <a:off x="311700" y="1781150"/>
            <a:ext cx="8520600" cy="841800"/>
          </a:xfrm>
          <a:prstGeom prst="rect">
            <a:avLst/>
          </a:prstGeom>
        </p:spPr>
        <p:txBody>
          <a:bodyPr spcFirstLastPara="1" wrap="square" lIns="91425" tIns="91425" rIns="91425" bIns="91425" anchor="ctr" anchorCtr="0">
            <a:noAutofit/>
          </a:bodyPr>
          <a:lstStyle/>
          <a:p>
            <a:pPr marL="6425" marR="2570" lvl="0" indent="0" algn="ctr" rtl="0">
              <a:lnSpc>
                <a:spcPct val="109882"/>
              </a:lnSpc>
              <a:spcBef>
                <a:spcPts val="0"/>
              </a:spcBef>
              <a:spcAft>
                <a:spcPts val="0"/>
              </a:spcAft>
              <a:buClr>
                <a:schemeClr val="dk1"/>
              </a:buClr>
              <a:buFont typeface="Arial"/>
              <a:buNone/>
            </a:pPr>
            <a:r>
              <a:rPr lang="en" sz="4098" dirty="0">
                <a:solidFill>
                  <a:schemeClr val="dk1"/>
                </a:solidFill>
                <a:latin typeface="Merriweather"/>
                <a:ea typeface="Merriweather"/>
                <a:cs typeface="Merriweather"/>
                <a:sym typeface="Merriweather"/>
              </a:rPr>
              <a:t>Contractor Use of Government Sources</a:t>
            </a:r>
            <a:endParaRPr dirty="0">
              <a:latin typeface="Merriweather"/>
              <a:ea typeface="Merriweather"/>
              <a:cs typeface="Merriweather"/>
              <a:sym typeface="Merriweather"/>
            </a:endParaRPr>
          </a:p>
        </p:txBody>
      </p:sp>
      <p:sp>
        <p:nvSpPr>
          <p:cNvPr id="232" name="Google Shape;232;p31"/>
          <p:cNvSpPr txBox="1">
            <a:spLocks noGrp="1"/>
          </p:cNvSpPr>
          <p:nvPr>
            <p:ph type="sldNum" idx="12"/>
          </p:nvPr>
        </p:nvSpPr>
        <p:spPr>
          <a:xfrm>
            <a:off x="8472458" y="477751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20</a:t>
            </a:fld>
            <a:endParaRPr/>
          </a:p>
        </p:txBody>
      </p:sp>
      <p:cxnSp>
        <p:nvCxnSpPr>
          <p:cNvPr id="233" name="Google Shape;233;p31">
            <a:extLst>
              <a:ext uri="{C183D7F6-B498-43B3-948B-1728B52AA6E4}">
                <adec:decorative xmlns:adec="http://schemas.microsoft.com/office/drawing/2017/decorative" val="1"/>
              </a:ext>
            </a:extLst>
          </p:cNvPr>
          <p:cNvCxnSpPr/>
          <p:nvPr/>
        </p:nvCxnSpPr>
        <p:spPr>
          <a:xfrm>
            <a:off x="2154375" y="3380075"/>
            <a:ext cx="4776900" cy="0"/>
          </a:xfrm>
          <a:prstGeom prst="straightConnector1">
            <a:avLst/>
          </a:prstGeom>
          <a:noFill/>
          <a:ln w="9525" cap="flat" cmpd="sng">
            <a:solidFill>
              <a:schemeClr val="dk2"/>
            </a:solidFill>
            <a:prstDash val="solid"/>
            <a:round/>
            <a:headEnd type="none" w="med" len="med"/>
            <a:tailEnd type="none" w="med" len="med"/>
          </a:ln>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32"/>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Contractor Use of MAS Contracts</a:t>
            </a:r>
            <a:endParaRPr sz="1800" b="1" dirty="0">
              <a:latin typeface="Merriweather"/>
              <a:ea typeface="Merriweather"/>
              <a:cs typeface="Merriweather"/>
              <a:sym typeface="Merriweather"/>
            </a:endParaRPr>
          </a:p>
        </p:txBody>
      </p:sp>
      <p:cxnSp>
        <p:nvCxnSpPr>
          <p:cNvPr id="241" name="Google Shape;241;p32">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40" name="Google Shape;240;p32"/>
          <p:cNvSpPr txBox="1">
            <a:spLocks noGrp="1"/>
          </p:cNvSpPr>
          <p:nvPr>
            <p:ph type="body" idx="1"/>
          </p:nvPr>
        </p:nvSpPr>
        <p:spPr>
          <a:xfrm>
            <a:off x="311700" y="1152475"/>
            <a:ext cx="6380700" cy="3416400"/>
          </a:xfrm>
          <a:prstGeom prst="rect">
            <a:avLst/>
          </a:prstGeom>
        </p:spPr>
        <p:txBody>
          <a:bodyPr spcFirstLastPara="1" wrap="square" lIns="91425" tIns="91425" rIns="91425" bIns="91425" anchor="t" anchorCtr="0">
            <a:noAutofit/>
          </a:bodyPr>
          <a:lstStyle/>
          <a:p>
            <a:pPr marL="457200" lvl="0" indent="-333693" algn="l" rtl="0">
              <a:lnSpc>
                <a:spcPct val="130000"/>
              </a:lnSpc>
              <a:spcBef>
                <a:spcPts val="0"/>
              </a:spcBef>
              <a:spcAft>
                <a:spcPts val="0"/>
              </a:spcAft>
              <a:buClr>
                <a:srgbClr val="374151"/>
              </a:buClr>
              <a:buSzPts val="1655"/>
              <a:buFont typeface="Public Sans"/>
              <a:buChar char="●"/>
            </a:pPr>
            <a:r>
              <a:rPr lang="en" sz="1655">
                <a:solidFill>
                  <a:schemeClr val="dk2"/>
                </a:solidFill>
                <a:latin typeface="Public Sans"/>
                <a:ea typeface="Public Sans"/>
                <a:cs typeface="Public Sans"/>
                <a:sym typeface="Public Sans"/>
              </a:rPr>
              <a:t>MAS contractors may purchase from other MAS contracts</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rgbClr val="374151"/>
              </a:buClr>
              <a:buSzPts val="1655"/>
              <a:buFont typeface="Public Sans"/>
              <a:buChar char="●"/>
            </a:pPr>
            <a:r>
              <a:rPr lang="en" sz="1655">
                <a:solidFill>
                  <a:schemeClr val="dk2"/>
                </a:solidFill>
                <a:latin typeface="Public Sans"/>
                <a:ea typeface="Public Sans"/>
                <a:cs typeface="Public Sans"/>
                <a:sym typeface="Public Sans"/>
              </a:rPr>
              <a:t>Ensures transparency &amp; compliance with FAR/GSAR</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rgbClr val="374151"/>
              </a:buClr>
              <a:buSzPts val="1655"/>
              <a:buFont typeface="Public Sans"/>
              <a:buChar char="●"/>
            </a:pPr>
            <a:r>
              <a:rPr lang="en" sz="1655">
                <a:solidFill>
                  <a:schemeClr val="dk2"/>
                </a:solidFill>
                <a:latin typeface="Public Sans"/>
                <a:ea typeface="Public Sans"/>
                <a:cs typeface="Public Sans"/>
                <a:sym typeface="Public Sans"/>
              </a:rPr>
              <a:t>Verifies compliance with FAR clauses, including TAA</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rgbClr val="374151"/>
              </a:buClr>
              <a:buSzPts val="1655"/>
              <a:buFont typeface="Public Sans"/>
              <a:buChar char="●"/>
            </a:pPr>
            <a:r>
              <a:rPr lang="en" sz="1655">
                <a:solidFill>
                  <a:schemeClr val="dk2"/>
                </a:solidFill>
                <a:latin typeface="Public Sans"/>
                <a:ea typeface="Public Sans"/>
                <a:cs typeface="Public Sans"/>
                <a:sym typeface="Public Sans"/>
              </a:rPr>
              <a:t>Reduces supply chain risk (by using pre-vetted sources)</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rgbClr val="374151"/>
              </a:buClr>
              <a:buSzPts val="1655"/>
              <a:buFont typeface="Public Sans"/>
              <a:buChar char="●"/>
            </a:pPr>
            <a:r>
              <a:rPr lang="en" sz="1655">
                <a:solidFill>
                  <a:schemeClr val="dk2"/>
                </a:solidFill>
                <a:latin typeface="Public Sans"/>
                <a:ea typeface="Public Sans"/>
                <a:cs typeface="Public Sans"/>
                <a:sym typeface="Public Sans"/>
              </a:rPr>
              <a:t>MAS contracts already include clause:</a:t>
            </a:r>
            <a:endParaRPr sz="1655">
              <a:solidFill>
                <a:schemeClr val="dk2"/>
              </a:solidFill>
              <a:latin typeface="Public Sans"/>
              <a:ea typeface="Public Sans"/>
              <a:cs typeface="Public Sans"/>
              <a:sym typeface="Public Sans"/>
            </a:endParaRPr>
          </a:p>
          <a:p>
            <a:pPr marL="914400" lvl="1" indent="-333693" algn="l" rtl="0">
              <a:lnSpc>
                <a:spcPct val="130000"/>
              </a:lnSpc>
              <a:spcBef>
                <a:spcPts val="0"/>
              </a:spcBef>
              <a:spcAft>
                <a:spcPts val="0"/>
              </a:spcAft>
              <a:buClr>
                <a:srgbClr val="374151"/>
              </a:buClr>
              <a:buSzPts val="1655"/>
              <a:buFont typeface="Public Sans"/>
              <a:buChar char="○"/>
            </a:pPr>
            <a:r>
              <a:rPr lang="en" sz="1655">
                <a:solidFill>
                  <a:schemeClr val="dk2"/>
                </a:solidFill>
                <a:latin typeface="Public Sans"/>
                <a:ea typeface="Public Sans"/>
                <a:cs typeface="Public Sans"/>
                <a:sym typeface="Public Sans"/>
              </a:rPr>
              <a:t>FAR 52.208-90, Government Supply Sources (Nov 2025) (Deviation) </a:t>
            </a:r>
            <a:endParaRPr sz="1655">
              <a:solidFill>
                <a:schemeClr val="dk2"/>
              </a:solidFill>
              <a:latin typeface="Public Sans"/>
              <a:ea typeface="Public Sans"/>
              <a:cs typeface="Public Sans"/>
              <a:sym typeface="Public Sans"/>
            </a:endParaRPr>
          </a:p>
          <a:p>
            <a:pPr marL="0" lvl="0" indent="0" algn="l" rtl="0">
              <a:spcBef>
                <a:spcPts val="0"/>
              </a:spcBef>
              <a:spcAft>
                <a:spcPts val="0"/>
              </a:spcAft>
              <a:buNone/>
            </a:pPr>
            <a:endParaRPr>
              <a:latin typeface="Merriweather"/>
              <a:ea typeface="Merriweather"/>
              <a:cs typeface="Merriweather"/>
              <a:sym typeface="Merriweather"/>
            </a:endParaRPr>
          </a:p>
        </p:txBody>
      </p:sp>
      <p:pic>
        <p:nvPicPr>
          <p:cNvPr id="242" name="Google Shape;242;p32">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409050" y="1292075"/>
            <a:ext cx="2738325" cy="2738325"/>
          </a:xfrm>
          <a:prstGeom prst="rect">
            <a:avLst/>
          </a:prstGeom>
          <a:noFill/>
          <a:ln>
            <a:noFill/>
          </a:ln>
        </p:spPr>
      </p:pic>
      <p:sp>
        <p:nvSpPr>
          <p:cNvPr id="239" name="Google Shape;239;p32"/>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3"/>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220" b="1" dirty="0">
                <a:solidFill>
                  <a:srgbClr val="01558E"/>
                </a:solidFill>
                <a:latin typeface="Public Sans"/>
                <a:ea typeface="Public Sans"/>
                <a:cs typeface="Public Sans"/>
                <a:sym typeface="Public Sans"/>
              </a:rPr>
              <a:t>Contractor Use of MAS Contracts:  Contractor Requirements</a:t>
            </a:r>
            <a:endParaRPr sz="1800" b="1" dirty="0">
              <a:latin typeface="Merriweather"/>
              <a:ea typeface="Merriweather"/>
              <a:cs typeface="Merriweather"/>
              <a:sym typeface="Merriweather"/>
            </a:endParaRPr>
          </a:p>
        </p:txBody>
      </p:sp>
      <p:cxnSp>
        <p:nvCxnSpPr>
          <p:cNvPr id="250" name="Google Shape;250;p33">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49" name="Google Shape;249;p33"/>
          <p:cNvSpPr txBox="1">
            <a:spLocks noGrp="1"/>
          </p:cNvSpPr>
          <p:nvPr>
            <p:ph type="body" idx="1"/>
          </p:nvPr>
        </p:nvSpPr>
        <p:spPr>
          <a:xfrm>
            <a:off x="311700" y="1152475"/>
            <a:ext cx="6715200" cy="3416400"/>
          </a:xfrm>
          <a:prstGeom prst="rect">
            <a:avLst/>
          </a:prstGeom>
        </p:spPr>
        <p:txBody>
          <a:bodyPr spcFirstLastPara="1" wrap="square" lIns="91425" tIns="91425" rIns="91425" bIns="91425" anchor="t" anchorCtr="0">
            <a:noAutofit/>
          </a:bodyPr>
          <a:lstStyle/>
          <a:p>
            <a:pPr marL="457200" lvl="0" indent="-327343" algn="l" rtl="0">
              <a:lnSpc>
                <a:spcPct val="130000"/>
              </a:lnSpc>
              <a:spcBef>
                <a:spcPts val="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Follow GSAR 538.7103 Ordering Procedures (GSA CD RFO-2025-FSS-GSAR 538)</a:t>
            </a:r>
            <a:endParaRPr sz="1555">
              <a:solidFill>
                <a:schemeClr val="dk2"/>
              </a:solidFill>
              <a:latin typeface="Public Sans"/>
              <a:ea typeface="Public Sans"/>
              <a:cs typeface="Public Sans"/>
              <a:sym typeface="Public Sans"/>
            </a:endParaRPr>
          </a:p>
          <a:p>
            <a:pPr marL="457200" lvl="0" indent="-327343" algn="l" rtl="0">
              <a:lnSpc>
                <a:spcPct val="130000"/>
              </a:lnSpc>
              <a:spcBef>
                <a:spcPts val="100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Maintain complete ordering files to support audit and compliance reviews</a:t>
            </a:r>
            <a:endParaRPr sz="1555">
              <a:solidFill>
                <a:schemeClr val="dk2"/>
              </a:solidFill>
              <a:latin typeface="Public Sans"/>
              <a:ea typeface="Public Sans"/>
              <a:cs typeface="Public Sans"/>
              <a:sym typeface="Public Sans"/>
            </a:endParaRPr>
          </a:p>
          <a:p>
            <a:pPr marL="457200" lvl="0" indent="-327343" algn="l" rtl="0">
              <a:lnSpc>
                <a:spcPct val="130000"/>
              </a:lnSpc>
              <a:spcBef>
                <a:spcPts val="100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Contractor’s files must include:</a:t>
            </a:r>
            <a:endParaRPr sz="1555">
              <a:solidFill>
                <a:schemeClr val="dk2"/>
              </a:solidFill>
              <a:latin typeface="Public Sans"/>
              <a:ea typeface="Public Sans"/>
              <a:cs typeface="Public Sans"/>
              <a:sym typeface="Public Sans"/>
            </a:endParaRPr>
          </a:p>
          <a:p>
            <a:pPr marL="914400" lvl="1" indent="-327343" algn="l" rtl="0">
              <a:lnSpc>
                <a:spcPct val="130000"/>
              </a:lnSpc>
              <a:spcBef>
                <a:spcPts val="100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Competition documentation or limited source justification</a:t>
            </a:r>
            <a:endParaRPr sz="1555">
              <a:solidFill>
                <a:schemeClr val="dk2"/>
              </a:solidFill>
              <a:latin typeface="Public Sans"/>
              <a:ea typeface="Public Sans"/>
              <a:cs typeface="Public Sans"/>
              <a:sym typeface="Public Sans"/>
            </a:endParaRPr>
          </a:p>
          <a:p>
            <a:pPr marL="914400" lvl="1" indent="-327343" algn="l" rtl="0">
              <a:lnSpc>
                <a:spcPct val="130000"/>
              </a:lnSpc>
              <a:spcBef>
                <a:spcPts val="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Any applicable price reasonableness determinations</a:t>
            </a:r>
            <a:endParaRPr sz="1555">
              <a:solidFill>
                <a:schemeClr val="dk2"/>
              </a:solidFill>
              <a:latin typeface="Public Sans"/>
              <a:ea typeface="Public Sans"/>
              <a:cs typeface="Public Sans"/>
              <a:sym typeface="Public Sans"/>
            </a:endParaRPr>
          </a:p>
          <a:p>
            <a:pPr marL="914400" lvl="1" indent="-327343" algn="l" rtl="0">
              <a:lnSpc>
                <a:spcPct val="130000"/>
              </a:lnSpc>
              <a:spcBef>
                <a:spcPts val="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All quotes &amp; award documents</a:t>
            </a:r>
            <a:endParaRPr sz="1555">
              <a:solidFill>
                <a:schemeClr val="dk2"/>
              </a:solidFill>
              <a:latin typeface="Public Sans"/>
              <a:ea typeface="Public Sans"/>
              <a:cs typeface="Public Sans"/>
              <a:sym typeface="Public Sans"/>
            </a:endParaRPr>
          </a:p>
          <a:p>
            <a:pPr marL="914400" lvl="1" indent="-327343" algn="l" rtl="0">
              <a:lnSpc>
                <a:spcPct val="130000"/>
              </a:lnSpc>
              <a:spcBef>
                <a:spcPts val="0"/>
              </a:spcBef>
              <a:spcAft>
                <a:spcPts val="0"/>
              </a:spcAft>
              <a:buClr>
                <a:srgbClr val="374151"/>
              </a:buClr>
              <a:buSzPts val="1555"/>
              <a:buFont typeface="Public Sans"/>
              <a:buChar char="○"/>
            </a:pPr>
            <a:r>
              <a:rPr lang="en" sz="1555">
                <a:solidFill>
                  <a:schemeClr val="dk2"/>
                </a:solidFill>
                <a:latin typeface="Public Sans"/>
                <a:ea typeface="Public Sans"/>
                <a:cs typeface="Public Sans"/>
                <a:sym typeface="Public Sans"/>
              </a:rPr>
              <a:t>No double reporting sale or charging and remitting IFF — ever.</a:t>
            </a:r>
            <a:endParaRPr sz="1555">
              <a:solidFill>
                <a:schemeClr val="dk2"/>
              </a:solidFill>
              <a:latin typeface="Public Sans"/>
              <a:ea typeface="Public Sans"/>
              <a:cs typeface="Public Sans"/>
              <a:sym typeface="Public Sans"/>
            </a:endParaRPr>
          </a:p>
          <a:p>
            <a:pPr marL="0" lvl="0" indent="0" algn="l" rtl="0">
              <a:spcBef>
                <a:spcPts val="0"/>
              </a:spcBef>
              <a:spcAft>
                <a:spcPts val="0"/>
              </a:spcAft>
              <a:buNone/>
            </a:pPr>
            <a:endParaRPr>
              <a:latin typeface="Merriweather"/>
              <a:ea typeface="Merriweather"/>
              <a:cs typeface="Merriweather"/>
              <a:sym typeface="Merriweather"/>
            </a:endParaRPr>
          </a:p>
        </p:txBody>
      </p:sp>
      <p:pic>
        <p:nvPicPr>
          <p:cNvPr id="251" name="Google Shape;251;p33">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596800" y="1466675"/>
            <a:ext cx="2547201" cy="2553100"/>
          </a:xfrm>
          <a:prstGeom prst="rect">
            <a:avLst/>
          </a:prstGeom>
          <a:noFill/>
          <a:ln>
            <a:noFill/>
          </a:ln>
        </p:spPr>
      </p:pic>
      <p:sp>
        <p:nvSpPr>
          <p:cNvPr id="248" name="Google Shape;248;p33"/>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34"/>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220" b="1" dirty="0">
                <a:solidFill>
                  <a:srgbClr val="01558E"/>
                </a:solidFill>
                <a:latin typeface="Public Sans"/>
                <a:ea typeface="Public Sans"/>
                <a:cs typeface="Public Sans"/>
                <a:sym typeface="Public Sans"/>
              </a:rPr>
              <a:t>Scenario</a:t>
            </a:r>
            <a:endParaRPr sz="1800" b="1" dirty="0">
              <a:latin typeface="Merriweather"/>
              <a:ea typeface="Merriweather"/>
              <a:cs typeface="Merriweather"/>
              <a:sym typeface="Merriweather"/>
            </a:endParaRPr>
          </a:p>
        </p:txBody>
      </p:sp>
      <p:cxnSp>
        <p:nvCxnSpPr>
          <p:cNvPr id="259" name="Google Shape;259;p34">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58" name="Google Shape;258;p34"/>
          <p:cNvSpPr txBox="1">
            <a:spLocks noGrp="1"/>
          </p:cNvSpPr>
          <p:nvPr>
            <p:ph type="body" idx="1"/>
          </p:nvPr>
        </p:nvSpPr>
        <p:spPr>
          <a:xfrm>
            <a:off x="311700" y="1152475"/>
            <a:ext cx="6307800" cy="3416400"/>
          </a:xfrm>
          <a:prstGeom prst="rect">
            <a:avLst/>
          </a:prstGeom>
        </p:spPr>
        <p:txBody>
          <a:bodyPr spcFirstLastPara="1" wrap="square" lIns="91425" tIns="91425" rIns="91425" bIns="91425" anchor="t" anchorCtr="0">
            <a:noAutofit/>
          </a:bodyPr>
          <a:lstStyle/>
          <a:p>
            <a:pPr marL="457200" lvl="0" indent="-333693" algn="l" rtl="0">
              <a:lnSpc>
                <a:spcPct val="130000"/>
              </a:lnSpc>
              <a:spcBef>
                <a:spcPts val="0"/>
              </a:spcBef>
              <a:spcAft>
                <a:spcPts val="0"/>
              </a:spcAft>
              <a:buClr>
                <a:schemeClr val="dk2"/>
              </a:buClr>
              <a:buSzPts val="1655"/>
              <a:buFont typeface="Public Sans"/>
              <a:buChar char="●"/>
            </a:pPr>
            <a:r>
              <a:rPr lang="en" sz="1655">
                <a:solidFill>
                  <a:schemeClr val="dk2"/>
                </a:solidFill>
                <a:latin typeface="Public Sans"/>
                <a:ea typeface="Public Sans"/>
                <a:cs typeface="Public Sans"/>
                <a:sym typeface="Public Sans"/>
              </a:rPr>
              <a:t>Agency awards a MAS task order for IT modernization services</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chemeClr val="dk2"/>
              </a:buClr>
              <a:buSzPts val="1655"/>
              <a:buFont typeface="Public Sans"/>
              <a:buChar char="●"/>
            </a:pPr>
            <a:r>
              <a:rPr lang="en" sz="1655">
                <a:solidFill>
                  <a:schemeClr val="dk2"/>
                </a:solidFill>
                <a:latin typeface="Public Sans"/>
                <a:ea typeface="Public Sans"/>
                <a:cs typeface="Public Sans"/>
                <a:sym typeface="Public Sans"/>
              </a:rPr>
              <a:t>Contractor needs network monitoring software and computers</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chemeClr val="dk2"/>
              </a:buClr>
              <a:buSzPts val="1655"/>
              <a:buFont typeface="Public Sans"/>
              <a:buChar char="●"/>
            </a:pPr>
            <a:r>
              <a:rPr lang="en" sz="1655">
                <a:solidFill>
                  <a:schemeClr val="dk2"/>
                </a:solidFill>
                <a:latin typeface="Public Sans"/>
                <a:ea typeface="Public Sans"/>
                <a:cs typeface="Public Sans"/>
                <a:sym typeface="Public Sans"/>
              </a:rPr>
              <a:t>Contractor determines the items are ancillary and qualify as OLMs</a:t>
            </a:r>
            <a:endParaRPr sz="16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0"/>
              </a:spcAft>
              <a:buClr>
                <a:schemeClr val="dk2"/>
              </a:buClr>
              <a:buSzPts val="1655"/>
              <a:buFont typeface="Public Sans"/>
              <a:buChar char="●"/>
            </a:pPr>
            <a:r>
              <a:rPr lang="en" sz="1655">
                <a:solidFill>
                  <a:schemeClr val="dk2"/>
                </a:solidFill>
                <a:latin typeface="Public Sans"/>
                <a:ea typeface="Public Sans"/>
                <a:cs typeface="Public Sans"/>
                <a:sym typeface="Public Sans"/>
              </a:rPr>
              <a:t>Contractor purchases the items through another MAS contract instead of the open market</a:t>
            </a:r>
            <a:endParaRPr sz="1655">
              <a:solidFill>
                <a:schemeClr val="dk2"/>
              </a:solidFill>
              <a:latin typeface="Public Sans"/>
              <a:ea typeface="Public Sans"/>
              <a:cs typeface="Public Sans"/>
              <a:sym typeface="Public Sans"/>
            </a:endParaRPr>
          </a:p>
          <a:p>
            <a:pPr marL="0" lvl="0" indent="0" algn="l" rtl="0">
              <a:spcBef>
                <a:spcPts val="1000"/>
              </a:spcBef>
              <a:spcAft>
                <a:spcPts val="0"/>
              </a:spcAft>
              <a:buNone/>
            </a:pPr>
            <a:endParaRPr>
              <a:latin typeface="Merriweather"/>
              <a:ea typeface="Merriweather"/>
              <a:cs typeface="Merriweather"/>
              <a:sym typeface="Merriweather"/>
            </a:endParaRPr>
          </a:p>
        </p:txBody>
      </p:sp>
      <p:pic>
        <p:nvPicPr>
          <p:cNvPr id="260" name="Google Shape;260;p34" descr="the individuals sitting at a table reviewing documentation."/>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537125" y="1365963"/>
            <a:ext cx="2295174" cy="2295174"/>
          </a:xfrm>
          <a:prstGeom prst="rect">
            <a:avLst/>
          </a:prstGeom>
          <a:noFill/>
          <a:ln>
            <a:noFill/>
          </a:ln>
        </p:spPr>
      </p:pic>
      <p:sp>
        <p:nvSpPr>
          <p:cNvPr id="257" name="Google Shape;257;p34"/>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5"/>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Tips for Utilizing OLMs and Contractor Use of MAS Sources</a:t>
            </a:r>
            <a:endParaRPr sz="2320" b="1" dirty="0">
              <a:solidFill>
                <a:srgbClr val="01558E"/>
              </a:solidFill>
              <a:latin typeface="Public Sans"/>
              <a:ea typeface="Public Sans"/>
              <a:cs typeface="Public Sans"/>
              <a:sym typeface="Public Sans"/>
            </a:endParaRPr>
          </a:p>
          <a:p>
            <a:pPr marL="0" lvl="0" indent="0" algn="l" rtl="0">
              <a:spcBef>
                <a:spcPts val="0"/>
              </a:spcBef>
              <a:spcAft>
                <a:spcPts val="0"/>
              </a:spcAft>
              <a:buNone/>
            </a:pPr>
            <a:endParaRPr sz="1800" b="1" dirty="0">
              <a:latin typeface="Merriweather"/>
              <a:ea typeface="Merriweather"/>
              <a:cs typeface="Merriweather"/>
              <a:sym typeface="Merriweather"/>
            </a:endParaRPr>
          </a:p>
        </p:txBody>
      </p:sp>
      <p:cxnSp>
        <p:nvCxnSpPr>
          <p:cNvPr id="268" name="Google Shape;268;p35">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67" name="Google Shape;267;p35"/>
          <p:cNvSpPr txBox="1">
            <a:spLocks noGrp="1"/>
          </p:cNvSpPr>
          <p:nvPr>
            <p:ph type="body" idx="1"/>
          </p:nvPr>
        </p:nvSpPr>
        <p:spPr>
          <a:xfrm>
            <a:off x="311700" y="1152475"/>
            <a:ext cx="6387900" cy="3416400"/>
          </a:xfrm>
          <a:prstGeom prst="rect">
            <a:avLst/>
          </a:prstGeom>
        </p:spPr>
        <p:txBody>
          <a:bodyPr spcFirstLastPara="1" wrap="square" lIns="91425" tIns="91425" rIns="91425" bIns="91425" anchor="t" anchorCtr="0">
            <a:noAutofit/>
          </a:bodyPr>
          <a:lstStyle/>
          <a:p>
            <a:pPr marL="457200" lvl="0" indent="-340043" algn="l" rtl="0">
              <a:lnSpc>
                <a:spcPct val="130000"/>
              </a:lnSpc>
              <a:spcBef>
                <a:spcPts val="0"/>
              </a:spcBef>
              <a:spcAft>
                <a:spcPts val="0"/>
              </a:spcAft>
              <a:buClr>
                <a:srgbClr val="374151"/>
              </a:buClr>
              <a:buSzPts val="1755"/>
              <a:buFont typeface="Public Sans"/>
              <a:buChar char="●"/>
            </a:pPr>
            <a:r>
              <a:rPr lang="en" sz="1755">
                <a:solidFill>
                  <a:schemeClr val="dk2"/>
                </a:solidFill>
                <a:latin typeface="Public Sans"/>
                <a:ea typeface="Public Sans"/>
                <a:cs typeface="Public Sans"/>
                <a:sym typeface="Public Sans"/>
              </a:rPr>
              <a:t>Ordering activities may restrict the use of OLMs in RFQs, but any exclusion must be clearly stated.</a:t>
            </a:r>
            <a:endParaRPr sz="1755">
              <a:solidFill>
                <a:schemeClr val="dk2"/>
              </a:solidFill>
              <a:latin typeface="Public Sans"/>
              <a:ea typeface="Public Sans"/>
              <a:cs typeface="Public Sans"/>
              <a:sym typeface="Public Sans"/>
            </a:endParaRPr>
          </a:p>
          <a:p>
            <a:pPr marL="457200" lvl="0" indent="-340043" algn="l" rtl="0">
              <a:lnSpc>
                <a:spcPct val="130000"/>
              </a:lnSpc>
              <a:spcBef>
                <a:spcPts val="1000"/>
              </a:spcBef>
              <a:spcAft>
                <a:spcPts val="0"/>
              </a:spcAft>
              <a:buClr>
                <a:srgbClr val="374151"/>
              </a:buClr>
              <a:buSzPts val="1755"/>
              <a:buFont typeface="Public Sans"/>
              <a:buChar char="●"/>
            </a:pPr>
            <a:r>
              <a:rPr lang="en" sz="1755">
                <a:solidFill>
                  <a:schemeClr val="dk2"/>
                </a:solidFill>
                <a:latin typeface="Public Sans"/>
                <a:ea typeface="Public Sans"/>
                <a:cs typeface="Public Sans"/>
                <a:sym typeface="Public Sans"/>
              </a:rPr>
              <a:t>Requesting pricing details with quotes is recommended to support price analysis.</a:t>
            </a:r>
            <a:endParaRPr sz="1755">
              <a:solidFill>
                <a:schemeClr val="dk2"/>
              </a:solidFill>
              <a:latin typeface="Public Sans"/>
              <a:ea typeface="Public Sans"/>
              <a:cs typeface="Public Sans"/>
              <a:sym typeface="Public Sans"/>
            </a:endParaRPr>
          </a:p>
          <a:p>
            <a:pPr marL="457200" lvl="0" indent="-340043" algn="l" rtl="0">
              <a:lnSpc>
                <a:spcPct val="130000"/>
              </a:lnSpc>
              <a:spcBef>
                <a:spcPts val="1000"/>
              </a:spcBef>
              <a:spcAft>
                <a:spcPts val="1000"/>
              </a:spcAft>
              <a:buClr>
                <a:srgbClr val="374151"/>
              </a:buClr>
              <a:buSzPts val="1755"/>
              <a:buFont typeface="Public Sans"/>
              <a:buChar char="●"/>
            </a:pPr>
            <a:r>
              <a:rPr lang="en" sz="1755">
                <a:solidFill>
                  <a:schemeClr val="dk2"/>
                </a:solidFill>
                <a:latin typeface="Public Sans"/>
                <a:ea typeface="Public Sans"/>
                <a:cs typeface="Public Sans"/>
                <a:sym typeface="Public Sans"/>
              </a:rPr>
              <a:t>MAS contracts incorporated FAR 52.208-90, Government Supply Sources (Nov 2025) (Deviation), to allow contractor use of MAS and promote maximum competition at the order level.</a:t>
            </a:r>
            <a:endParaRPr>
              <a:latin typeface="Merriweather"/>
              <a:ea typeface="Merriweather"/>
              <a:cs typeface="Merriweather"/>
              <a:sym typeface="Merriweather"/>
            </a:endParaRPr>
          </a:p>
        </p:txBody>
      </p:sp>
      <p:pic>
        <p:nvPicPr>
          <p:cNvPr id="269" name="Google Shape;269;p35">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619550" y="1392500"/>
            <a:ext cx="2524450" cy="2530300"/>
          </a:xfrm>
          <a:prstGeom prst="rect">
            <a:avLst/>
          </a:prstGeom>
          <a:noFill/>
          <a:ln>
            <a:noFill/>
          </a:ln>
        </p:spPr>
      </p:pic>
      <p:sp>
        <p:nvSpPr>
          <p:cNvPr id="266" name="Google Shape;266;p35"/>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6"/>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Poll Question:  Can we use the new MAS procedures right away?</a:t>
            </a:r>
            <a:endParaRPr sz="2320" b="1" dirty="0">
              <a:solidFill>
                <a:srgbClr val="01558E"/>
              </a:solidFill>
              <a:latin typeface="Public Sans"/>
              <a:ea typeface="Public Sans"/>
              <a:cs typeface="Public Sans"/>
              <a:sym typeface="Public Sans"/>
            </a:endParaRPr>
          </a:p>
          <a:p>
            <a:pPr marL="0" lvl="0" indent="0" algn="l" rtl="0">
              <a:spcBef>
                <a:spcPts val="0"/>
              </a:spcBef>
              <a:spcAft>
                <a:spcPts val="0"/>
              </a:spcAft>
              <a:buNone/>
            </a:pPr>
            <a:endParaRPr sz="1800" b="1" dirty="0">
              <a:latin typeface="Merriweather"/>
              <a:ea typeface="Merriweather"/>
              <a:cs typeface="Merriweather"/>
              <a:sym typeface="Merriweather"/>
            </a:endParaRPr>
          </a:p>
        </p:txBody>
      </p:sp>
      <p:cxnSp>
        <p:nvCxnSpPr>
          <p:cNvPr id="276" name="Google Shape;276;p36">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pic>
        <p:nvPicPr>
          <p:cNvPr id="277" name="Google Shape;277;p36" descr="Three question marks"/>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2858325" y="1221375"/>
            <a:ext cx="3172200" cy="3172200"/>
          </a:xfrm>
          <a:prstGeom prst="rect">
            <a:avLst/>
          </a:prstGeom>
          <a:noFill/>
          <a:ln>
            <a:noFill/>
          </a:ln>
        </p:spPr>
      </p:pic>
      <p:sp>
        <p:nvSpPr>
          <p:cNvPr id="275" name="Google Shape;275;p36"/>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37"/>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lvl="0">
              <a:buClr>
                <a:schemeClr val="dk1"/>
              </a:buClr>
              <a:buSzPts val="990"/>
              <a:buNone/>
            </a:pPr>
            <a:r>
              <a:rPr lang="en" sz="2320" b="1" dirty="0">
                <a:solidFill>
                  <a:srgbClr val="01558E"/>
                </a:solidFill>
                <a:latin typeface="Public Sans"/>
                <a:ea typeface="Public Sans"/>
                <a:cs typeface="Public Sans"/>
                <a:sym typeface="Public Sans"/>
              </a:rPr>
              <a:t>Poll Question:  Answer </a:t>
            </a:r>
            <a:r>
              <a:rPr lang="en" sz="1800" b="1" dirty="0">
                <a:solidFill>
                  <a:srgbClr val="F5F6F7"/>
                </a:solidFill>
                <a:latin typeface="Public Sans"/>
                <a:ea typeface="Public Sans"/>
                <a:cs typeface="Public Sans"/>
                <a:sym typeface="Public Sans"/>
              </a:rPr>
              <a:t>2</a:t>
            </a:r>
            <a:endParaRPr sz="1800" b="1" dirty="0">
              <a:latin typeface="Merriweather"/>
              <a:ea typeface="Merriweather"/>
              <a:cs typeface="Merriweather"/>
              <a:sym typeface="Merriweather"/>
            </a:endParaRPr>
          </a:p>
        </p:txBody>
      </p:sp>
      <p:cxnSp>
        <p:nvCxnSpPr>
          <p:cNvPr id="284" name="Google Shape;284;p37">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285" name="Google Shape;285;p37"/>
          <p:cNvSpPr txBox="1"/>
          <p:nvPr/>
        </p:nvSpPr>
        <p:spPr>
          <a:xfrm>
            <a:off x="1496650" y="1991225"/>
            <a:ext cx="4140300" cy="89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4000">
                <a:solidFill>
                  <a:srgbClr val="595959"/>
                </a:solidFill>
              </a:rPr>
              <a:t>Most Likely</a:t>
            </a:r>
            <a:endParaRPr sz="4000">
              <a:solidFill>
                <a:srgbClr val="595959"/>
              </a:solidFill>
            </a:endParaRPr>
          </a:p>
        </p:txBody>
      </p:sp>
      <p:pic>
        <p:nvPicPr>
          <p:cNvPr id="286" name="Google Shape;286;p37">
            <a:extLst>
              <a:ext uri="{C183D7F6-B498-43B3-948B-1728B52AA6E4}">
                <adec:decorative xmlns:adec="http://schemas.microsoft.com/office/drawing/2017/decorative" val="1"/>
              </a:ext>
            </a:extLst>
          </p:cNvPr>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4712850" y="811900"/>
            <a:ext cx="2634650" cy="2634650"/>
          </a:xfrm>
          <a:prstGeom prst="rect">
            <a:avLst/>
          </a:prstGeom>
          <a:noFill/>
          <a:ln>
            <a:noFill/>
          </a:ln>
        </p:spPr>
      </p:pic>
      <p:sp>
        <p:nvSpPr>
          <p:cNvPr id="283" name="Google Shape;283;p37"/>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38"/>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lvl="0">
              <a:buClr>
                <a:schemeClr val="dk1"/>
              </a:buClr>
              <a:buSzPts val="990"/>
              <a:buNone/>
            </a:pPr>
            <a:r>
              <a:rPr lang="en" sz="2320" b="1" dirty="0">
                <a:solidFill>
                  <a:srgbClr val="01558E"/>
                </a:solidFill>
                <a:latin typeface="Public Sans"/>
                <a:ea typeface="Public Sans"/>
                <a:cs typeface="Public Sans"/>
                <a:sym typeface="Public Sans"/>
              </a:rPr>
              <a:t>Poll Question:  Answer </a:t>
            </a:r>
            <a:r>
              <a:rPr lang="en" sz="1800" b="1" dirty="0">
                <a:solidFill>
                  <a:srgbClr val="F5F6F7"/>
                </a:solidFill>
                <a:latin typeface="Public Sans"/>
                <a:ea typeface="Public Sans"/>
                <a:cs typeface="Public Sans"/>
                <a:sym typeface="Public Sans"/>
              </a:rPr>
              <a:t>3</a:t>
            </a:r>
            <a:endParaRPr sz="1800" b="1" dirty="0">
              <a:latin typeface="Merriweather"/>
              <a:ea typeface="Merriweather"/>
              <a:cs typeface="Merriweather"/>
              <a:sym typeface="Merriweather"/>
            </a:endParaRPr>
          </a:p>
        </p:txBody>
      </p:sp>
      <p:cxnSp>
        <p:nvCxnSpPr>
          <p:cNvPr id="293" name="Google Shape;293;p38">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pic>
        <p:nvPicPr>
          <p:cNvPr id="295" name="Google Shape;295;p38" descr="Part 8 Screenshot "/>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196050" y="1178000"/>
            <a:ext cx="8839199" cy="2182991"/>
          </a:xfrm>
          <a:prstGeom prst="rect">
            <a:avLst/>
          </a:prstGeom>
          <a:noFill/>
          <a:ln>
            <a:noFill/>
          </a:ln>
        </p:spPr>
      </p:pic>
      <p:sp>
        <p:nvSpPr>
          <p:cNvPr id="294" name="Google Shape;294;p38"/>
          <p:cNvSpPr txBox="1"/>
          <p:nvPr/>
        </p:nvSpPr>
        <p:spPr>
          <a:xfrm>
            <a:off x="360975" y="3974025"/>
            <a:ext cx="7750500" cy="393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2200CC"/>
                </a:solidFill>
                <a:hlinkClick r:id="rId4">
                  <a:extLst>
                    <a:ext uri="{A12FA001-AC4F-418D-AE19-62706E023703}">
                      <ahyp:hlinkClr xmlns:ahyp="http://schemas.microsoft.com/office/drawing/2018/hyperlinkcolor" val="tx"/>
                    </a:ext>
                  </a:extLst>
                </a:hlinkClick>
              </a:rPr>
              <a:t>https://www.acquisition.gov/far-overhaul/far-part-deviation-guide</a:t>
            </a:r>
            <a:endParaRPr sz="1800">
              <a:solidFill>
                <a:srgbClr val="595959"/>
              </a:solidFill>
            </a:endParaRPr>
          </a:p>
        </p:txBody>
      </p:sp>
      <p:sp>
        <p:nvSpPr>
          <p:cNvPr id="292" name="Google Shape;292;p38"/>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27</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39"/>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Flexibilities and Tools</a:t>
            </a:r>
            <a:endParaRPr sz="1800" b="1" dirty="0">
              <a:latin typeface="Merriweather"/>
              <a:ea typeface="Merriweather"/>
              <a:cs typeface="Merriweather"/>
              <a:sym typeface="Merriweather"/>
            </a:endParaRPr>
          </a:p>
        </p:txBody>
      </p:sp>
      <p:cxnSp>
        <p:nvCxnSpPr>
          <p:cNvPr id="303" name="Google Shape;303;p39">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302" name="Google Shape;302;p39"/>
          <p:cNvSpPr txBox="1">
            <a:spLocks noGrp="1"/>
          </p:cNvSpPr>
          <p:nvPr>
            <p:ph type="body" idx="1"/>
          </p:nvPr>
        </p:nvSpPr>
        <p:spPr>
          <a:xfrm>
            <a:off x="311700" y="1152475"/>
            <a:ext cx="6089700" cy="3416400"/>
          </a:xfrm>
          <a:prstGeom prst="rect">
            <a:avLst/>
          </a:prstGeom>
        </p:spPr>
        <p:txBody>
          <a:bodyPr spcFirstLastPara="1" wrap="square" lIns="91425" tIns="91425" rIns="91425" bIns="91425" anchor="t" anchorCtr="0">
            <a:noAutofit/>
          </a:bodyPr>
          <a:lstStyle/>
          <a:p>
            <a:pPr marL="457200" lvl="0" indent="-352743" algn="l" rtl="0">
              <a:lnSpc>
                <a:spcPct val="130000"/>
              </a:lnSpc>
              <a:spcBef>
                <a:spcPts val="0"/>
              </a:spcBef>
              <a:spcAft>
                <a:spcPts val="0"/>
              </a:spcAft>
              <a:buClr>
                <a:srgbClr val="374151"/>
              </a:buClr>
              <a:buSzPts val="1955"/>
              <a:buFont typeface="Public Sans"/>
              <a:buChar char="●"/>
            </a:pPr>
            <a:r>
              <a:rPr lang="en" sz="1955">
                <a:solidFill>
                  <a:schemeClr val="dk2"/>
                </a:solidFill>
                <a:latin typeface="Public Sans"/>
                <a:ea typeface="Public Sans"/>
                <a:cs typeface="Public Sans"/>
                <a:sym typeface="Public Sans"/>
              </a:rPr>
              <a:t>Contractor Team Arrangements (CTAs)</a:t>
            </a:r>
            <a:endParaRPr sz="1955">
              <a:solidFill>
                <a:schemeClr val="dk2"/>
              </a:solidFill>
              <a:latin typeface="Public Sans"/>
              <a:ea typeface="Public Sans"/>
              <a:cs typeface="Public Sans"/>
              <a:sym typeface="Public Sans"/>
            </a:endParaRPr>
          </a:p>
          <a:p>
            <a:pPr marL="457200" lvl="0" indent="-352743" algn="l" rtl="0">
              <a:lnSpc>
                <a:spcPct val="130000"/>
              </a:lnSpc>
              <a:spcBef>
                <a:spcPts val="1000"/>
              </a:spcBef>
              <a:spcAft>
                <a:spcPts val="0"/>
              </a:spcAft>
              <a:buClr>
                <a:srgbClr val="374151"/>
              </a:buClr>
              <a:buSzPts val="1955"/>
              <a:buFont typeface="Public Sans"/>
              <a:buChar char="●"/>
            </a:pPr>
            <a:r>
              <a:rPr lang="en" sz="1955">
                <a:solidFill>
                  <a:schemeClr val="dk2"/>
                </a:solidFill>
                <a:latin typeface="Public Sans"/>
                <a:ea typeface="Public Sans"/>
                <a:cs typeface="Public Sans"/>
                <a:sym typeface="Public Sans"/>
              </a:rPr>
              <a:t>Order Level Materials (OLMs)</a:t>
            </a:r>
            <a:endParaRPr sz="1955">
              <a:solidFill>
                <a:schemeClr val="dk2"/>
              </a:solidFill>
              <a:latin typeface="Public Sans"/>
              <a:ea typeface="Public Sans"/>
              <a:cs typeface="Public Sans"/>
              <a:sym typeface="Public Sans"/>
            </a:endParaRPr>
          </a:p>
          <a:p>
            <a:pPr marL="457200" lvl="0" indent="-352743" algn="l" rtl="0">
              <a:lnSpc>
                <a:spcPct val="130000"/>
              </a:lnSpc>
              <a:spcBef>
                <a:spcPts val="1000"/>
              </a:spcBef>
              <a:spcAft>
                <a:spcPts val="0"/>
              </a:spcAft>
              <a:buClr>
                <a:srgbClr val="374151"/>
              </a:buClr>
              <a:buSzPts val="1955"/>
              <a:buFont typeface="Public Sans"/>
              <a:buChar char="●"/>
            </a:pPr>
            <a:r>
              <a:rPr lang="en" sz="1955">
                <a:solidFill>
                  <a:schemeClr val="dk2"/>
                </a:solidFill>
                <a:latin typeface="Public Sans"/>
                <a:ea typeface="Public Sans"/>
                <a:cs typeface="Public Sans"/>
                <a:sym typeface="Public Sans"/>
              </a:rPr>
              <a:t>Contractor Purchasing for Government Sources</a:t>
            </a:r>
            <a:endParaRPr sz="1955">
              <a:solidFill>
                <a:schemeClr val="dk2"/>
              </a:solidFill>
              <a:latin typeface="Public Sans"/>
              <a:ea typeface="Public Sans"/>
              <a:cs typeface="Public Sans"/>
              <a:sym typeface="Public Sans"/>
            </a:endParaRPr>
          </a:p>
          <a:p>
            <a:pPr marL="457200" lvl="0" indent="-352743" algn="l" rtl="0">
              <a:lnSpc>
                <a:spcPct val="130000"/>
              </a:lnSpc>
              <a:spcBef>
                <a:spcPts val="1000"/>
              </a:spcBef>
              <a:spcAft>
                <a:spcPts val="0"/>
              </a:spcAft>
              <a:buClr>
                <a:srgbClr val="374151"/>
              </a:buClr>
              <a:buSzPts val="1955"/>
              <a:buFont typeface="Public Sans"/>
              <a:buChar char="●"/>
            </a:pPr>
            <a:r>
              <a:rPr lang="en" sz="1955">
                <a:solidFill>
                  <a:schemeClr val="dk2"/>
                </a:solidFill>
                <a:latin typeface="Public Sans"/>
                <a:ea typeface="Public Sans"/>
                <a:cs typeface="Public Sans"/>
                <a:sym typeface="Public Sans"/>
              </a:rPr>
              <a:t>Governmentwide Purchase Card</a:t>
            </a:r>
            <a:endParaRPr sz="1955">
              <a:solidFill>
                <a:schemeClr val="dk2"/>
              </a:solidFill>
              <a:latin typeface="Public Sans"/>
              <a:ea typeface="Public Sans"/>
              <a:cs typeface="Public Sans"/>
              <a:sym typeface="Public Sans"/>
            </a:endParaRPr>
          </a:p>
          <a:p>
            <a:pPr marL="457200" lvl="0" indent="-333693" algn="l" rtl="0">
              <a:lnSpc>
                <a:spcPct val="130000"/>
              </a:lnSpc>
              <a:spcBef>
                <a:spcPts val="1000"/>
              </a:spcBef>
              <a:spcAft>
                <a:spcPts val="1000"/>
              </a:spcAft>
              <a:buClr>
                <a:srgbClr val="374151"/>
              </a:buClr>
              <a:buSzPts val="1655"/>
              <a:buFont typeface="Public Sans"/>
              <a:buChar char="●"/>
            </a:pPr>
            <a:r>
              <a:rPr lang="en" sz="1955">
                <a:solidFill>
                  <a:schemeClr val="dk2"/>
                </a:solidFill>
                <a:latin typeface="Public Sans"/>
                <a:ea typeface="Public Sans"/>
                <a:cs typeface="Public Sans"/>
                <a:sym typeface="Public Sans"/>
              </a:rPr>
              <a:t>Online Ordering through GSA Advantage</a:t>
            </a:r>
            <a:r>
              <a:rPr lang="en" sz="1655">
                <a:solidFill>
                  <a:schemeClr val="dk2"/>
                </a:solidFill>
                <a:latin typeface="Public Sans"/>
                <a:ea typeface="Public Sans"/>
                <a:cs typeface="Public Sans"/>
                <a:sym typeface="Public Sans"/>
              </a:rPr>
              <a:t>!</a:t>
            </a:r>
            <a:endParaRPr sz="1655">
              <a:solidFill>
                <a:schemeClr val="dk2"/>
              </a:solidFill>
              <a:latin typeface="Public Sans"/>
              <a:ea typeface="Public Sans"/>
              <a:cs typeface="Public Sans"/>
              <a:sym typeface="Public Sans"/>
            </a:endParaRPr>
          </a:p>
        </p:txBody>
      </p:sp>
      <p:pic>
        <p:nvPicPr>
          <p:cNvPr id="304" name="Google Shape;304;p39" descr="Visual Aid depicting &quot;MAS Ordering Procedures&quot; in the center with six spokes coming out from it for CTAs, Contractor Purchasing, Order-level MAterials, GSA Advantage!, Online Ordering GSA Advantage!, and Order-Level Materials."/>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5993875" y="811900"/>
            <a:ext cx="2684525" cy="3222875"/>
          </a:xfrm>
          <a:prstGeom prst="rect">
            <a:avLst/>
          </a:prstGeom>
          <a:noFill/>
          <a:ln>
            <a:noFill/>
          </a:ln>
        </p:spPr>
      </p:pic>
      <p:sp>
        <p:nvSpPr>
          <p:cNvPr id="301" name="Google Shape;301;p39"/>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40"/>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720" b="1" dirty="0">
                <a:solidFill>
                  <a:srgbClr val="01558E"/>
                </a:solidFill>
                <a:latin typeface="Public Sans"/>
                <a:ea typeface="Public Sans"/>
                <a:cs typeface="Public Sans"/>
                <a:sym typeface="Public Sans"/>
              </a:rPr>
              <a:t>Resources</a:t>
            </a:r>
            <a:endParaRPr sz="1800" b="1" dirty="0">
              <a:latin typeface="Merriweather"/>
              <a:ea typeface="Merriweather"/>
              <a:cs typeface="Merriweather"/>
              <a:sym typeface="Merriweather"/>
            </a:endParaRPr>
          </a:p>
        </p:txBody>
      </p:sp>
      <p:cxnSp>
        <p:nvCxnSpPr>
          <p:cNvPr id="312" name="Google Shape;312;p40">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311" name="Google Shape;311;p40"/>
          <p:cNvSpPr txBox="1">
            <a:spLocks noGrp="1"/>
          </p:cNvSpPr>
          <p:nvPr>
            <p:ph type="body" idx="1"/>
          </p:nvPr>
        </p:nvSpPr>
        <p:spPr>
          <a:xfrm>
            <a:off x="311700" y="1152475"/>
            <a:ext cx="6417000" cy="3416400"/>
          </a:xfrm>
          <a:prstGeom prst="rect">
            <a:avLst/>
          </a:prstGeom>
        </p:spPr>
        <p:txBody>
          <a:bodyPr spcFirstLastPara="1" wrap="square" lIns="91425" tIns="91425" rIns="91425" bIns="91425" anchor="t" anchorCtr="0">
            <a:noAutofit/>
          </a:bodyPr>
          <a:lstStyle/>
          <a:p>
            <a:pPr marL="457200" lvl="0" indent="-358775" algn="l" rtl="0">
              <a:lnSpc>
                <a:spcPct val="130000"/>
              </a:lnSpc>
              <a:spcBef>
                <a:spcPts val="0"/>
              </a:spcBef>
              <a:spcAft>
                <a:spcPts val="0"/>
              </a:spcAft>
              <a:buClr>
                <a:srgbClr val="374151"/>
              </a:buClr>
              <a:buSzPts val="2050"/>
              <a:buFont typeface="Public Sans"/>
              <a:buChar char="●"/>
            </a:pPr>
            <a:r>
              <a:rPr lang="en" sz="2050" u="sng">
                <a:solidFill>
                  <a:schemeClr val="accent5"/>
                </a:solidFill>
                <a:hlinkClick r:id="rId3">
                  <a:extLst>
                    <a:ext uri="{A12FA001-AC4F-418D-AE19-62706E023703}">
                      <ahyp:hlinkClr xmlns:ahyp="http://schemas.microsoft.com/office/drawing/2018/hyperlinkcolor" val="tx"/>
                    </a:ext>
                  </a:extLst>
                </a:hlinkClick>
              </a:rPr>
              <a:t>RFO FAR Parts and Agency Deviations</a:t>
            </a:r>
            <a:endParaRPr sz="2050">
              <a:solidFill>
                <a:schemeClr val="dk2"/>
              </a:solidFill>
            </a:endParaRPr>
          </a:p>
          <a:p>
            <a:pPr marL="457200" lvl="0" indent="-359093" algn="l" rtl="0">
              <a:lnSpc>
                <a:spcPct val="130000"/>
              </a:lnSpc>
              <a:spcBef>
                <a:spcPts val="1000"/>
              </a:spcBef>
              <a:spcAft>
                <a:spcPts val="0"/>
              </a:spcAft>
              <a:buClr>
                <a:srgbClr val="374151"/>
              </a:buClr>
              <a:buSzPts val="2055"/>
              <a:buFont typeface="Public Sans"/>
              <a:buChar char="●"/>
            </a:pPr>
            <a:r>
              <a:rPr lang="en" sz="2055" u="sng">
                <a:solidFill>
                  <a:schemeClr val="accent5"/>
                </a:solidFill>
                <a:latin typeface="Public Sans"/>
                <a:ea typeface="Public Sans"/>
                <a:cs typeface="Public Sans"/>
                <a:sym typeface="Public Sans"/>
                <a:hlinkClick r:id="rId4">
                  <a:extLst>
                    <a:ext uri="{A12FA001-AC4F-418D-AE19-62706E023703}">
                      <ahyp:hlinkClr xmlns:ahyp="http://schemas.microsoft.com/office/drawing/2018/hyperlinkcolor" val="tx"/>
                    </a:ext>
                  </a:extLst>
                </a:hlinkClick>
              </a:rPr>
              <a:t>RFO FAR Part 8</a:t>
            </a:r>
            <a:endParaRPr sz="2055">
              <a:solidFill>
                <a:schemeClr val="dk2"/>
              </a:solidFill>
              <a:latin typeface="Public Sans"/>
              <a:ea typeface="Public Sans"/>
              <a:cs typeface="Public Sans"/>
              <a:sym typeface="Public Sans"/>
            </a:endParaRPr>
          </a:p>
          <a:p>
            <a:pPr marL="457200" lvl="0" indent="-359093" algn="l" rtl="0">
              <a:lnSpc>
                <a:spcPct val="130000"/>
              </a:lnSpc>
              <a:spcBef>
                <a:spcPts val="1000"/>
              </a:spcBef>
              <a:spcAft>
                <a:spcPts val="0"/>
              </a:spcAft>
              <a:buClr>
                <a:srgbClr val="374151"/>
              </a:buClr>
              <a:buSzPts val="2055"/>
              <a:buFont typeface="Public Sans"/>
              <a:buChar char="●"/>
            </a:pPr>
            <a:r>
              <a:rPr lang="en" sz="2055" u="sng">
                <a:solidFill>
                  <a:schemeClr val="accent5"/>
                </a:solidFill>
                <a:latin typeface="Public Sans"/>
                <a:ea typeface="Public Sans"/>
                <a:cs typeface="Public Sans"/>
                <a:sym typeface="Public Sans"/>
                <a:hlinkClick r:id="rId5">
                  <a:extLst>
                    <a:ext uri="{A12FA001-AC4F-418D-AE19-62706E023703}">
                      <ahyp:hlinkClr xmlns:ahyp="http://schemas.microsoft.com/office/drawing/2018/hyperlinkcolor" val="tx"/>
                    </a:ext>
                  </a:extLst>
                </a:hlinkClick>
              </a:rPr>
              <a:t>GSAR 538.71— Federal Supply Schedule Ordering Procedures</a:t>
            </a:r>
            <a:r>
              <a:rPr lang="en" sz="2055">
                <a:solidFill>
                  <a:schemeClr val="dk2"/>
                </a:solidFill>
                <a:latin typeface="Public Sans"/>
                <a:ea typeface="Public Sans"/>
                <a:cs typeface="Public Sans"/>
                <a:sym typeface="Public Sans"/>
              </a:rPr>
              <a:t> (GSA CD RFO-2025-FSS-GSAR 538)</a:t>
            </a:r>
            <a:endParaRPr sz="2055">
              <a:solidFill>
                <a:schemeClr val="dk2"/>
              </a:solidFill>
              <a:latin typeface="Public Sans"/>
              <a:ea typeface="Public Sans"/>
              <a:cs typeface="Public Sans"/>
              <a:sym typeface="Public Sans"/>
            </a:endParaRPr>
          </a:p>
          <a:p>
            <a:pPr marL="457200" lvl="0" indent="-359093" algn="l" rtl="0">
              <a:lnSpc>
                <a:spcPct val="130000"/>
              </a:lnSpc>
              <a:spcBef>
                <a:spcPts val="0"/>
              </a:spcBef>
              <a:spcAft>
                <a:spcPts val="0"/>
              </a:spcAft>
              <a:buClr>
                <a:schemeClr val="dk2"/>
              </a:buClr>
              <a:buSzPts val="2055"/>
              <a:buFont typeface="Public Sans"/>
              <a:buChar char="●"/>
            </a:pPr>
            <a:r>
              <a:rPr lang="en" sz="2055" u="sng">
                <a:solidFill>
                  <a:schemeClr val="hlink"/>
                </a:solidFill>
                <a:latin typeface="Public Sans"/>
                <a:ea typeface="Public Sans"/>
                <a:cs typeface="Public Sans"/>
                <a:sym typeface="Public Sans"/>
                <a:hlinkClick r:id="rId6"/>
              </a:rPr>
              <a:t>MAS Flexibilities</a:t>
            </a:r>
            <a:r>
              <a:rPr lang="en" sz="2055">
                <a:solidFill>
                  <a:schemeClr val="dk2"/>
                </a:solidFill>
                <a:latin typeface="Public Sans"/>
                <a:ea typeface="Public Sans"/>
                <a:cs typeface="Public Sans"/>
                <a:sym typeface="Public Sans"/>
              </a:rPr>
              <a:t> </a:t>
            </a:r>
            <a:endParaRPr sz="2055">
              <a:solidFill>
                <a:schemeClr val="dk2"/>
              </a:solidFill>
              <a:latin typeface="Public Sans"/>
              <a:ea typeface="Public Sans"/>
              <a:cs typeface="Public Sans"/>
              <a:sym typeface="Public Sans"/>
            </a:endParaRPr>
          </a:p>
          <a:p>
            <a:pPr marL="457200" lvl="0" indent="-359093" algn="l" rtl="0">
              <a:lnSpc>
                <a:spcPct val="130000"/>
              </a:lnSpc>
              <a:spcBef>
                <a:spcPts val="1000"/>
              </a:spcBef>
              <a:spcAft>
                <a:spcPts val="0"/>
              </a:spcAft>
              <a:buClr>
                <a:schemeClr val="dk2"/>
              </a:buClr>
              <a:buSzPts val="2055"/>
              <a:buFont typeface="Public Sans"/>
              <a:buChar char="●"/>
            </a:pPr>
            <a:r>
              <a:rPr lang="en" sz="2055" u="sng">
                <a:solidFill>
                  <a:schemeClr val="hlink"/>
                </a:solidFill>
                <a:latin typeface="Public Sans"/>
                <a:ea typeface="Public Sans"/>
                <a:cs typeface="Public Sans"/>
                <a:sym typeface="Public Sans"/>
                <a:hlinkClick r:id="rId7"/>
              </a:rPr>
              <a:t>OLM FAQs</a:t>
            </a:r>
            <a:endParaRPr sz="2055">
              <a:solidFill>
                <a:schemeClr val="dk2"/>
              </a:solidFill>
              <a:latin typeface="Public Sans"/>
              <a:ea typeface="Public Sans"/>
              <a:cs typeface="Public Sans"/>
              <a:sym typeface="Public Sans"/>
            </a:endParaRPr>
          </a:p>
          <a:p>
            <a:pPr marL="0" lvl="0" indent="0" algn="l" rtl="0">
              <a:spcBef>
                <a:spcPts val="1000"/>
              </a:spcBef>
              <a:spcAft>
                <a:spcPts val="0"/>
              </a:spcAft>
              <a:buNone/>
            </a:pPr>
            <a:endParaRPr>
              <a:latin typeface="Merriweather"/>
              <a:ea typeface="Merriweather"/>
              <a:cs typeface="Merriweather"/>
              <a:sym typeface="Merriweather"/>
            </a:endParaRPr>
          </a:p>
        </p:txBody>
      </p:sp>
      <p:pic>
        <p:nvPicPr>
          <p:cNvPr id="313" name="Google Shape;313;p40">
            <a:extLst>
              <a:ext uri="{C183D7F6-B498-43B3-948B-1728B52AA6E4}">
                <adec:decorative xmlns:adec="http://schemas.microsoft.com/office/drawing/2017/decorative" val="1"/>
              </a:ext>
            </a:extLst>
          </p:cNvPr>
          <p:cNvPicPr preferRelativeResize="0"/>
          <p:nvPr/>
        </p:nvPicPr>
        <p:blipFill>
          <a:blip r:embed="rId8" cstate="email">
            <a:alphaModFix/>
            <a:extLst>
              <a:ext uri="{28A0092B-C50C-407E-A947-70E740481C1C}">
                <a14:useLocalDpi xmlns:a14="http://schemas.microsoft.com/office/drawing/2010/main"/>
              </a:ext>
            </a:extLst>
          </a:blip>
          <a:stretch>
            <a:fillRect/>
          </a:stretch>
        </p:blipFill>
        <p:spPr>
          <a:xfrm>
            <a:off x="6478905" y="1203571"/>
            <a:ext cx="2665100" cy="2671297"/>
          </a:xfrm>
          <a:prstGeom prst="rect">
            <a:avLst/>
          </a:prstGeom>
          <a:noFill/>
          <a:ln>
            <a:noFill/>
          </a:ln>
        </p:spPr>
      </p:pic>
      <p:sp>
        <p:nvSpPr>
          <p:cNvPr id="310" name="Google Shape;310;p40"/>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3" name="Google Shape;83;p14"/>
          <p:cNvSpPr txBox="1">
            <a:spLocks noGrp="1"/>
          </p:cNvSpPr>
          <p:nvPr>
            <p:ph type="title"/>
          </p:nvPr>
        </p:nvSpPr>
        <p:spPr>
          <a:xfrm>
            <a:off x="311700" y="445025"/>
            <a:ext cx="49683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Agenda</a:t>
            </a:r>
            <a:endParaRPr b="1" dirty="0">
              <a:latin typeface="Merriweather"/>
              <a:ea typeface="Merriweather"/>
              <a:cs typeface="Merriweather"/>
              <a:sym typeface="Merriweather"/>
            </a:endParaRPr>
          </a:p>
        </p:txBody>
      </p:sp>
      <p:cxnSp>
        <p:nvCxnSpPr>
          <p:cNvPr id="82" name="Google Shape;82;p14">
            <a:extLst>
              <a:ext uri="{C183D7F6-B498-43B3-948B-1728B52AA6E4}">
                <adec:decorative xmlns:adec="http://schemas.microsoft.com/office/drawing/2017/decorative" val="1"/>
              </a:ext>
            </a:extLst>
          </p:cNvPr>
          <p:cNvCxnSpPr/>
          <p:nvPr/>
        </p:nvCxnSpPr>
        <p:spPr>
          <a:xfrm>
            <a:off x="305390" y="1076925"/>
            <a:ext cx="4990800" cy="0"/>
          </a:xfrm>
          <a:prstGeom prst="straightConnector1">
            <a:avLst/>
          </a:prstGeom>
          <a:noFill/>
          <a:ln w="9525" cap="flat" cmpd="sng">
            <a:solidFill>
              <a:schemeClr val="dk2"/>
            </a:solidFill>
            <a:prstDash val="solid"/>
            <a:round/>
            <a:headEnd type="none" w="med" len="med"/>
            <a:tailEnd type="none" w="med" len="med"/>
          </a:ln>
        </p:spPr>
      </p:cxnSp>
      <p:sp>
        <p:nvSpPr>
          <p:cNvPr id="79" name="Google Shape;79;p14"/>
          <p:cNvSpPr txBox="1">
            <a:spLocks noGrp="1"/>
          </p:cNvSpPr>
          <p:nvPr>
            <p:ph type="body" idx="1"/>
          </p:nvPr>
        </p:nvSpPr>
        <p:spPr>
          <a:xfrm>
            <a:off x="311700" y="1189425"/>
            <a:ext cx="4968300" cy="3379500"/>
          </a:xfrm>
          <a:prstGeom prst="rect">
            <a:avLst/>
          </a:prstGeom>
        </p:spPr>
        <p:txBody>
          <a:bodyPr spcFirstLastPara="1" wrap="square" lIns="91425" tIns="91425" rIns="91425" bIns="91425" anchor="t" anchorCtr="0">
            <a:noAutofit/>
          </a:bodyPr>
          <a:lstStyle/>
          <a:p>
            <a:pPr marL="457200" lvl="0"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Introduction</a:t>
            </a:r>
            <a:endParaRPr sz="1400">
              <a:solidFill>
                <a:srgbClr val="374151"/>
              </a:solidFill>
              <a:latin typeface="Public Sans"/>
              <a:ea typeface="Public Sans"/>
              <a:cs typeface="Public Sans"/>
              <a:sym typeface="Public Sans"/>
            </a:endParaRPr>
          </a:p>
          <a:p>
            <a:pPr marL="457200" lvl="0"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Communication and Training</a:t>
            </a:r>
            <a:endParaRPr sz="1400">
              <a:solidFill>
                <a:srgbClr val="374151"/>
              </a:solidFill>
              <a:latin typeface="Public Sans"/>
              <a:ea typeface="Public Sans"/>
              <a:cs typeface="Public Sans"/>
              <a:sym typeface="Public Sans"/>
            </a:endParaRPr>
          </a:p>
          <a:p>
            <a:pPr marL="457200" lvl="0"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Brief Overview of Requesting Quotes &amp; Award</a:t>
            </a:r>
            <a:endParaRPr sz="1400">
              <a:solidFill>
                <a:srgbClr val="374151"/>
              </a:solidFill>
              <a:latin typeface="Public Sans"/>
              <a:ea typeface="Public Sans"/>
              <a:cs typeface="Public Sans"/>
              <a:sym typeface="Public Sans"/>
            </a:endParaRPr>
          </a:p>
          <a:p>
            <a:pPr marL="457200" lvl="0"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Key Changes:</a:t>
            </a:r>
            <a:endParaRPr sz="1400">
              <a:solidFill>
                <a:srgbClr val="374151"/>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Quote and Evaluation Processes</a:t>
            </a:r>
            <a:endParaRPr sz="1400">
              <a:solidFill>
                <a:srgbClr val="374151"/>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Blanket Purchase Agreements (BPAs)</a:t>
            </a:r>
            <a:endParaRPr sz="1400">
              <a:solidFill>
                <a:srgbClr val="374151"/>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Removal of Open Market Items</a:t>
            </a:r>
            <a:endParaRPr sz="1400">
              <a:solidFill>
                <a:srgbClr val="374151"/>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Order-Level Materials </a:t>
            </a:r>
            <a:endParaRPr sz="1400">
              <a:solidFill>
                <a:srgbClr val="374151"/>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374151"/>
              </a:buClr>
              <a:buSzPts val="1400"/>
              <a:buFont typeface="Public Sans"/>
              <a:buChar char="○"/>
            </a:pPr>
            <a:r>
              <a:rPr lang="en" sz="1400">
                <a:solidFill>
                  <a:srgbClr val="374151"/>
                </a:solidFill>
                <a:latin typeface="Public Sans"/>
                <a:ea typeface="Public Sans"/>
                <a:cs typeface="Public Sans"/>
                <a:sym typeface="Public Sans"/>
              </a:rPr>
              <a:t>Contractor Use of MAS Contracts </a:t>
            </a:r>
            <a:endParaRPr sz="900">
              <a:latin typeface="Merriweather"/>
              <a:ea typeface="Merriweather"/>
              <a:cs typeface="Merriweather"/>
              <a:sym typeface="Merriweather"/>
            </a:endParaRPr>
          </a:p>
        </p:txBody>
      </p:sp>
      <p:pic>
        <p:nvPicPr>
          <p:cNvPr id="81" name="Google Shape;81;p14" descr="technology scene"/>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5424325" y="445025"/>
            <a:ext cx="2975775" cy="4123974"/>
          </a:xfrm>
          <a:prstGeom prst="rect">
            <a:avLst/>
          </a:prstGeom>
          <a:noFill/>
          <a:ln>
            <a:noFill/>
          </a:ln>
        </p:spPr>
      </p:pic>
      <p:sp>
        <p:nvSpPr>
          <p:cNvPr id="80" name="Google Shape;80;p14"/>
          <p:cNvSpPr txBox="1">
            <a:spLocks noGrp="1"/>
          </p:cNvSpPr>
          <p:nvPr>
            <p:ph type="sldNum" idx="12"/>
          </p:nvPr>
        </p:nvSpPr>
        <p:spPr>
          <a:xfrm>
            <a:off x="847245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41"/>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720" b="1" dirty="0">
                <a:solidFill>
                  <a:srgbClr val="01558E"/>
                </a:solidFill>
                <a:latin typeface="Public Sans"/>
                <a:ea typeface="Public Sans"/>
                <a:cs typeface="Public Sans"/>
                <a:sym typeface="Public Sans"/>
              </a:rPr>
              <a:t>Resources </a:t>
            </a:r>
            <a:r>
              <a:rPr lang="en" sz="2720" b="1" dirty="0">
                <a:solidFill>
                  <a:srgbClr val="F5F6F7"/>
                </a:solidFill>
                <a:latin typeface="Public Sans"/>
                <a:ea typeface="Public Sans"/>
                <a:cs typeface="Public Sans"/>
                <a:sym typeface="Public Sans"/>
              </a:rPr>
              <a:t>Continued</a:t>
            </a:r>
            <a:endParaRPr sz="1800" b="1" dirty="0">
              <a:solidFill>
                <a:srgbClr val="F5F6F7"/>
              </a:solidFill>
              <a:latin typeface="Merriweather"/>
              <a:ea typeface="Merriweather"/>
              <a:cs typeface="Merriweather"/>
              <a:sym typeface="Merriweather"/>
            </a:endParaRPr>
          </a:p>
        </p:txBody>
      </p:sp>
      <p:cxnSp>
        <p:nvCxnSpPr>
          <p:cNvPr id="321" name="Google Shape;321;p41">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320" name="Google Shape;320;p41"/>
          <p:cNvSpPr txBox="1">
            <a:spLocks noGrp="1"/>
          </p:cNvSpPr>
          <p:nvPr>
            <p:ph type="body" idx="1"/>
          </p:nvPr>
        </p:nvSpPr>
        <p:spPr>
          <a:xfrm>
            <a:off x="311700" y="1152475"/>
            <a:ext cx="6213300" cy="3416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chemeClr val="dk2"/>
              </a:buClr>
              <a:buSzPts val="2000"/>
              <a:buFont typeface="Public Sans"/>
              <a:buChar char="●"/>
            </a:pPr>
            <a:r>
              <a:rPr lang="en" sz="2000">
                <a:solidFill>
                  <a:schemeClr val="dk2"/>
                </a:solidFill>
                <a:latin typeface="Public Sans"/>
                <a:ea typeface="Public Sans"/>
                <a:cs typeface="Public Sans"/>
                <a:sym typeface="Public Sans"/>
              </a:rPr>
              <a:t>We appreciate your attendance and participation in today’s session on Updates to MAS Ordering Procedures </a:t>
            </a:r>
            <a:endParaRPr sz="2000">
              <a:solidFill>
                <a:schemeClr val="dk2"/>
              </a:solidFill>
              <a:latin typeface="Public Sans"/>
              <a:ea typeface="Public Sans"/>
              <a:cs typeface="Public Sans"/>
              <a:sym typeface="Public Sans"/>
            </a:endParaRPr>
          </a:p>
          <a:p>
            <a:pPr marL="457200" lvl="0" indent="-355600" algn="l" rtl="0">
              <a:spcBef>
                <a:spcPts val="1000"/>
              </a:spcBef>
              <a:spcAft>
                <a:spcPts val="0"/>
              </a:spcAft>
              <a:buClr>
                <a:schemeClr val="dk2"/>
              </a:buClr>
              <a:buSzPts val="2000"/>
              <a:buFont typeface="Public Sans"/>
              <a:buChar char="●"/>
            </a:pPr>
            <a:r>
              <a:rPr lang="en" sz="2000">
                <a:solidFill>
                  <a:schemeClr val="dk2"/>
                </a:solidFill>
                <a:latin typeface="Public Sans"/>
                <a:ea typeface="Public Sans"/>
                <a:cs typeface="Public Sans"/>
                <a:sym typeface="Public Sans"/>
              </a:rPr>
              <a:t>For Questions contact:</a:t>
            </a:r>
            <a:endParaRPr sz="2000">
              <a:solidFill>
                <a:schemeClr val="dk2"/>
              </a:solidFill>
              <a:latin typeface="Public Sans"/>
              <a:ea typeface="Public Sans"/>
              <a:cs typeface="Public Sans"/>
              <a:sym typeface="Public Sans"/>
            </a:endParaRPr>
          </a:p>
          <a:p>
            <a:pPr marL="914400" lvl="1" indent="-355600" algn="l" rtl="0">
              <a:spcBef>
                <a:spcPts val="1000"/>
              </a:spcBef>
              <a:spcAft>
                <a:spcPts val="0"/>
              </a:spcAft>
              <a:buClr>
                <a:schemeClr val="dk1"/>
              </a:buClr>
              <a:buSzPts val="2000"/>
              <a:buFont typeface="Public Sans"/>
              <a:buChar char="○"/>
            </a:pPr>
            <a:r>
              <a:rPr lang="en" sz="2000" u="sng">
                <a:solidFill>
                  <a:srgbClr val="009999"/>
                </a:solidFill>
                <a:latin typeface="Public Sans"/>
                <a:ea typeface="Public Sans"/>
                <a:cs typeface="Public Sans"/>
                <a:sym typeface="Public Sans"/>
                <a:hlinkClick r:id="rId3">
                  <a:extLst>
                    <a:ext uri="{A12FA001-AC4F-418D-AE19-62706E023703}">
                      <ahyp:hlinkClr xmlns:ahyp="http://schemas.microsoft.com/office/drawing/2018/hyperlinkcolor" val="tx"/>
                    </a:ext>
                  </a:extLst>
                </a:hlinkClick>
              </a:rPr>
              <a:t>maspmo@gsa.gov</a:t>
            </a:r>
            <a:endParaRPr sz="2000">
              <a:solidFill>
                <a:schemeClr val="dk1"/>
              </a:solidFill>
              <a:latin typeface="Public Sans"/>
              <a:ea typeface="Public Sans"/>
              <a:cs typeface="Public Sans"/>
              <a:sym typeface="Public Sans"/>
            </a:endParaRPr>
          </a:p>
          <a:p>
            <a:pPr marL="914400" lvl="1" indent="-355600" algn="l" rtl="0">
              <a:spcBef>
                <a:spcPts val="1000"/>
              </a:spcBef>
              <a:spcAft>
                <a:spcPts val="0"/>
              </a:spcAft>
              <a:buClr>
                <a:schemeClr val="dk1"/>
              </a:buClr>
              <a:buSzPts val="2000"/>
              <a:buFont typeface="Public Sans"/>
              <a:buChar char="○"/>
            </a:pPr>
            <a:r>
              <a:rPr lang="en" sz="2000" u="sng">
                <a:solidFill>
                  <a:srgbClr val="009999"/>
                </a:solidFill>
                <a:latin typeface="Public Sans"/>
                <a:ea typeface="Public Sans"/>
                <a:cs typeface="Public Sans"/>
                <a:sym typeface="Public Sans"/>
                <a:hlinkClick r:id="rId4">
                  <a:extLst>
                    <a:ext uri="{A12FA001-AC4F-418D-AE19-62706E023703}">
                      <ahyp:hlinkClr xmlns:ahyp="http://schemas.microsoft.com/office/drawing/2018/hyperlinkcolor" val="tx"/>
                    </a:ext>
                  </a:extLst>
                </a:hlinkClick>
              </a:rPr>
              <a:t>www.gsa.gov/mas</a:t>
            </a:r>
            <a:endParaRPr sz="2000">
              <a:solidFill>
                <a:schemeClr val="dk1"/>
              </a:solidFill>
              <a:latin typeface="Public Sans"/>
              <a:ea typeface="Public Sans"/>
              <a:cs typeface="Public Sans"/>
              <a:sym typeface="Public Sans"/>
            </a:endParaRPr>
          </a:p>
          <a:p>
            <a:pPr marL="914400" lvl="1" indent="-355600" algn="l" rtl="0">
              <a:spcBef>
                <a:spcPts val="1000"/>
              </a:spcBef>
              <a:spcAft>
                <a:spcPts val="0"/>
              </a:spcAft>
              <a:buClr>
                <a:schemeClr val="dk1"/>
              </a:buClr>
              <a:buSzPts val="2000"/>
              <a:buFont typeface="Public Sans"/>
              <a:buChar char="○"/>
            </a:pPr>
            <a:r>
              <a:rPr lang="en" sz="2000">
                <a:solidFill>
                  <a:schemeClr val="dk2"/>
                </a:solidFill>
                <a:latin typeface="Public Sans"/>
                <a:ea typeface="Public Sans"/>
                <a:cs typeface="Public Sans"/>
                <a:sym typeface="Public Sans"/>
              </a:rPr>
              <a:t>MAS Page on GSA Interact: </a:t>
            </a:r>
            <a:r>
              <a:rPr lang="en" sz="2000" u="sng">
                <a:solidFill>
                  <a:srgbClr val="009999"/>
                </a:solidFill>
                <a:latin typeface="Public Sans"/>
                <a:ea typeface="Public Sans"/>
                <a:cs typeface="Public Sans"/>
                <a:sym typeface="Public Sans"/>
                <a:hlinkClick r:id="rId5">
                  <a:extLst>
                    <a:ext uri="{A12FA001-AC4F-418D-AE19-62706E023703}">
                      <ahyp:hlinkClr xmlns:ahyp="http://schemas.microsoft.com/office/drawing/2018/hyperlinkcolor" val="tx"/>
                    </a:ext>
                  </a:extLst>
                </a:hlinkClick>
              </a:rPr>
              <a:t>https://buy.gsa.gov/interact/community/6/activity-feed</a:t>
            </a:r>
            <a:endParaRPr sz="2000">
              <a:solidFill>
                <a:schemeClr val="dk2"/>
              </a:solidFill>
              <a:latin typeface="Public Sans"/>
              <a:ea typeface="Public Sans"/>
              <a:cs typeface="Public Sans"/>
              <a:sym typeface="Public Sans"/>
            </a:endParaRPr>
          </a:p>
          <a:p>
            <a:pPr marL="457200" lvl="0" indent="-358775" algn="l" rtl="0">
              <a:lnSpc>
                <a:spcPct val="130000"/>
              </a:lnSpc>
              <a:spcBef>
                <a:spcPts val="1000"/>
              </a:spcBef>
              <a:spcAft>
                <a:spcPts val="0"/>
              </a:spcAft>
              <a:buClr>
                <a:schemeClr val="dk2"/>
              </a:buClr>
              <a:buSzPts val="2050"/>
              <a:buChar char="●"/>
            </a:pPr>
            <a:endParaRPr sz="2050">
              <a:solidFill>
                <a:schemeClr val="dk2"/>
              </a:solidFill>
            </a:endParaRPr>
          </a:p>
          <a:p>
            <a:pPr marL="0" lvl="0" indent="0" algn="l" rtl="0">
              <a:spcBef>
                <a:spcPts val="1000"/>
              </a:spcBef>
              <a:spcAft>
                <a:spcPts val="0"/>
              </a:spcAft>
              <a:buNone/>
            </a:pPr>
            <a:endParaRPr>
              <a:latin typeface="Merriweather"/>
              <a:ea typeface="Merriweather"/>
              <a:cs typeface="Merriweather"/>
              <a:sym typeface="Merriweather"/>
            </a:endParaRPr>
          </a:p>
        </p:txBody>
      </p:sp>
      <p:pic>
        <p:nvPicPr>
          <p:cNvPr id="322" name="Google Shape;322;p41">
            <a:extLst>
              <a:ext uri="{C183D7F6-B498-43B3-948B-1728B52AA6E4}">
                <adec:decorative xmlns:adec="http://schemas.microsoft.com/office/drawing/2017/decorative" val="1"/>
              </a:ext>
            </a:extLst>
          </p:cNvPr>
          <p:cNvPicPr preferRelativeResize="0"/>
          <p:nvPr/>
        </p:nvPicPr>
        <p:blipFill>
          <a:blip r:embed="rId6" cstate="email">
            <a:alphaModFix/>
            <a:extLst>
              <a:ext uri="{28A0092B-C50C-407E-A947-70E740481C1C}">
                <a14:useLocalDpi xmlns:a14="http://schemas.microsoft.com/office/drawing/2010/main"/>
              </a:ext>
            </a:extLst>
          </a:blip>
          <a:stretch>
            <a:fillRect/>
          </a:stretch>
        </p:blipFill>
        <p:spPr>
          <a:xfrm>
            <a:off x="6344850" y="1117450"/>
            <a:ext cx="2799150" cy="2805625"/>
          </a:xfrm>
          <a:prstGeom prst="rect">
            <a:avLst/>
          </a:prstGeom>
          <a:noFill/>
          <a:ln>
            <a:noFill/>
          </a:ln>
        </p:spPr>
      </p:pic>
      <p:sp>
        <p:nvSpPr>
          <p:cNvPr id="319" name="Google Shape;319;p41"/>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2" name="Title 1">
            <a:extLst>
              <a:ext uri="{FF2B5EF4-FFF2-40B4-BE49-F238E27FC236}">
                <a16:creationId xmlns:a16="http://schemas.microsoft.com/office/drawing/2014/main" id="{CFCF6EE1-1272-F451-3626-8DB4EF25CF5D}"/>
              </a:ext>
            </a:extLst>
          </p:cNvPr>
          <p:cNvSpPr>
            <a:spLocks noGrp="1"/>
          </p:cNvSpPr>
          <p:nvPr>
            <p:ph type="title" idx="4294967295"/>
          </p:nvPr>
        </p:nvSpPr>
        <p:spPr>
          <a:xfrm>
            <a:off x="628650" y="-993775"/>
            <a:ext cx="7886700" cy="993775"/>
          </a:xfrm>
          <a:prstGeom prst="rect">
            <a:avLst/>
          </a:prstGeom>
        </p:spPr>
        <p:txBody>
          <a:bodyPr anchor="b"/>
          <a:lstStyle/>
          <a:p>
            <a:r>
              <a:rPr lang="en-US" dirty="0"/>
              <a:t>Thank You</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2" name="Title 1">
            <a:extLst>
              <a:ext uri="{FF2B5EF4-FFF2-40B4-BE49-F238E27FC236}">
                <a16:creationId xmlns:a16="http://schemas.microsoft.com/office/drawing/2014/main" id="{16337C9F-E864-34F7-90B3-2D5230254AB0}"/>
              </a:ext>
            </a:extLst>
          </p:cNvPr>
          <p:cNvSpPr>
            <a:spLocks noGrp="1"/>
          </p:cNvSpPr>
          <p:nvPr>
            <p:ph type="title" idx="4294967295"/>
          </p:nvPr>
        </p:nvSpPr>
        <p:spPr>
          <a:xfrm>
            <a:off x="628650" y="-993775"/>
            <a:ext cx="7886700" cy="993775"/>
          </a:xfrm>
          <a:prstGeom prst="rect">
            <a:avLst/>
          </a:prstGeom>
        </p:spPr>
        <p:txBody>
          <a:bodyPr anchor="b"/>
          <a:lstStyle/>
          <a:p>
            <a:r>
              <a:rPr lang="en-US" dirty="0"/>
              <a:t>GSA Starmark Logo – America 250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Introduction</a:t>
            </a:r>
            <a:endParaRPr sz="1800" b="1" dirty="0">
              <a:latin typeface="Merriweather"/>
              <a:ea typeface="Merriweather"/>
              <a:cs typeface="Merriweather"/>
              <a:sym typeface="Merriweather"/>
            </a:endParaRPr>
          </a:p>
        </p:txBody>
      </p:sp>
      <p:cxnSp>
        <p:nvCxnSpPr>
          <p:cNvPr id="91" name="Google Shape;91;p15">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90" name="Google Shape;90;p15"/>
          <p:cNvSpPr txBox="1">
            <a:spLocks noGrp="1"/>
          </p:cNvSpPr>
          <p:nvPr>
            <p:ph type="body" idx="1"/>
          </p:nvPr>
        </p:nvSpPr>
        <p:spPr>
          <a:xfrm>
            <a:off x="311700" y="1152475"/>
            <a:ext cx="6991800" cy="3416400"/>
          </a:xfrm>
          <a:prstGeom prst="rect">
            <a:avLst/>
          </a:prstGeom>
        </p:spPr>
        <p:txBody>
          <a:bodyPr spcFirstLastPara="1" wrap="square" lIns="91425" tIns="91425" rIns="91425" bIns="91425" anchor="t" anchorCtr="0">
            <a:noAutofit/>
          </a:bodyPr>
          <a:lstStyle/>
          <a:p>
            <a:pPr marL="457200" lvl="0"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Federal Supply Schedule / Multiple Award Schedule (MAS) Ordering Procedures moved to GSAR</a:t>
            </a:r>
            <a:endParaRPr>
              <a:solidFill>
                <a:srgbClr val="434343"/>
              </a:solidFill>
              <a:latin typeface="Public Sans"/>
              <a:ea typeface="Public Sans"/>
              <a:cs typeface="Public Sans"/>
              <a:sym typeface="Public Sans"/>
            </a:endParaRPr>
          </a:p>
          <a:p>
            <a:pPr marL="457200" lvl="0"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Rewrite of MAS Ordering Procedures:</a:t>
            </a:r>
            <a:endParaRPr>
              <a:solidFill>
                <a:srgbClr val="434343"/>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Removes unnecessary complexity and duplication</a:t>
            </a:r>
            <a:endParaRPr>
              <a:solidFill>
                <a:srgbClr val="434343"/>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Embraces flexibility and innovation</a:t>
            </a:r>
            <a:endParaRPr>
              <a:solidFill>
                <a:srgbClr val="434343"/>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Eliminates duplicative FAR 8.4 guidance on contract administration:</a:t>
            </a:r>
            <a:endParaRPr>
              <a:solidFill>
                <a:srgbClr val="434343"/>
              </a:solidFill>
              <a:latin typeface="Public Sans"/>
              <a:ea typeface="Public Sans"/>
              <a:cs typeface="Public Sans"/>
              <a:sym typeface="Public Sans"/>
            </a:endParaRPr>
          </a:p>
          <a:p>
            <a:pPr marL="1371600" lvl="2"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Payment, order placement, inspection/acceptance, disputes, terminations</a:t>
            </a:r>
            <a:endParaRPr>
              <a:solidFill>
                <a:srgbClr val="434343"/>
              </a:solidFill>
              <a:latin typeface="Public Sans"/>
              <a:ea typeface="Public Sans"/>
              <a:cs typeface="Public Sans"/>
              <a:sym typeface="Public Sans"/>
            </a:endParaRPr>
          </a:p>
          <a:p>
            <a:pPr marL="914400" lvl="1" indent="-317500" algn="l" rtl="0">
              <a:lnSpc>
                <a:spcPct val="175000"/>
              </a:lnSpc>
              <a:spcBef>
                <a:spcPts val="0"/>
              </a:spcBef>
              <a:spcAft>
                <a:spcPts val="0"/>
              </a:spcAft>
              <a:buClr>
                <a:srgbClr val="434343"/>
              </a:buClr>
              <a:buSzPts val="1400"/>
              <a:buFont typeface="Public Sans"/>
              <a:buChar char="○"/>
            </a:pPr>
            <a:r>
              <a:rPr lang="en">
                <a:solidFill>
                  <a:srgbClr val="434343"/>
                </a:solidFill>
                <a:latin typeface="Public Sans"/>
                <a:ea typeface="Public Sans"/>
                <a:cs typeface="Public Sans"/>
                <a:sym typeface="Public Sans"/>
              </a:rPr>
              <a:t>Leverages existing FSS contract terms instead of repeating them</a:t>
            </a:r>
            <a:endParaRPr b="1">
              <a:solidFill>
                <a:srgbClr val="434343"/>
              </a:solidFill>
              <a:latin typeface="Public Sans"/>
              <a:ea typeface="Public Sans"/>
              <a:cs typeface="Public Sans"/>
              <a:sym typeface="Public Sans"/>
            </a:endParaRPr>
          </a:p>
          <a:p>
            <a:pPr marL="0" lvl="0" indent="0" algn="l" rtl="0">
              <a:spcBef>
                <a:spcPts val="0"/>
              </a:spcBef>
              <a:spcAft>
                <a:spcPts val="0"/>
              </a:spcAft>
              <a:buNone/>
            </a:pPr>
            <a:endParaRPr sz="1200">
              <a:latin typeface="Merriweather"/>
              <a:ea typeface="Merriweather"/>
              <a:cs typeface="Merriweather"/>
              <a:sym typeface="Merriweather"/>
            </a:endParaRPr>
          </a:p>
        </p:txBody>
      </p:sp>
      <p:pic>
        <p:nvPicPr>
          <p:cNvPr id="92" name="Google Shape;92;p15" descr="RFO FAR Part 8 &gt; MAS Ordering Procedures at GSAR 538.71 &gt; GSA.gov Ordering Conten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7303500" y="445025"/>
            <a:ext cx="1149901" cy="3781125"/>
          </a:xfrm>
          <a:prstGeom prst="rect">
            <a:avLst/>
          </a:prstGeom>
          <a:noFill/>
          <a:ln>
            <a:noFill/>
          </a:ln>
        </p:spPr>
      </p:pic>
      <p:sp>
        <p:nvSpPr>
          <p:cNvPr id="93" name="Google Shape;93;p15">
            <a:extLst>
              <a:ext uri="{C183D7F6-B498-43B3-948B-1728B52AA6E4}">
                <adec:decorative xmlns:adec="http://schemas.microsoft.com/office/drawing/2017/decorative" val="1"/>
              </a:ext>
            </a:extLst>
          </p:cNvPr>
          <p:cNvSpPr/>
          <p:nvPr/>
        </p:nvSpPr>
        <p:spPr>
          <a:xfrm>
            <a:off x="7790825" y="1351075"/>
            <a:ext cx="225600" cy="312900"/>
          </a:xfrm>
          <a:prstGeom prst="downArrow">
            <a:avLst>
              <a:gd name="adj1" fmla="val 50000"/>
              <a:gd name="adj2" fmla="val 50000"/>
            </a:avLst>
          </a:prstGeom>
          <a:solidFill>
            <a:srgbClr val="B1111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4" name="Google Shape;94;p15">
            <a:extLst>
              <a:ext uri="{C183D7F6-B498-43B3-948B-1728B52AA6E4}">
                <adec:decorative xmlns:adec="http://schemas.microsoft.com/office/drawing/2017/decorative" val="1"/>
              </a:ext>
            </a:extLst>
          </p:cNvPr>
          <p:cNvSpPr/>
          <p:nvPr/>
        </p:nvSpPr>
        <p:spPr>
          <a:xfrm>
            <a:off x="7765650" y="2638400"/>
            <a:ext cx="250800" cy="393600"/>
          </a:xfrm>
          <a:prstGeom prst="downArrow">
            <a:avLst>
              <a:gd name="adj1" fmla="val 50000"/>
              <a:gd name="adj2" fmla="val 50000"/>
            </a:avLst>
          </a:prstGeom>
          <a:solidFill>
            <a:srgbClr val="B1111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9" name="Google Shape;89;p15"/>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6"/>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2800" b="1" dirty="0">
                <a:solidFill>
                  <a:srgbClr val="01558E"/>
                </a:solidFill>
                <a:latin typeface="Public Sans"/>
                <a:ea typeface="Public Sans"/>
                <a:cs typeface="Public Sans"/>
                <a:sym typeface="Public Sans"/>
              </a:rPr>
              <a:t>Communication and Training</a:t>
            </a:r>
            <a:endParaRPr sz="1800" b="1" dirty="0">
              <a:latin typeface="Merriweather"/>
              <a:ea typeface="Merriweather"/>
              <a:cs typeface="Merriweather"/>
              <a:sym typeface="Merriweather"/>
            </a:endParaRPr>
          </a:p>
        </p:txBody>
      </p:sp>
      <p:cxnSp>
        <p:nvCxnSpPr>
          <p:cNvPr id="102" name="Google Shape;102;p16">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01" name="Google Shape;101;p16"/>
          <p:cNvSpPr txBox="1">
            <a:spLocks noGrp="1"/>
          </p:cNvSpPr>
          <p:nvPr>
            <p:ph type="body" idx="1"/>
          </p:nvPr>
        </p:nvSpPr>
        <p:spPr>
          <a:xfrm>
            <a:off x="311700" y="1152475"/>
            <a:ext cx="6235200" cy="3416400"/>
          </a:xfrm>
          <a:prstGeom prst="rect">
            <a:avLst/>
          </a:prstGeom>
        </p:spPr>
        <p:txBody>
          <a:bodyPr spcFirstLastPara="1" wrap="square" lIns="91425" tIns="91425" rIns="91425" bIns="91425" anchor="t" anchorCtr="0">
            <a:noAutofit/>
          </a:bodyPr>
          <a:lstStyle/>
          <a:p>
            <a:pPr marL="457200" lvl="0" indent="-301625" algn="l" rtl="0">
              <a:spcBef>
                <a:spcPts val="0"/>
              </a:spcBef>
              <a:spcAft>
                <a:spcPts val="0"/>
              </a:spcAft>
              <a:buClr>
                <a:srgbClr val="434343"/>
              </a:buClr>
              <a:buSzPts val="1150"/>
              <a:buFont typeface="Public Sans"/>
              <a:buChar char="●"/>
            </a:pPr>
            <a:r>
              <a:rPr lang="en" sz="1150" b="1">
                <a:solidFill>
                  <a:srgbClr val="434343"/>
                </a:solidFill>
                <a:latin typeface="Public Sans"/>
                <a:ea typeface="Public Sans"/>
                <a:cs typeface="Public Sans"/>
                <a:sym typeface="Public Sans"/>
              </a:rPr>
              <a:t>Access MAS Ordering Guidance</a:t>
            </a:r>
            <a:endParaRPr sz="1150" b="1">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Find official ordering procedures, policies, and resources at gsa.gov/mas</a:t>
            </a:r>
            <a:endParaRPr sz="1150">
              <a:solidFill>
                <a:srgbClr val="434343"/>
              </a:solidFill>
              <a:latin typeface="Public Sans"/>
              <a:ea typeface="Public Sans"/>
              <a:cs typeface="Public Sans"/>
              <a:sym typeface="Public Sans"/>
            </a:endParaRPr>
          </a:p>
          <a:p>
            <a:pPr marL="457200" lvl="0" indent="-301625" algn="l" rtl="0">
              <a:spcBef>
                <a:spcPts val="1000"/>
              </a:spcBef>
              <a:spcAft>
                <a:spcPts val="0"/>
              </a:spcAft>
              <a:buClr>
                <a:srgbClr val="434343"/>
              </a:buClr>
              <a:buSzPts val="1150"/>
              <a:buFont typeface="Public Sans"/>
              <a:buChar char="●"/>
            </a:pPr>
            <a:r>
              <a:rPr lang="en" sz="1150" b="1">
                <a:solidFill>
                  <a:srgbClr val="434343"/>
                </a:solidFill>
                <a:latin typeface="Public Sans"/>
                <a:ea typeface="Public Sans"/>
                <a:cs typeface="Public Sans"/>
                <a:sym typeface="Public Sans"/>
              </a:rPr>
              <a:t>Stay Informed on Updates</a:t>
            </a:r>
            <a:endParaRPr sz="1150" b="1">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Monitor the GCA Interact – MAS Channel for announcements, updates, and clarifications</a:t>
            </a:r>
            <a:endParaRPr sz="1150">
              <a:solidFill>
                <a:srgbClr val="434343"/>
              </a:solidFill>
              <a:latin typeface="Public Sans"/>
              <a:ea typeface="Public Sans"/>
              <a:cs typeface="Public Sans"/>
              <a:sym typeface="Public Sans"/>
            </a:endParaRPr>
          </a:p>
          <a:p>
            <a:pPr marL="457200" lvl="0" indent="-301625" algn="l" rtl="0">
              <a:spcBef>
                <a:spcPts val="1000"/>
              </a:spcBef>
              <a:spcAft>
                <a:spcPts val="0"/>
              </a:spcAft>
              <a:buClr>
                <a:srgbClr val="434343"/>
              </a:buClr>
              <a:buSzPts val="1150"/>
              <a:buFont typeface="Public Sans"/>
              <a:buChar char="●"/>
            </a:pPr>
            <a:r>
              <a:rPr lang="en" sz="1150" b="1">
                <a:solidFill>
                  <a:srgbClr val="434343"/>
                </a:solidFill>
                <a:latin typeface="Public Sans"/>
                <a:ea typeface="Public Sans"/>
                <a:cs typeface="Public Sans"/>
                <a:sym typeface="Public Sans"/>
              </a:rPr>
              <a:t>Build Ordering Expertise</a:t>
            </a:r>
            <a:endParaRPr sz="1150" b="1">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Attend available MAS ordering training sessions focused on specific ordering topics</a:t>
            </a:r>
            <a:endParaRPr sz="1150">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View on-demand YouTube videos organized by topic for flexible, just-in-time learning</a:t>
            </a:r>
            <a:endParaRPr sz="1150">
              <a:solidFill>
                <a:srgbClr val="434343"/>
              </a:solidFill>
              <a:latin typeface="Public Sans"/>
              <a:ea typeface="Public Sans"/>
              <a:cs typeface="Public Sans"/>
              <a:sym typeface="Public Sans"/>
            </a:endParaRPr>
          </a:p>
          <a:p>
            <a:pPr marL="457200" lvl="0" indent="-301625" algn="l" rtl="0">
              <a:spcBef>
                <a:spcPts val="1000"/>
              </a:spcBef>
              <a:spcAft>
                <a:spcPts val="0"/>
              </a:spcAft>
              <a:buClr>
                <a:srgbClr val="434343"/>
              </a:buClr>
              <a:buSzPts val="1150"/>
              <a:buFont typeface="Public Sans"/>
              <a:buChar char="●"/>
            </a:pPr>
            <a:r>
              <a:rPr lang="en" sz="1150" b="1">
                <a:solidFill>
                  <a:srgbClr val="434343"/>
                </a:solidFill>
                <a:latin typeface="Public Sans"/>
                <a:ea typeface="Public Sans"/>
                <a:cs typeface="Public Sans"/>
                <a:sym typeface="Public Sans"/>
              </a:rPr>
              <a:t>Help Us Improve</a:t>
            </a:r>
            <a:endParaRPr sz="1150" b="1">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Share feedback on existing content, training, and tools</a:t>
            </a:r>
            <a:endParaRPr sz="1150">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Identify what would help you more effectively apply new procedures (e.g., examples, templates, checklists)</a:t>
            </a:r>
            <a:endParaRPr sz="1150">
              <a:solidFill>
                <a:srgbClr val="434343"/>
              </a:solidFill>
              <a:latin typeface="Public Sans"/>
              <a:ea typeface="Public Sans"/>
              <a:cs typeface="Public Sans"/>
              <a:sym typeface="Public Sans"/>
            </a:endParaRPr>
          </a:p>
          <a:p>
            <a:pPr marL="457200" lvl="0" indent="-301625" algn="l" rtl="0">
              <a:spcBef>
                <a:spcPts val="1000"/>
              </a:spcBef>
              <a:spcAft>
                <a:spcPts val="0"/>
              </a:spcAft>
              <a:buClr>
                <a:srgbClr val="434343"/>
              </a:buClr>
              <a:buSzPts val="1150"/>
              <a:buFont typeface="Public Sans"/>
              <a:buChar char="●"/>
            </a:pPr>
            <a:r>
              <a:rPr lang="en" sz="1150" b="1">
                <a:solidFill>
                  <a:srgbClr val="434343"/>
                </a:solidFill>
                <a:latin typeface="Public Sans"/>
                <a:ea typeface="Public Sans"/>
                <a:cs typeface="Public Sans"/>
                <a:sym typeface="Public Sans"/>
              </a:rPr>
              <a:t>Provide Feedback</a:t>
            </a:r>
            <a:endParaRPr sz="1150" b="1">
              <a:solidFill>
                <a:srgbClr val="434343"/>
              </a:solidFill>
              <a:latin typeface="Public Sans"/>
              <a:ea typeface="Public Sans"/>
              <a:cs typeface="Public Sans"/>
              <a:sym typeface="Public Sans"/>
            </a:endParaRPr>
          </a:p>
          <a:p>
            <a:pPr marL="914400" lvl="1" indent="-301625" algn="l" rtl="0">
              <a:spcBef>
                <a:spcPts val="0"/>
              </a:spcBef>
              <a:spcAft>
                <a:spcPts val="0"/>
              </a:spcAft>
              <a:buClr>
                <a:srgbClr val="434343"/>
              </a:buClr>
              <a:buSzPts val="1150"/>
              <a:buFont typeface="Public Sans"/>
              <a:buChar char="○"/>
            </a:pPr>
            <a:r>
              <a:rPr lang="en" sz="1150">
                <a:solidFill>
                  <a:srgbClr val="434343"/>
                </a:solidFill>
                <a:latin typeface="Public Sans"/>
                <a:ea typeface="Public Sans"/>
                <a:cs typeface="Public Sans"/>
                <a:sym typeface="Public Sans"/>
              </a:rPr>
              <a:t>Direct questions, suggestions, and feedback to MASPMO@gsa.gov</a:t>
            </a:r>
            <a:endParaRPr sz="1150">
              <a:solidFill>
                <a:srgbClr val="434343"/>
              </a:solidFill>
              <a:latin typeface="Public Sans"/>
              <a:ea typeface="Public Sans"/>
              <a:cs typeface="Public Sans"/>
              <a:sym typeface="Public Sans"/>
            </a:endParaRPr>
          </a:p>
          <a:p>
            <a:pPr marL="0" lvl="0" indent="0" algn="l" rtl="0">
              <a:spcBef>
                <a:spcPts val="0"/>
              </a:spcBef>
              <a:spcAft>
                <a:spcPts val="0"/>
              </a:spcAft>
              <a:buNone/>
            </a:pPr>
            <a:endParaRPr>
              <a:latin typeface="Merriweather"/>
              <a:ea typeface="Merriweather"/>
              <a:cs typeface="Merriweather"/>
              <a:sym typeface="Merriweather"/>
            </a:endParaRPr>
          </a:p>
        </p:txBody>
      </p:sp>
      <p:pic>
        <p:nvPicPr>
          <p:cNvPr id="103" name="Google Shape;103;p16" descr="Graphic depicting a group of people watching a presentation."/>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967050" y="778650"/>
            <a:ext cx="2140600" cy="3210924"/>
          </a:xfrm>
          <a:prstGeom prst="rect">
            <a:avLst/>
          </a:prstGeom>
          <a:noFill/>
          <a:ln>
            <a:noFill/>
          </a:ln>
        </p:spPr>
      </p:pic>
      <p:sp>
        <p:nvSpPr>
          <p:cNvPr id="100" name="Google Shape;100;p16"/>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7"/>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Soliciting RFQs</a:t>
            </a:r>
            <a:endParaRPr sz="1800" b="1" dirty="0">
              <a:latin typeface="Merriweather"/>
              <a:ea typeface="Merriweather"/>
              <a:cs typeface="Merriweather"/>
              <a:sym typeface="Merriweather"/>
            </a:endParaRPr>
          </a:p>
        </p:txBody>
      </p:sp>
      <p:cxnSp>
        <p:nvCxnSpPr>
          <p:cNvPr id="111" name="Google Shape;111;p17">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10" name="Google Shape;110;p17"/>
          <p:cNvSpPr txBox="1">
            <a:spLocks noGrp="1"/>
          </p:cNvSpPr>
          <p:nvPr>
            <p:ph type="body" idx="1"/>
          </p:nvPr>
        </p:nvSpPr>
        <p:spPr>
          <a:xfrm>
            <a:off x="311700" y="1152475"/>
            <a:ext cx="6940800" cy="3416400"/>
          </a:xfrm>
          <a:prstGeom prst="rect">
            <a:avLst/>
          </a:prstGeom>
        </p:spPr>
        <p:txBody>
          <a:bodyPr spcFirstLastPara="1" wrap="square" lIns="91425" tIns="91425" rIns="91425" bIns="91425" anchor="t" anchorCtr="0">
            <a:noAutofit/>
          </a:bodyPr>
          <a:lstStyle/>
          <a:p>
            <a:pPr marL="457200" lvl="0" indent="-298450" algn="l" rtl="0">
              <a:lnSpc>
                <a:spcPct val="130000"/>
              </a:lnSpc>
              <a:spcBef>
                <a:spcPts val="0"/>
              </a:spcBef>
              <a:spcAft>
                <a:spcPts val="0"/>
              </a:spcAft>
              <a:buClr>
                <a:srgbClr val="374151"/>
              </a:buClr>
              <a:buSzPts val="1100"/>
              <a:buFont typeface="Public Sans"/>
              <a:buChar char="●"/>
            </a:pPr>
            <a:r>
              <a:rPr lang="en" sz="1100">
                <a:solidFill>
                  <a:schemeClr val="dk2"/>
                </a:solidFill>
                <a:latin typeface="Public Sans"/>
                <a:ea typeface="Public Sans"/>
                <a:cs typeface="Public Sans"/>
                <a:sym typeface="Public Sans"/>
              </a:rPr>
              <a:t>Use a Request for Quotation (RFQ) to solicit quotations.</a:t>
            </a:r>
            <a:endParaRPr sz="1100">
              <a:solidFill>
                <a:schemeClr val="dk2"/>
              </a:solidFill>
              <a:latin typeface="Public Sans"/>
              <a:ea typeface="Public Sans"/>
              <a:cs typeface="Public Sans"/>
              <a:sym typeface="Public Sans"/>
            </a:endParaRPr>
          </a:p>
          <a:p>
            <a:pPr marL="457200" lvl="0" indent="-298450" algn="l" rtl="0">
              <a:lnSpc>
                <a:spcPct val="130000"/>
              </a:lnSpc>
              <a:spcBef>
                <a:spcPts val="1000"/>
              </a:spcBef>
              <a:spcAft>
                <a:spcPts val="0"/>
              </a:spcAft>
              <a:buClr>
                <a:srgbClr val="374151"/>
              </a:buClr>
              <a:buSzPts val="1100"/>
              <a:buFont typeface="Public Sans"/>
              <a:buChar char="●"/>
            </a:pPr>
            <a:r>
              <a:rPr lang="en" sz="1100">
                <a:solidFill>
                  <a:schemeClr val="dk2"/>
                </a:solidFill>
                <a:latin typeface="Public Sans"/>
                <a:ea typeface="Public Sans"/>
                <a:cs typeface="Public Sans"/>
                <a:sym typeface="Public Sans"/>
              </a:rPr>
              <a:t>RFQ requirements vary based on dollar value:</a:t>
            </a:r>
            <a:endParaRPr sz="1100">
              <a:solidFill>
                <a:schemeClr val="dk2"/>
              </a:solidFill>
              <a:latin typeface="Public Sans"/>
              <a:ea typeface="Public Sans"/>
              <a:cs typeface="Public Sans"/>
              <a:sym typeface="Public Sans"/>
            </a:endParaRPr>
          </a:p>
          <a:p>
            <a:pPr marL="914400" lvl="1" indent="-298450" algn="l" rtl="0">
              <a:lnSpc>
                <a:spcPct val="130000"/>
              </a:lnSpc>
              <a:spcBef>
                <a:spcPts val="1000"/>
              </a:spcBef>
              <a:spcAft>
                <a:spcPts val="0"/>
              </a:spcAft>
              <a:buClr>
                <a:srgbClr val="374151"/>
              </a:buClr>
              <a:buSzPts val="1100"/>
              <a:buFont typeface="Public Sans"/>
              <a:buChar char="○"/>
            </a:pPr>
            <a:r>
              <a:rPr lang="en" sz="1100">
                <a:solidFill>
                  <a:schemeClr val="dk2"/>
                </a:solidFill>
                <a:latin typeface="Public Sans"/>
                <a:ea typeface="Public Sans"/>
                <a:cs typeface="Public Sans"/>
                <a:sym typeface="Public Sans"/>
              </a:rPr>
              <a:t>&lt;MPT: place the order with any contractor that can meet the need (no formal solicitation required)</a:t>
            </a:r>
            <a:endParaRPr sz="1100">
              <a:solidFill>
                <a:schemeClr val="dk2"/>
              </a:solidFill>
              <a:latin typeface="Public Sans"/>
              <a:ea typeface="Public Sans"/>
              <a:cs typeface="Public Sans"/>
              <a:sym typeface="Public Sans"/>
            </a:endParaRPr>
          </a:p>
          <a:p>
            <a:pPr marL="914400" lvl="1" indent="-298450" algn="l" rtl="0">
              <a:lnSpc>
                <a:spcPct val="130000"/>
              </a:lnSpc>
              <a:spcBef>
                <a:spcPts val="1000"/>
              </a:spcBef>
              <a:spcAft>
                <a:spcPts val="0"/>
              </a:spcAft>
              <a:buClr>
                <a:srgbClr val="374151"/>
              </a:buClr>
              <a:buSzPts val="1100"/>
              <a:buFont typeface="Public Sans"/>
              <a:buChar char="○"/>
            </a:pPr>
            <a:r>
              <a:rPr lang="en" sz="1100">
                <a:solidFill>
                  <a:schemeClr val="dk2"/>
                </a:solidFill>
                <a:latin typeface="Public Sans"/>
                <a:ea typeface="Public Sans"/>
                <a:cs typeface="Public Sans"/>
                <a:sym typeface="Public Sans"/>
              </a:rPr>
              <a:t>MPT but &lt;SAT: Written RFQ or survey three or more contracts if the requirement is fixed price and clearly defined on MAS</a:t>
            </a:r>
            <a:endParaRPr sz="1100">
              <a:solidFill>
                <a:schemeClr val="dk2"/>
              </a:solidFill>
              <a:latin typeface="Public Sans"/>
              <a:ea typeface="Public Sans"/>
              <a:cs typeface="Public Sans"/>
              <a:sym typeface="Public Sans"/>
            </a:endParaRPr>
          </a:p>
          <a:p>
            <a:pPr marL="1371600" lvl="2" indent="-298450" algn="l" rtl="0">
              <a:lnSpc>
                <a:spcPct val="130000"/>
              </a:lnSpc>
              <a:spcBef>
                <a:spcPts val="1000"/>
              </a:spcBef>
              <a:spcAft>
                <a:spcPts val="0"/>
              </a:spcAft>
              <a:buClr>
                <a:schemeClr val="dk2"/>
              </a:buClr>
              <a:buSzPts val="1100"/>
              <a:buFont typeface="Public Sans"/>
              <a:buChar char="■"/>
            </a:pPr>
            <a:r>
              <a:rPr lang="en" sz="1100">
                <a:solidFill>
                  <a:schemeClr val="dk2"/>
                </a:solidFill>
                <a:latin typeface="Public Sans"/>
                <a:ea typeface="Public Sans"/>
                <a:cs typeface="Public Sans"/>
                <a:sym typeface="Public Sans"/>
              </a:rPr>
              <a:t>Written justification required for sole source awards</a:t>
            </a:r>
            <a:endParaRPr sz="1100">
              <a:solidFill>
                <a:schemeClr val="dk2"/>
              </a:solidFill>
              <a:latin typeface="Public Sans"/>
              <a:ea typeface="Public Sans"/>
              <a:cs typeface="Public Sans"/>
              <a:sym typeface="Public Sans"/>
            </a:endParaRPr>
          </a:p>
          <a:p>
            <a:pPr marL="914400" lvl="1" indent="-298450" algn="l" rtl="0">
              <a:lnSpc>
                <a:spcPct val="130000"/>
              </a:lnSpc>
              <a:spcBef>
                <a:spcPts val="1000"/>
              </a:spcBef>
              <a:spcAft>
                <a:spcPts val="0"/>
              </a:spcAft>
              <a:buClr>
                <a:srgbClr val="374151"/>
              </a:buClr>
              <a:buSzPts val="1100"/>
              <a:buFont typeface="Public Sans"/>
              <a:buChar char="○"/>
            </a:pPr>
            <a:r>
              <a:rPr lang="en" sz="1100">
                <a:solidFill>
                  <a:schemeClr val="dk2"/>
                </a:solidFill>
                <a:latin typeface="Public Sans"/>
                <a:ea typeface="Public Sans"/>
                <a:cs typeface="Public Sans"/>
                <a:sym typeface="Public Sans"/>
              </a:rPr>
              <a:t>SAT: Written RFQ </a:t>
            </a:r>
            <a:endParaRPr sz="1100">
              <a:solidFill>
                <a:schemeClr val="dk2"/>
              </a:solidFill>
              <a:latin typeface="Public Sans"/>
              <a:ea typeface="Public Sans"/>
              <a:cs typeface="Public Sans"/>
              <a:sym typeface="Public Sans"/>
            </a:endParaRPr>
          </a:p>
          <a:p>
            <a:pPr marL="1371600" lvl="2" indent="-298450" algn="l" rtl="0">
              <a:lnSpc>
                <a:spcPct val="130000"/>
              </a:lnSpc>
              <a:spcBef>
                <a:spcPts val="1000"/>
              </a:spcBef>
              <a:spcAft>
                <a:spcPts val="0"/>
              </a:spcAft>
              <a:buClr>
                <a:schemeClr val="dk2"/>
              </a:buClr>
              <a:buSzPts val="1100"/>
              <a:buFont typeface="Public Sans"/>
              <a:buChar char="■"/>
            </a:pPr>
            <a:r>
              <a:rPr lang="en" sz="1100">
                <a:solidFill>
                  <a:schemeClr val="dk2"/>
                </a:solidFill>
                <a:latin typeface="Public Sans"/>
                <a:ea typeface="Public Sans"/>
                <a:cs typeface="Public Sans"/>
                <a:sym typeface="Public Sans"/>
              </a:rPr>
              <a:t>Solicit quotes from as many capable contractors as practicable to ensure at least three responses</a:t>
            </a:r>
            <a:endParaRPr sz="1100">
              <a:solidFill>
                <a:schemeClr val="dk2"/>
              </a:solidFill>
              <a:latin typeface="Public Sans"/>
              <a:ea typeface="Public Sans"/>
              <a:cs typeface="Public Sans"/>
              <a:sym typeface="Public Sans"/>
            </a:endParaRPr>
          </a:p>
          <a:p>
            <a:pPr marL="1371600" lvl="2" indent="-298450" algn="l" rtl="0">
              <a:lnSpc>
                <a:spcPct val="130000"/>
              </a:lnSpc>
              <a:spcBef>
                <a:spcPts val="1000"/>
              </a:spcBef>
              <a:spcAft>
                <a:spcPts val="1000"/>
              </a:spcAft>
              <a:buClr>
                <a:schemeClr val="dk2"/>
              </a:buClr>
              <a:buSzPts val="1100"/>
              <a:buFont typeface="Public Sans"/>
              <a:buChar char="■"/>
            </a:pPr>
            <a:r>
              <a:rPr lang="en" sz="1100">
                <a:solidFill>
                  <a:schemeClr val="dk2"/>
                </a:solidFill>
                <a:latin typeface="Public Sans"/>
                <a:ea typeface="Public Sans"/>
                <a:cs typeface="Public Sans"/>
                <a:sym typeface="Public Sans"/>
              </a:rPr>
              <a:t>Written justification required for sole source awards</a:t>
            </a:r>
            <a:endParaRPr sz="1100">
              <a:solidFill>
                <a:schemeClr val="dk2"/>
              </a:solidFill>
              <a:latin typeface="Public Sans"/>
              <a:ea typeface="Public Sans"/>
              <a:cs typeface="Public Sans"/>
              <a:sym typeface="Public Sans"/>
            </a:endParaRPr>
          </a:p>
        </p:txBody>
      </p:sp>
      <p:pic>
        <p:nvPicPr>
          <p:cNvPr id="112" name="Google Shape;112;p17">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919850" y="1776025"/>
            <a:ext cx="2224150" cy="2224150"/>
          </a:xfrm>
          <a:prstGeom prst="rect">
            <a:avLst/>
          </a:prstGeom>
          <a:noFill/>
          <a:ln>
            <a:noFill/>
          </a:ln>
        </p:spPr>
      </p:pic>
      <p:sp>
        <p:nvSpPr>
          <p:cNvPr id="109" name="Google Shape;109;p17"/>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990"/>
              <a:buFont typeface="Arial"/>
              <a:buNone/>
            </a:pPr>
            <a:r>
              <a:rPr lang="en" sz="2320" b="1" dirty="0">
                <a:solidFill>
                  <a:srgbClr val="01558E"/>
                </a:solidFill>
                <a:latin typeface="Public Sans"/>
                <a:ea typeface="Public Sans"/>
                <a:cs typeface="Public Sans"/>
                <a:sym typeface="Public Sans"/>
              </a:rPr>
              <a:t>Ordering Procedures</a:t>
            </a:r>
            <a:endParaRPr sz="1800" b="1" dirty="0">
              <a:latin typeface="Merriweather"/>
              <a:ea typeface="Merriweather"/>
              <a:cs typeface="Merriweather"/>
              <a:sym typeface="Merriweather"/>
            </a:endParaRPr>
          </a:p>
        </p:txBody>
      </p:sp>
      <p:cxnSp>
        <p:nvCxnSpPr>
          <p:cNvPr id="120" name="Google Shape;120;p18">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19" name="Google Shape;119;p18"/>
          <p:cNvSpPr txBox="1">
            <a:spLocks noGrp="1"/>
          </p:cNvSpPr>
          <p:nvPr>
            <p:ph type="body" idx="1"/>
          </p:nvPr>
        </p:nvSpPr>
        <p:spPr>
          <a:xfrm>
            <a:off x="305400" y="1203400"/>
            <a:ext cx="6546900" cy="3416400"/>
          </a:xfrm>
          <a:prstGeom prst="rect">
            <a:avLst/>
          </a:prstGeom>
        </p:spPr>
        <p:txBody>
          <a:bodyPr spcFirstLastPara="1" wrap="square" lIns="91425" tIns="91425" rIns="91425" bIns="91425" anchor="t" anchorCtr="0">
            <a:noAutofit/>
          </a:bodyPr>
          <a:lstStyle/>
          <a:p>
            <a:pPr marL="457200" lvl="0" indent="-346393" algn="l" rtl="0">
              <a:lnSpc>
                <a:spcPct val="130000"/>
              </a:lnSpc>
              <a:spcBef>
                <a:spcPts val="0"/>
              </a:spcBef>
              <a:spcAft>
                <a:spcPts val="0"/>
              </a:spcAft>
              <a:buClr>
                <a:srgbClr val="374151"/>
              </a:buClr>
              <a:buSzPts val="1855"/>
              <a:buFont typeface="Public Sans"/>
              <a:buChar char="●"/>
            </a:pPr>
            <a:r>
              <a:rPr lang="en" sz="1855">
                <a:solidFill>
                  <a:schemeClr val="dk2"/>
                </a:solidFill>
                <a:latin typeface="Public Sans"/>
                <a:ea typeface="Public Sans"/>
                <a:cs typeface="Public Sans"/>
                <a:sym typeface="Public Sans"/>
              </a:rPr>
              <a:t>A</a:t>
            </a:r>
            <a:r>
              <a:rPr lang="en" sz="1755">
                <a:solidFill>
                  <a:schemeClr val="dk2"/>
                </a:solidFill>
                <a:latin typeface="Public Sans"/>
                <a:ea typeface="Public Sans"/>
                <a:cs typeface="Public Sans"/>
                <a:sym typeface="Public Sans"/>
              </a:rPr>
              <a:t>ward to the contractor providing best value.</a:t>
            </a:r>
            <a:endParaRPr sz="1755">
              <a:solidFill>
                <a:schemeClr val="dk2"/>
              </a:solidFill>
              <a:latin typeface="Public Sans"/>
              <a:ea typeface="Public Sans"/>
              <a:cs typeface="Public Sans"/>
              <a:sym typeface="Public Sans"/>
            </a:endParaRPr>
          </a:p>
          <a:p>
            <a:pPr marL="457200" lvl="0" indent="-340043" algn="l" rtl="0">
              <a:lnSpc>
                <a:spcPct val="130000"/>
              </a:lnSpc>
              <a:spcBef>
                <a:spcPts val="1000"/>
              </a:spcBef>
              <a:spcAft>
                <a:spcPts val="0"/>
              </a:spcAft>
              <a:buClr>
                <a:srgbClr val="374151"/>
              </a:buClr>
              <a:buSzPts val="1755"/>
              <a:buFont typeface="Public Sans"/>
              <a:buChar char="●"/>
            </a:pPr>
            <a:r>
              <a:rPr lang="en" sz="1755">
                <a:solidFill>
                  <a:schemeClr val="dk2"/>
                </a:solidFill>
                <a:latin typeface="Public Sans"/>
                <a:ea typeface="Public Sans"/>
                <a:cs typeface="Public Sans"/>
                <a:sym typeface="Public Sans"/>
              </a:rPr>
              <a:t>Document the file to show fair consideration of all quotes.</a:t>
            </a:r>
            <a:endParaRPr sz="1755">
              <a:solidFill>
                <a:schemeClr val="dk2"/>
              </a:solidFill>
              <a:latin typeface="Public Sans"/>
              <a:ea typeface="Public Sans"/>
              <a:cs typeface="Public Sans"/>
              <a:sym typeface="Public Sans"/>
            </a:endParaRPr>
          </a:p>
          <a:p>
            <a:pPr marL="457200" lvl="0" indent="-340043" algn="l" rtl="0">
              <a:lnSpc>
                <a:spcPct val="130000"/>
              </a:lnSpc>
              <a:spcBef>
                <a:spcPts val="1000"/>
              </a:spcBef>
              <a:spcAft>
                <a:spcPts val="0"/>
              </a:spcAft>
              <a:buClr>
                <a:srgbClr val="374151"/>
              </a:buClr>
              <a:buSzPts val="1755"/>
              <a:buFont typeface="Public Sans"/>
              <a:buChar char="●"/>
            </a:pPr>
            <a:r>
              <a:rPr lang="en" sz="1755">
                <a:solidFill>
                  <a:schemeClr val="dk2"/>
                </a:solidFill>
                <a:latin typeface="Public Sans"/>
                <a:ea typeface="Public Sans"/>
                <a:cs typeface="Public Sans"/>
                <a:sym typeface="Public Sans"/>
              </a:rPr>
              <a:t>Check SAM.gov for exclusions before award.</a:t>
            </a:r>
            <a:endParaRPr sz="1755">
              <a:solidFill>
                <a:schemeClr val="dk2"/>
              </a:solidFill>
              <a:latin typeface="Public Sans"/>
              <a:ea typeface="Public Sans"/>
              <a:cs typeface="Public Sans"/>
              <a:sym typeface="Public Sans"/>
            </a:endParaRPr>
          </a:p>
          <a:p>
            <a:pPr marL="457200" lvl="0" indent="-340043" algn="l" rtl="0">
              <a:lnSpc>
                <a:spcPct val="130000"/>
              </a:lnSpc>
              <a:spcBef>
                <a:spcPts val="1000"/>
              </a:spcBef>
              <a:spcAft>
                <a:spcPts val="0"/>
              </a:spcAft>
              <a:buClr>
                <a:srgbClr val="374151"/>
              </a:buClr>
              <a:buSzPts val="1755"/>
              <a:buFont typeface="Public Sans"/>
              <a:buChar char="●"/>
            </a:pPr>
            <a:r>
              <a:rPr lang="en" sz="1755">
                <a:solidFill>
                  <a:schemeClr val="dk2"/>
                </a:solidFill>
                <a:latin typeface="Public Sans"/>
                <a:ea typeface="Public Sans"/>
                <a:cs typeface="Public Sans"/>
                <a:sym typeface="Public Sans"/>
              </a:rPr>
              <a:t>Follow RFO parts 4, 7, 10, and 11 for planning, market research, and requirements definition.</a:t>
            </a:r>
            <a:endParaRPr sz="1755">
              <a:solidFill>
                <a:schemeClr val="dk2"/>
              </a:solidFill>
              <a:latin typeface="Public Sans"/>
              <a:ea typeface="Public Sans"/>
              <a:cs typeface="Public Sans"/>
              <a:sym typeface="Public Sans"/>
            </a:endParaRPr>
          </a:p>
          <a:p>
            <a:pPr marL="457200" lvl="0" indent="-340043" algn="l" rtl="0">
              <a:lnSpc>
                <a:spcPct val="130000"/>
              </a:lnSpc>
              <a:spcBef>
                <a:spcPts val="1000"/>
              </a:spcBef>
              <a:spcAft>
                <a:spcPts val="0"/>
              </a:spcAft>
              <a:buClr>
                <a:srgbClr val="374151"/>
              </a:buClr>
              <a:buSzPts val="1755"/>
              <a:buFont typeface="Public Sans"/>
              <a:buChar char="●"/>
            </a:pPr>
            <a:r>
              <a:rPr lang="en" sz="1755">
                <a:solidFill>
                  <a:schemeClr val="dk2"/>
                </a:solidFill>
                <a:latin typeface="Public Sans"/>
                <a:ea typeface="Public Sans"/>
                <a:cs typeface="Public Sans"/>
                <a:sym typeface="Public Sans"/>
              </a:rPr>
              <a:t>Provide a brief explanation to unsuccessful quoters if requested within 3 days.</a:t>
            </a:r>
            <a:endParaRPr sz="1755">
              <a:solidFill>
                <a:schemeClr val="dk2"/>
              </a:solidFill>
              <a:latin typeface="Public Sans"/>
              <a:ea typeface="Public Sans"/>
              <a:cs typeface="Public Sans"/>
              <a:sym typeface="Public Sans"/>
            </a:endParaRPr>
          </a:p>
          <a:p>
            <a:pPr marL="0" lvl="0" indent="0" algn="l" rtl="0">
              <a:spcBef>
                <a:spcPts val="1000"/>
              </a:spcBef>
              <a:spcAft>
                <a:spcPts val="0"/>
              </a:spcAft>
              <a:buNone/>
            </a:pPr>
            <a:endParaRPr>
              <a:latin typeface="Merriweather"/>
              <a:ea typeface="Merriweather"/>
              <a:cs typeface="Merriweather"/>
              <a:sym typeface="Merriweather"/>
            </a:endParaRPr>
          </a:p>
        </p:txBody>
      </p:sp>
      <p:pic>
        <p:nvPicPr>
          <p:cNvPr id="121" name="Google Shape;121;p18">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435300" y="1354525"/>
            <a:ext cx="2632050" cy="2638150"/>
          </a:xfrm>
          <a:prstGeom prst="rect">
            <a:avLst/>
          </a:prstGeom>
          <a:noFill/>
          <a:ln>
            <a:noFill/>
          </a:ln>
        </p:spPr>
      </p:pic>
      <p:sp>
        <p:nvSpPr>
          <p:cNvPr id="118" name="Google Shape;118;p18"/>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9"/>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lnSpc>
                <a:spcPct val="175000"/>
              </a:lnSpc>
              <a:spcBef>
                <a:spcPts val="0"/>
              </a:spcBef>
              <a:spcAft>
                <a:spcPts val="0"/>
              </a:spcAft>
              <a:buClr>
                <a:schemeClr val="dk1"/>
              </a:buClr>
              <a:buSzPts val="1100"/>
              <a:buFont typeface="Arial"/>
              <a:buNone/>
            </a:pPr>
            <a:r>
              <a:rPr lang="en" sz="2500" b="1" dirty="0">
                <a:solidFill>
                  <a:srgbClr val="01558E"/>
                </a:solidFill>
                <a:latin typeface="Public Sans"/>
                <a:ea typeface="Public Sans"/>
                <a:cs typeface="Public Sans"/>
                <a:sym typeface="Public Sans"/>
              </a:rPr>
              <a:t>Quote and Evaluation Processes</a:t>
            </a:r>
            <a:endParaRPr sz="1800" b="1" dirty="0">
              <a:latin typeface="Merriweather"/>
              <a:ea typeface="Merriweather"/>
              <a:cs typeface="Merriweather"/>
              <a:sym typeface="Merriweather"/>
            </a:endParaRPr>
          </a:p>
        </p:txBody>
      </p:sp>
      <p:cxnSp>
        <p:nvCxnSpPr>
          <p:cNvPr id="129" name="Google Shape;129;p19">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28" name="Google Shape;128;p19"/>
          <p:cNvSpPr txBox="1">
            <a:spLocks noGrp="1"/>
          </p:cNvSpPr>
          <p:nvPr>
            <p:ph type="body" idx="1"/>
          </p:nvPr>
        </p:nvSpPr>
        <p:spPr>
          <a:xfrm>
            <a:off x="311700" y="1152475"/>
            <a:ext cx="6096900" cy="3416400"/>
          </a:xfrm>
          <a:prstGeom prst="rect">
            <a:avLst/>
          </a:prstGeom>
        </p:spPr>
        <p:txBody>
          <a:bodyPr spcFirstLastPara="1" wrap="square" lIns="91425" tIns="91425" rIns="91425" bIns="91425" anchor="t" anchorCtr="0">
            <a:noAutofit/>
          </a:bodyPr>
          <a:lstStyle/>
          <a:p>
            <a:pPr marL="457200" lvl="0" indent="-327025" algn="l" rtl="0">
              <a:lnSpc>
                <a:spcPct val="150000"/>
              </a:lnSpc>
              <a:spcBef>
                <a:spcPts val="0"/>
              </a:spcBef>
              <a:spcAft>
                <a:spcPts val="0"/>
              </a:spcAft>
              <a:buClr>
                <a:srgbClr val="374151"/>
              </a:buClr>
              <a:buSzPts val="1550"/>
              <a:buFont typeface="Public Sans"/>
              <a:buChar char="●"/>
            </a:pPr>
            <a:r>
              <a:rPr lang="en" sz="1550">
                <a:solidFill>
                  <a:srgbClr val="374151"/>
                </a:solidFill>
                <a:latin typeface="Public Sans"/>
                <a:ea typeface="Public Sans"/>
                <a:cs typeface="Public Sans"/>
                <a:sym typeface="Public Sans"/>
              </a:rPr>
              <a:t>FAR-like Part 15 Processes Eliminated</a:t>
            </a:r>
            <a:endParaRPr sz="1550">
              <a:solidFill>
                <a:srgbClr val="374151"/>
              </a:solidFill>
              <a:latin typeface="Public Sans"/>
              <a:ea typeface="Public Sans"/>
              <a:cs typeface="Public Sans"/>
              <a:sym typeface="Public Sans"/>
            </a:endParaRPr>
          </a:p>
          <a:p>
            <a:pPr marL="914400" lvl="1" indent="-327025" algn="l" rtl="0">
              <a:lnSpc>
                <a:spcPct val="150000"/>
              </a:lnSpc>
              <a:spcBef>
                <a:spcPts val="0"/>
              </a:spcBef>
              <a:spcAft>
                <a:spcPts val="0"/>
              </a:spcAft>
              <a:buClr>
                <a:srgbClr val="374151"/>
              </a:buClr>
              <a:buSzPts val="1550"/>
              <a:buFont typeface="Public Sans"/>
              <a:buChar char="○"/>
            </a:pPr>
            <a:r>
              <a:rPr lang="en" sz="1550">
                <a:solidFill>
                  <a:srgbClr val="374151"/>
                </a:solidFill>
                <a:latin typeface="Public Sans"/>
                <a:ea typeface="Public Sans"/>
                <a:cs typeface="Public Sans"/>
                <a:sym typeface="Public Sans"/>
              </a:rPr>
              <a:t>No evaluation plans, scoring, or competitive ranges</a:t>
            </a:r>
            <a:endParaRPr sz="1550">
              <a:solidFill>
                <a:srgbClr val="374151"/>
              </a:solidFill>
              <a:latin typeface="Public Sans"/>
              <a:ea typeface="Public Sans"/>
              <a:cs typeface="Public Sans"/>
              <a:sym typeface="Public Sans"/>
            </a:endParaRPr>
          </a:p>
          <a:p>
            <a:pPr marL="914400" lvl="1" indent="-327025" algn="l" rtl="0">
              <a:lnSpc>
                <a:spcPct val="150000"/>
              </a:lnSpc>
              <a:spcBef>
                <a:spcPts val="0"/>
              </a:spcBef>
              <a:spcAft>
                <a:spcPts val="0"/>
              </a:spcAft>
              <a:buClr>
                <a:srgbClr val="374151"/>
              </a:buClr>
              <a:buSzPts val="1550"/>
              <a:buFont typeface="Public Sans"/>
              <a:buChar char="○"/>
            </a:pPr>
            <a:r>
              <a:rPr lang="en" sz="1550">
                <a:solidFill>
                  <a:srgbClr val="374151"/>
                </a:solidFill>
                <a:latin typeface="Public Sans"/>
                <a:ea typeface="Public Sans"/>
                <a:cs typeface="Public Sans"/>
                <a:sym typeface="Public Sans"/>
              </a:rPr>
              <a:t>Encourages innovative approaches (</a:t>
            </a:r>
            <a:r>
              <a:rPr lang="en" sz="1550" u="sng">
                <a:solidFill>
                  <a:schemeClr val="accent5"/>
                </a:solidFill>
                <a:latin typeface="Public Sans"/>
                <a:ea typeface="Public Sans"/>
                <a:cs typeface="Public Sans"/>
                <a:sym typeface="Public Sans"/>
                <a:hlinkClick r:id="rId3">
                  <a:extLst>
                    <a:ext uri="{A12FA001-AC4F-418D-AE19-62706E023703}">
                      <ahyp:hlinkClr xmlns:ahyp="http://schemas.microsoft.com/office/drawing/2018/hyperlinkcolor" val="tx"/>
                    </a:ext>
                  </a:extLst>
                </a:hlinkClick>
              </a:rPr>
              <a:t>GSAR 538.7102-2</a:t>
            </a:r>
            <a:r>
              <a:rPr lang="en" sz="1550">
                <a:solidFill>
                  <a:srgbClr val="374151"/>
                </a:solidFill>
                <a:latin typeface="Public Sans"/>
                <a:ea typeface="Public Sans"/>
                <a:cs typeface="Public Sans"/>
                <a:sym typeface="Public Sans"/>
              </a:rPr>
              <a:t> (GSA CD RFO-2025-FSS-GSAR 538))</a:t>
            </a:r>
            <a:endParaRPr sz="1550">
              <a:solidFill>
                <a:srgbClr val="374151"/>
              </a:solidFill>
              <a:latin typeface="Public Sans"/>
              <a:ea typeface="Public Sans"/>
              <a:cs typeface="Public Sans"/>
              <a:sym typeface="Public Sans"/>
            </a:endParaRPr>
          </a:p>
          <a:p>
            <a:pPr marL="457200" lvl="0" indent="-327025" algn="l" rtl="0">
              <a:lnSpc>
                <a:spcPct val="150000"/>
              </a:lnSpc>
              <a:spcBef>
                <a:spcPts val="1000"/>
              </a:spcBef>
              <a:spcAft>
                <a:spcPts val="0"/>
              </a:spcAft>
              <a:buClr>
                <a:srgbClr val="374151"/>
              </a:buClr>
              <a:buSzPts val="1550"/>
              <a:buFont typeface="Public Sans"/>
              <a:buChar char="●"/>
            </a:pPr>
            <a:r>
              <a:rPr lang="en" sz="1550">
                <a:solidFill>
                  <a:srgbClr val="374151"/>
                </a:solidFill>
                <a:latin typeface="Public Sans"/>
                <a:ea typeface="Public Sans"/>
                <a:cs typeface="Public Sans"/>
                <a:sym typeface="Public Sans"/>
              </a:rPr>
              <a:t>Best Value Emphasized</a:t>
            </a:r>
            <a:endParaRPr sz="1550">
              <a:solidFill>
                <a:srgbClr val="374151"/>
              </a:solidFill>
              <a:latin typeface="Public Sans"/>
              <a:ea typeface="Public Sans"/>
              <a:cs typeface="Public Sans"/>
              <a:sym typeface="Public Sans"/>
            </a:endParaRPr>
          </a:p>
          <a:p>
            <a:pPr marL="914400" lvl="1" indent="-327025" algn="l" rtl="0">
              <a:lnSpc>
                <a:spcPct val="150000"/>
              </a:lnSpc>
              <a:spcBef>
                <a:spcPts val="0"/>
              </a:spcBef>
              <a:spcAft>
                <a:spcPts val="0"/>
              </a:spcAft>
              <a:buClr>
                <a:srgbClr val="374151"/>
              </a:buClr>
              <a:buSzPts val="1550"/>
              <a:buFont typeface="Public Sans"/>
              <a:buChar char="○"/>
            </a:pPr>
            <a:r>
              <a:rPr lang="en" sz="1550">
                <a:solidFill>
                  <a:srgbClr val="374151"/>
                </a:solidFill>
                <a:latin typeface="Public Sans"/>
                <a:ea typeface="Public Sans"/>
                <a:cs typeface="Public Sans"/>
                <a:sym typeface="Public Sans"/>
              </a:rPr>
              <a:t>Agencies award to contractors that provide best value (per </a:t>
            </a:r>
            <a:r>
              <a:rPr lang="en" sz="1550" u="sng">
                <a:solidFill>
                  <a:schemeClr val="accent5"/>
                </a:solidFill>
                <a:latin typeface="Public Sans"/>
                <a:ea typeface="Public Sans"/>
                <a:cs typeface="Public Sans"/>
                <a:sym typeface="Public Sans"/>
                <a:hlinkClick r:id="rId4">
                  <a:extLst>
                    <a:ext uri="{A12FA001-AC4F-418D-AE19-62706E023703}">
                      <ahyp:hlinkClr xmlns:ahyp="http://schemas.microsoft.com/office/drawing/2018/hyperlinkcolor" val="tx"/>
                    </a:ext>
                  </a:extLst>
                </a:hlinkClick>
              </a:rPr>
              <a:t>FAR 2.101</a:t>
            </a:r>
            <a:r>
              <a:rPr lang="en" sz="1550">
                <a:solidFill>
                  <a:srgbClr val="374151"/>
                </a:solidFill>
                <a:latin typeface="Public Sans"/>
                <a:ea typeface="Public Sans"/>
                <a:cs typeface="Public Sans"/>
                <a:sym typeface="Public Sans"/>
              </a:rPr>
              <a:t>)</a:t>
            </a:r>
            <a:endParaRPr sz="1550">
              <a:solidFill>
                <a:srgbClr val="374151"/>
              </a:solidFill>
              <a:latin typeface="Public Sans"/>
              <a:ea typeface="Public Sans"/>
              <a:cs typeface="Public Sans"/>
              <a:sym typeface="Public Sans"/>
            </a:endParaRPr>
          </a:p>
          <a:p>
            <a:pPr marL="457200" lvl="0" indent="-333375" algn="l" rtl="0">
              <a:lnSpc>
                <a:spcPct val="150000"/>
              </a:lnSpc>
              <a:spcBef>
                <a:spcPts val="1000"/>
              </a:spcBef>
              <a:spcAft>
                <a:spcPts val="0"/>
              </a:spcAft>
              <a:buClr>
                <a:srgbClr val="374151"/>
              </a:buClr>
              <a:buSzPts val="1650"/>
              <a:buFont typeface="Public Sans"/>
              <a:buChar char="●"/>
            </a:pPr>
            <a:r>
              <a:rPr lang="en" sz="1550">
                <a:solidFill>
                  <a:srgbClr val="374151"/>
                </a:solidFill>
                <a:latin typeface="Public Sans"/>
                <a:ea typeface="Public Sans"/>
                <a:cs typeface="Public Sans"/>
                <a:sym typeface="Public Sans"/>
              </a:rPr>
              <a:t>Separate Supply vs. Service Procedures </a:t>
            </a:r>
            <a:r>
              <a:rPr lang="en" sz="1750">
                <a:solidFill>
                  <a:srgbClr val="374151"/>
                </a:solidFill>
                <a:latin typeface="Public Sans"/>
                <a:ea typeface="Public Sans"/>
                <a:cs typeface="Public Sans"/>
                <a:sym typeface="Public Sans"/>
              </a:rPr>
              <a:t>Eliminated</a:t>
            </a:r>
            <a:endParaRPr sz="1750">
              <a:solidFill>
                <a:srgbClr val="374151"/>
              </a:solidFill>
              <a:latin typeface="Public Sans"/>
              <a:ea typeface="Public Sans"/>
              <a:cs typeface="Public Sans"/>
              <a:sym typeface="Public Sans"/>
            </a:endParaRPr>
          </a:p>
          <a:p>
            <a:pPr marL="0" lvl="0" indent="0" algn="l" rtl="0">
              <a:spcBef>
                <a:spcPts val="1000"/>
              </a:spcBef>
              <a:spcAft>
                <a:spcPts val="0"/>
              </a:spcAft>
              <a:buNone/>
            </a:pPr>
            <a:endParaRPr>
              <a:latin typeface="Merriweather"/>
              <a:ea typeface="Merriweather"/>
              <a:cs typeface="Merriweather"/>
              <a:sym typeface="Merriweather"/>
            </a:endParaRPr>
          </a:p>
        </p:txBody>
      </p:sp>
      <p:pic>
        <p:nvPicPr>
          <p:cNvPr id="130" name="Google Shape;130;p19">
            <a:extLst>
              <a:ext uri="{C183D7F6-B498-43B3-948B-1728B52AA6E4}">
                <adec:decorative xmlns:adec="http://schemas.microsoft.com/office/drawing/2017/decorative" val="1"/>
              </a:ext>
            </a:extLst>
          </p:cNvPr>
          <p:cNvPicPr preferRelativeResize="0"/>
          <p:nvPr/>
        </p:nvPicPr>
        <p:blipFill>
          <a:blip r:embed="rId5" cstate="email">
            <a:alphaModFix/>
            <a:extLst>
              <a:ext uri="{28A0092B-C50C-407E-A947-70E740481C1C}">
                <a14:useLocalDpi xmlns:a14="http://schemas.microsoft.com/office/drawing/2010/main"/>
              </a:ext>
            </a:extLst>
          </a:blip>
          <a:stretch>
            <a:fillRect/>
          </a:stretch>
        </p:blipFill>
        <p:spPr>
          <a:xfrm>
            <a:off x="6408600" y="1282527"/>
            <a:ext cx="2666050" cy="2672225"/>
          </a:xfrm>
          <a:prstGeom prst="rect">
            <a:avLst/>
          </a:prstGeom>
          <a:noFill/>
          <a:ln>
            <a:noFill/>
          </a:ln>
        </p:spPr>
      </p:pic>
      <p:sp>
        <p:nvSpPr>
          <p:cNvPr id="127" name="Google Shape;127;p19"/>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0"/>
          <p:cNvSpPr txBox="1">
            <a:spLocks noGrp="1"/>
          </p:cNvSpPr>
          <p:nvPr>
            <p:ph type="title"/>
          </p:nvPr>
        </p:nvSpPr>
        <p:spPr>
          <a:xfrm>
            <a:off x="311700" y="445025"/>
            <a:ext cx="8520600" cy="572700"/>
          </a:xfrm>
          <a:prstGeom prst="rect">
            <a:avLst/>
          </a:prstGeom>
        </p:spPr>
        <p:txBody>
          <a:bodyPr spcFirstLastPara="1" wrap="square" lIns="91425" tIns="91425" rIns="91425" bIns="91425" anchor="ctr" anchorCtr="0">
            <a:noAutofit/>
          </a:bodyPr>
          <a:lstStyle/>
          <a:p>
            <a:pPr marL="0" lvl="0" indent="0" algn="l" rtl="0">
              <a:lnSpc>
                <a:spcPct val="160000"/>
              </a:lnSpc>
              <a:spcBef>
                <a:spcPts val="0"/>
              </a:spcBef>
              <a:spcAft>
                <a:spcPts val="400"/>
              </a:spcAft>
              <a:buClr>
                <a:schemeClr val="dk1"/>
              </a:buClr>
              <a:buSzPts val="1100"/>
              <a:buFont typeface="Arial"/>
              <a:buNone/>
            </a:pPr>
            <a:r>
              <a:rPr lang="en" sz="2500" b="1" dirty="0">
                <a:solidFill>
                  <a:srgbClr val="01558E"/>
                </a:solidFill>
                <a:latin typeface="Public Sans"/>
                <a:ea typeface="Public Sans"/>
                <a:cs typeface="Public Sans"/>
                <a:sym typeface="Public Sans"/>
              </a:rPr>
              <a:t>Blanket Purchase Agreements (BPAs)</a:t>
            </a:r>
            <a:endParaRPr sz="1800" b="1" dirty="0">
              <a:latin typeface="Merriweather"/>
              <a:ea typeface="Merriweather"/>
              <a:cs typeface="Merriweather"/>
              <a:sym typeface="Merriweather"/>
            </a:endParaRPr>
          </a:p>
        </p:txBody>
      </p:sp>
      <p:cxnSp>
        <p:nvCxnSpPr>
          <p:cNvPr id="138" name="Google Shape;138;p20">
            <a:extLst>
              <a:ext uri="{C183D7F6-B498-43B3-948B-1728B52AA6E4}">
                <adec:decorative xmlns:adec="http://schemas.microsoft.com/office/drawing/2017/decorative" val="1"/>
              </a:ext>
            </a:extLst>
          </p:cNvPr>
          <p:cNvCxnSpPr/>
          <p:nvPr/>
        </p:nvCxnSpPr>
        <p:spPr>
          <a:xfrm>
            <a:off x="305390" y="1076925"/>
            <a:ext cx="5497200" cy="0"/>
          </a:xfrm>
          <a:prstGeom prst="straightConnector1">
            <a:avLst/>
          </a:prstGeom>
          <a:noFill/>
          <a:ln w="9525" cap="flat" cmpd="sng">
            <a:solidFill>
              <a:schemeClr val="dk2"/>
            </a:solidFill>
            <a:prstDash val="solid"/>
            <a:round/>
            <a:headEnd type="none" w="med" len="med"/>
            <a:tailEnd type="none" w="med" len="med"/>
          </a:ln>
        </p:spPr>
      </p:cxnSp>
      <p:sp>
        <p:nvSpPr>
          <p:cNvPr id="137" name="Google Shape;137;p20"/>
          <p:cNvSpPr txBox="1">
            <a:spLocks noGrp="1"/>
          </p:cNvSpPr>
          <p:nvPr>
            <p:ph type="body" idx="1"/>
          </p:nvPr>
        </p:nvSpPr>
        <p:spPr>
          <a:xfrm>
            <a:off x="311700" y="1152475"/>
            <a:ext cx="6576900" cy="3416400"/>
          </a:xfrm>
          <a:prstGeom prst="rect">
            <a:avLst/>
          </a:prstGeom>
        </p:spPr>
        <p:txBody>
          <a:bodyPr spcFirstLastPara="1" wrap="square" lIns="91425" tIns="91425" rIns="91425" bIns="91425" anchor="t" anchorCtr="0">
            <a:noAutofit/>
          </a:bodyPr>
          <a:lstStyle/>
          <a:p>
            <a:pPr marL="457200" lvl="0" indent="-331470" algn="l" rtl="0">
              <a:lnSpc>
                <a:spcPct val="125000"/>
              </a:lnSpc>
              <a:spcBef>
                <a:spcPts val="0"/>
              </a:spcBef>
              <a:spcAft>
                <a:spcPts val="0"/>
              </a:spcAft>
              <a:buClr>
                <a:srgbClr val="434343"/>
              </a:buClr>
              <a:buSzPts val="1620"/>
              <a:buFont typeface="Public Sans"/>
              <a:buChar char="●"/>
            </a:pPr>
            <a:r>
              <a:rPr lang="en" sz="1620">
                <a:solidFill>
                  <a:srgbClr val="434343"/>
                </a:solidFill>
                <a:latin typeface="Public Sans"/>
                <a:ea typeface="Public Sans"/>
                <a:cs typeface="Public Sans"/>
                <a:sym typeface="Public Sans"/>
              </a:rPr>
              <a:t>Must explicitly include scope, ordering period, invoicing/delivery/discounts, ordering authority/procedures, and any limits on ordering</a:t>
            </a:r>
            <a:endParaRPr sz="1620">
              <a:solidFill>
                <a:srgbClr val="434343"/>
              </a:solidFill>
              <a:latin typeface="Public Sans"/>
              <a:ea typeface="Public Sans"/>
              <a:cs typeface="Public Sans"/>
              <a:sym typeface="Public Sans"/>
            </a:endParaRPr>
          </a:p>
          <a:p>
            <a:pPr marL="457200" lvl="0" indent="-331470" algn="l" rtl="0">
              <a:lnSpc>
                <a:spcPct val="125000"/>
              </a:lnSpc>
              <a:spcBef>
                <a:spcPts val="1000"/>
              </a:spcBef>
              <a:spcAft>
                <a:spcPts val="0"/>
              </a:spcAft>
              <a:buClr>
                <a:srgbClr val="434343"/>
              </a:buClr>
              <a:buSzPts val="1620"/>
              <a:buFont typeface="Public Sans"/>
              <a:buChar char="●"/>
            </a:pPr>
            <a:r>
              <a:rPr lang="en" sz="1620">
                <a:solidFill>
                  <a:srgbClr val="434343"/>
                </a:solidFill>
                <a:latin typeface="Public Sans"/>
                <a:ea typeface="Public Sans"/>
                <a:cs typeface="Public Sans"/>
                <a:sym typeface="Public Sans"/>
              </a:rPr>
              <a:t>Annually confirm best value, price/discount opportunities, ordering procedures compliance, and FSS contract validity</a:t>
            </a:r>
            <a:endParaRPr sz="1620">
              <a:solidFill>
                <a:srgbClr val="434343"/>
              </a:solidFill>
              <a:latin typeface="Public Sans"/>
              <a:ea typeface="Public Sans"/>
              <a:cs typeface="Public Sans"/>
              <a:sym typeface="Public Sans"/>
            </a:endParaRPr>
          </a:p>
          <a:p>
            <a:pPr marL="457200" lvl="0" indent="-331470" algn="l" rtl="0">
              <a:lnSpc>
                <a:spcPct val="125000"/>
              </a:lnSpc>
              <a:spcBef>
                <a:spcPts val="1000"/>
              </a:spcBef>
              <a:spcAft>
                <a:spcPts val="0"/>
              </a:spcAft>
              <a:buClr>
                <a:srgbClr val="434343"/>
              </a:buClr>
              <a:buSzPts val="1620"/>
              <a:buFont typeface="Public Sans"/>
              <a:buChar char="●"/>
            </a:pPr>
            <a:r>
              <a:rPr lang="en" sz="1620">
                <a:solidFill>
                  <a:srgbClr val="434343"/>
                </a:solidFill>
                <a:latin typeface="Public Sans"/>
                <a:ea typeface="Public Sans"/>
                <a:cs typeface="Public Sans"/>
                <a:sym typeface="Public Sans"/>
              </a:rPr>
              <a:t>Eliminates Head of Contracting (HCA) approval of single award BPAs over $100M (GSAR 538.7104-1 (GSA CD RFO-2025-FSS-GSAR 538))</a:t>
            </a:r>
            <a:endParaRPr sz="1620">
              <a:solidFill>
                <a:srgbClr val="434343"/>
              </a:solidFill>
              <a:latin typeface="Public Sans"/>
              <a:ea typeface="Public Sans"/>
              <a:cs typeface="Public Sans"/>
              <a:sym typeface="Public Sans"/>
            </a:endParaRPr>
          </a:p>
          <a:p>
            <a:pPr marL="0" lvl="0" indent="0" algn="l" rtl="0">
              <a:lnSpc>
                <a:spcPct val="125000"/>
              </a:lnSpc>
              <a:spcBef>
                <a:spcPts val="1000"/>
              </a:spcBef>
              <a:spcAft>
                <a:spcPts val="0"/>
              </a:spcAft>
              <a:buClr>
                <a:schemeClr val="dk1"/>
              </a:buClr>
              <a:buSzPts val="1100"/>
              <a:buFont typeface="Arial"/>
              <a:buNone/>
            </a:pPr>
            <a:endParaRPr sz="1620">
              <a:solidFill>
                <a:srgbClr val="434343"/>
              </a:solidFill>
              <a:latin typeface="Public Sans"/>
              <a:ea typeface="Public Sans"/>
              <a:cs typeface="Public Sans"/>
              <a:sym typeface="Public Sans"/>
            </a:endParaRPr>
          </a:p>
        </p:txBody>
      </p:sp>
      <p:pic>
        <p:nvPicPr>
          <p:cNvPr id="139" name="Google Shape;139;p20">
            <a:extLst>
              <a:ext uri="{C183D7F6-B498-43B3-948B-1728B52AA6E4}">
                <adec:decorative xmlns:adec="http://schemas.microsoft.com/office/drawing/2017/decorative" val="1"/>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477650" y="1287675"/>
            <a:ext cx="2697225" cy="2703450"/>
          </a:xfrm>
          <a:prstGeom prst="rect">
            <a:avLst/>
          </a:prstGeom>
          <a:noFill/>
          <a:ln>
            <a:noFill/>
          </a:ln>
        </p:spPr>
      </p:pic>
      <p:sp>
        <p:nvSpPr>
          <p:cNvPr id="136" name="Google Shape;136;p20"/>
          <p:cNvSpPr txBox="1">
            <a:spLocks noGrp="1"/>
          </p:cNvSpPr>
          <p:nvPr>
            <p:ph type="sldNum" idx="12"/>
          </p:nvPr>
        </p:nvSpPr>
        <p:spPr>
          <a:xfrm>
            <a:off x="8453408" y="4758467"/>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4483</Words>
  <Application>Microsoft Office PowerPoint</Application>
  <PresentationFormat>On-screen Show (16:9)</PresentationFormat>
  <Paragraphs>327</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Roboto</vt:lpstr>
      <vt:lpstr>Century Gothic</vt:lpstr>
      <vt:lpstr>Merriweather</vt:lpstr>
      <vt:lpstr>Public Sans</vt:lpstr>
      <vt:lpstr>Simple Light</vt:lpstr>
      <vt:lpstr>Updates to MAS Ordering Procedures  </vt:lpstr>
      <vt:lpstr>Speakers</vt:lpstr>
      <vt:lpstr>Agenda</vt:lpstr>
      <vt:lpstr>Introduction</vt:lpstr>
      <vt:lpstr>Communication and Training</vt:lpstr>
      <vt:lpstr>Soliciting RFQs</vt:lpstr>
      <vt:lpstr>Ordering Procedures</vt:lpstr>
      <vt:lpstr>Quote and Evaluation Processes</vt:lpstr>
      <vt:lpstr>Blanket Purchase Agreements (BPAs)</vt:lpstr>
      <vt:lpstr>Removal of Open Market Items</vt:lpstr>
      <vt:lpstr>Order Level Materials (OLMs)</vt:lpstr>
      <vt:lpstr>Order Level Materials (OLMs) Continued</vt:lpstr>
      <vt:lpstr>OLMs: Policy Requirements</vt:lpstr>
      <vt:lpstr>OLM Benefits</vt:lpstr>
      <vt:lpstr>OLM SIN &amp; Ordering Instructions</vt:lpstr>
      <vt:lpstr>OLMs &amp; BPAs</vt:lpstr>
      <vt:lpstr>OLM Evaluation Checklist</vt:lpstr>
      <vt:lpstr>Poll Question:  When is it appropriate to use OLMs on a task or delivery order? (Select all that apply) </vt:lpstr>
      <vt:lpstr>Poll Question:  Answer 1</vt:lpstr>
      <vt:lpstr>Contractor Use of Government Sources</vt:lpstr>
      <vt:lpstr>Contractor Use of MAS Contracts</vt:lpstr>
      <vt:lpstr>Contractor Use of MAS Contracts:  Contractor Requirements</vt:lpstr>
      <vt:lpstr>Scenario</vt:lpstr>
      <vt:lpstr>Tips for Utilizing OLMs and Contractor Use of MAS Sources </vt:lpstr>
      <vt:lpstr>Poll Question:  Can we use the new MAS procedures right away? </vt:lpstr>
      <vt:lpstr>Poll Question:  Answer 2</vt:lpstr>
      <vt:lpstr>Poll Question:  Answer 3</vt:lpstr>
      <vt:lpstr>Flexibilities and Tools</vt:lpstr>
      <vt:lpstr>Resources</vt:lpstr>
      <vt:lpstr>Resources Continued</vt:lpstr>
      <vt:lpstr>Thank You</vt:lpstr>
      <vt:lpstr>GSA Starmark Logo – America 250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ElizabethAOwens</cp:lastModifiedBy>
  <cp:revision>2</cp:revision>
  <dcterms:modified xsi:type="dcterms:W3CDTF">2026-04-10T16:07:52Z</dcterms:modified>
</cp:coreProperties>
</file>